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3" r:id="rId1"/>
  </p:sldMasterIdLst>
  <p:notesMasterIdLst>
    <p:notesMasterId r:id="rId73"/>
  </p:notesMasterIdLst>
  <p:handoutMasterIdLst>
    <p:handoutMasterId r:id="rId74"/>
  </p:handoutMasterIdLst>
  <p:sldIdLst>
    <p:sldId id="704" r:id="rId2"/>
    <p:sldId id="706" r:id="rId3"/>
    <p:sldId id="740" r:id="rId4"/>
    <p:sldId id="928" r:id="rId5"/>
    <p:sldId id="926" r:id="rId6"/>
    <p:sldId id="927" r:id="rId7"/>
    <p:sldId id="845" r:id="rId8"/>
    <p:sldId id="710" r:id="rId9"/>
    <p:sldId id="716" r:id="rId10"/>
    <p:sldId id="709" r:id="rId11"/>
    <p:sldId id="677" r:id="rId12"/>
    <p:sldId id="750" r:id="rId13"/>
    <p:sldId id="751" r:id="rId14"/>
    <p:sldId id="752" r:id="rId15"/>
    <p:sldId id="753" r:id="rId16"/>
    <p:sldId id="755" r:id="rId17"/>
    <p:sldId id="756" r:id="rId18"/>
    <p:sldId id="757" r:id="rId19"/>
    <p:sldId id="718" r:id="rId20"/>
    <p:sldId id="745" r:id="rId21"/>
    <p:sldId id="744" r:id="rId22"/>
    <p:sldId id="683" r:id="rId23"/>
    <p:sldId id="720" r:id="rId24"/>
    <p:sldId id="713" r:id="rId25"/>
    <p:sldId id="715" r:id="rId26"/>
    <p:sldId id="714" r:id="rId27"/>
    <p:sldId id="920" r:id="rId28"/>
    <p:sldId id="860" r:id="rId29"/>
    <p:sldId id="774" r:id="rId30"/>
    <p:sldId id="775" r:id="rId31"/>
    <p:sldId id="849" r:id="rId32"/>
    <p:sldId id="850" r:id="rId33"/>
    <p:sldId id="851" r:id="rId34"/>
    <p:sldId id="848" r:id="rId35"/>
    <p:sldId id="747" r:id="rId36"/>
    <p:sldId id="749" r:id="rId37"/>
    <p:sldId id="741" r:id="rId38"/>
    <p:sldId id="866" r:id="rId39"/>
    <p:sldId id="864" r:id="rId40"/>
    <p:sldId id="865" r:id="rId41"/>
    <p:sldId id="868" r:id="rId42"/>
    <p:sldId id="867" r:id="rId43"/>
    <p:sldId id="869" r:id="rId44"/>
    <p:sldId id="722" r:id="rId45"/>
    <p:sldId id="738" r:id="rId46"/>
    <p:sldId id="724" r:id="rId47"/>
    <p:sldId id="725" r:id="rId48"/>
    <p:sldId id="777" r:id="rId49"/>
    <p:sldId id="839" r:id="rId50"/>
    <p:sldId id="784" r:id="rId51"/>
    <p:sldId id="726" r:id="rId52"/>
    <p:sldId id="785" r:id="rId53"/>
    <p:sldId id="787" r:id="rId54"/>
    <p:sldId id="727" r:id="rId55"/>
    <p:sldId id="733" r:id="rId56"/>
    <p:sldId id="799" r:id="rId57"/>
    <p:sldId id="829" r:id="rId58"/>
    <p:sldId id="832" r:id="rId59"/>
    <p:sldId id="788" r:id="rId60"/>
    <p:sldId id="804" r:id="rId61"/>
    <p:sldId id="803" r:id="rId62"/>
    <p:sldId id="806" r:id="rId63"/>
    <p:sldId id="807" r:id="rId64"/>
    <p:sldId id="819" r:id="rId65"/>
    <p:sldId id="818" r:id="rId66"/>
    <p:sldId id="820" r:id="rId67"/>
    <p:sldId id="862" r:id="rId68"/>
    <p:sldId id="929" r:id="rId69"/>
    <p:sldId id="930" r:id="rId70"/>
    <p:sldId id="931" r:id="rId71"/>
    <p:sldId id="932" r:id="rId72"/>
  </p:sldIdLst>
  <p:sldSz cx="9144000" cy="6858000" type="screen4x3"/>
  <p:notesSz cx="6858000" cy="9926638"/>
  <p:defaultTextStyle>
    <a:defPPr>
      <a:defRPr lang="ru-RU"/>
    </a:defPPr>
    <a:lvl1pPr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9900"/>
    <a:srgbClr val="FF66FF"/>
    <a:srgbClr val="C4E59F"/>
    <a:srgbClr val="FFFF99"/>
    <a:srgbClr val="FFFFA7"/>
    <a:srgbClr val="00CC00"/>
    <a:srgbClr val="DCE4FF"/>
    <a:srgbClr val="FFFF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663" autoAdjust="0"/>
  </p:normalViewPr>
  <p:slideViewPr>
    <p:cSldViewPr>
      <p:cViewPr>
        <p:scale>
          <a:sx n="80" d="100"/>
          <a:sy n="80" d="100"/>
        </p:scale>
        <p:origin x="-1554" y="-24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110" d="100"/>
        <a:sy n="110" d="100"/>
      </p:scale>
      <p:origin x="0" y="28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13" Type="http://schemas.openxmlformats.org/officeDocument/2006/relationships/slide" Target="slides/slide54.xml"/><Relationship Id="rId3" Type="http://schemas.openxmlformats.org/officeDocument/2006/relationships/slide" Target="slides/slide8.xml"/><Relationship Id="rId7" Type="http://schemas.openxmlformats.org/officeDocument/2006/relationships/slide" Target="slides/slide23.xml"/><Relationship Id="rId12" Type="http://schemas.openxmlformats.org/officeDocument/2006/relationships/slide" Target="slides/slide51.xml"/><Relationship Id="rId17" Type="http://schemas.openxmlformats.org/officeDocument/2006/relationships/slide" Target="slides/slide59.xml"/><Relationship Id="rId2" Type="http://schemas.openxmlformats.org/officeDocument/2006/relationships/slide" Target="slides/slide7.xml"/><Relationship Id="rId16" Type="http://schemas.openxmlformats.org/officeDocument/2006/relationships/slide" Target="slides/slide58.xml"/><Relationship Id="rId1" Type="http://schemas.openxmlformats.org/officeDocument/2006/relationships/slide" Target="slides/slide1.xml"/><Relationship Id="rId6" Type="http://schemas.openxmlformats.org/officeDocument/2006/relationships/slide" Target="slides/slide22.xml"/><Relationship Id="rId11" Type="http://schemas.openxmlformats.org/officeDocument/2006/relationships/slide" Target="slides/slide47.xml"/><Relationship Id="rId5" Type="http://schemas.openxmlformats.org/officeDocument/2006/relationships/slide" Target="slides/slide21.xml"/><Relationship Id="rId15" Type="http://schemas.openxmlformats.org/officeDocument/2006/relationships/slide" Target="slides/slide57.xml"/><Relationship Id="rId10" Type="http://schemas.openxmlformats.org/officeDocument/2006/relationships/slide" Target="slides/slide46.xml"/><Relationship Id="rId4" Type="http://schemas.openxmlformats.org/officeDocument/2006/relationships/slide" Target="slides/slide11.xml"/><Relationship Id="rId9" Type="http://schemas.openxmlformats.org/officeDocument/2006/relationships/slide" Target="slides/slide44.xml"/><Relationship Id="rId14"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96888"/>
          </a:xfrm>
          <a:prstGeom prst="rect">
            <a:avLst/>
          </a:prstGeom>
        </p:spPr>
        <p:txBody>
          <a:bodyPr vert="horz" lIns="91440" tIns="45720" rIns="91440" bIns="45720" rtlCol="1"/>
          <a:lstStyle>
            <a:lvl1pPr algn="l">
              <a:defRPr sz="1200"/>
            </a:lvl1pPr>
          </a:lstStyle>
          <a:p>
            <a:fld id="{F5B8775D-F45B-4BC3-B0E8-EB199AEBA4F3}" type="datetimeFigureOut">
              <a:rPr lang="he-IL" smtClean="0"/>
              <a:t>י"ג/אב/תשפ"א</a:t>
            </a:fld>
            <a:endParaRPr lang="he-IL"/>
          </a:p>
        </p:txBody>
      </p:sp>
      <p:sp>
        <p:nvSpPr>
          <p:cNvPr id="4" name="מציין מיקום של כותרת תחתונה 3"/>
          <p:cNvSpPr>
            <a:spLocks noGrp="1"/>
          </p:cNvSpPr>
          <p:nvPr>
            <p:ph type="ftr" sz="quarter" idx="2"/>
          </p:nvPr>
        </p:nvSpPr>
        <p:spPr>
          <a:xfrm>
            <a:off x="3886200" y="9428163"/>
            <a:ext cx="2971800"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8163"/>
            <a:ext cx="2971800" cy="496887"/>
          </a:xfrm>
          <a:prstGeom prst="rect">
            <a:avLst/>
          </a:prstGeom>
        </p:spPr>
        <p:txBody>
          <a:bodyPr vert="horz" lIns="91440" tIns="45720" rIns="91440" bIns="45720" rtlCol="1" anchor="b"/>
          <a:lstStyle>
            <a:lvl1pPr algn="l">
              <a:defRPr sz="1200"/>
            </a:lvl1pPr>
          </a:lstStyle>
          <a:p>
            <a:fld id="{C1D3D886-CBC6-46B6-8E2A-B437C73FB28C}" type="slidenum">
              <a:rPr lang="he-IL" smtClean="0"/>
              <a:t>‹#›</a:t>
            </a:fld>
            <a:endParaRPr lang="he-IL"/>
          </a:p>
        </p:txBody>
      </p:sp>
    </p:spTree>
    <p:extLst>
      <p:ext uri="{BB962C8B-B14F-4D97-AF65-F5344CB8AC3E}">
        <p14:creationId xmlns:p14="http://schemas.microsoft.com/office/powerpoint/2010/main" val="18253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0" hangingPunct="0">
              <a:buSzPct val="100000"/>
              <a:defRPr>
                <a:latin typeface="Arial" pitchFamily="34" charset="0"/>
                <a:cs typeface="Arial" pitchFamily="34" charset="0"/>
              </a:defRPr>
            </a:lvl1pPr>
          </a:lstStyle>
          <a:p>
            <a:pPr>
              <a:defRPr/>
            </a:pPr>
            <a:endParaRPr lang="ru-RU" altLang="he-IL"/>
          </a:p>
        </p:txBody>
      </p:sp>
      <p:sp>
        <p:nvSpPr>
          <p:cNvPr id="3075" name="Rectangle 3"/>
          <p:cNvSpPr>
            <a:spLocks noGrp="1" noChangeArrowheads="1"/>
          </p:cNvSpPr>
          <p:nvPr>
            <p:ph type="dt" idx="1"/>
          </p:nvPr>
        </p:nvSpPr>
        <p:spPr bwMode="auto">
          <a:xfrm>
            <a:off x="3884613" y="0"/>
            <a:ext cx="29718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0" hangingPunct="0">
              <a:buSzPct val="100000"/>
              <a:defRPr>
                <a:latin typeface="Arial" pitchFamily="34" charset="0"/>
                <a:cs typeface="Arial" pitchFamily="34" charset="0"/>
              </a:defRPr>
            </a:lvl1pPr>
          </a:lstStyle>
          <a:p>
            <a:pPr>
              <a:defRPr/>
            </a:pPr>
            <a:endParaRPr lang="ru-RU" altLang="he-IL"/>
          </a:p>
        </p:txBody>
      </p:sp>
      <p:sp>
        <p:nvSpPr>
          <p:cNvPr id="46084"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714875"/>
            <a:ext cx="548640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he-IL" noProof="0"/>
              <a:t>Click to edit Master text styles</a:t>
            </a:r>
          </a:p>
          <a:p>
            <a:pPr lvl="1"/>
            <a:r>
              <a:rPr lang="ru-RU" altLang="he-IL" noProof="0"/>
              <a:t>Second level</a:t>
            </a:r>
          </a:p>
          <a:p>
            <a:pPr lvl="2"/>
            <a:r>
              <a:rPr lang="ru-RU" altLang="he-IL" noProof="0"/>
              <a:t>Third level</a:t>
            </a:r>
          </a:p>
          <a:p>
            <a:pPr lvl="3"/>
            <a:r>
              <a:rPr lang="ru-RU" altLang="he-IL" noProof="0"/>
              <a:t>Fourth level</a:t>
            </a:r>
          </a:p>
          <a:p>
            <a:pPr lvl="4"/>
            <a:r>
              <a:rPr lang="ru-RU" altLang="he-IL" noProof="0"/>
              <a:t>Fifth level</a:t>
            </a:r>
          </a:p>
        </p:txBody>
      </p:sp>
      <p:sp>
        <p:nvSpPr>
          <p:cNvPr id="3078" name="Rectangle 6"/>
          <p:cNvSpPr>
            <a:spLocks noGrp="1" noChangeArrowheads="1"/>
          </p:cNvSpPr>
          <p:nvPr>
            <p:ph type="ftr" sz="quarter" idx="4"/>
          </p:nvPr>
        </p:nvSpPr>
        <p:spPr bwMode="auto">
          <a:xfrm>
            <a:off x="0" y="9428163"/>
            <a:ext cx="29718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rtl="1" eaLnBrk="0" hangingPunct="0">
              <a:buSzPct val="100000"/>
              <a:defRPr>
                <a:latin typeface="Arial" pitchFamily="34" charset="0"/>
                <a:cs typeface="Arial" pitchFamily="34" charset="0"/>
              </a:defRPr>
            </a:lvl1pPr>
          </a:lstStyle>
          <a:p>
            <a:pPr>
              <a:defRPr/>
            </a:pPr>
            <a:endParaRPr lang="ru-RU" altLang="he-IL"/>
          </a:p>
        </p:txBody>
      </p:sp>
      <p:sp>
        <p:nvSpPr>
          <p:cNvPr id="3079" name="Rectangle 7"/>
          <p:cNvSpPr>
            <a:spLocks noGrp="1" noChangeArrowheads="1"/>
          </p:cNvSpPr>
          <p:nvPr>
            <p:ph type="sldNum" sz="quarter" idx="5"/>
          </p:nvPr>
        </p:nvSpPr>
        <p:spPr bwMode="auto">
          <a:xfrm>
            <a:off x="3884613" y="9428163"/>
            <a:ext cx="29718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rtl="1">
              <a:buSzPct val="100000"/>
              <a:defRPr/>
            </a:lvl1pPr>
          </a:lstStyle>
          <a:p>
            <a:pPr>
              <a:defRPr/>
            </a:pPr>
            <a:fld id="{710BD97C-E262-4500-983A-4501118E4A1D}" type="slidenum">
              <a:rPr lang="ru-RU" altLang="he-IL"/>
              <a:pPr>
                <a:defRPr/>
              </a:pPr>
              <a:t>‹#›</a:t>
            </a:fld>
            <a:endParaRPr lang="ru-RU" altLang="he-IL"/>
          </a:p>
        </p:txBody>
      </p:sp>
    </p:spTree>
    <p:extLst>
      <p:ext uri="{BB962C8B-B14F-4D97-AF65-F5344CB8AC3E}">
        <p14:creationId xmlns:p14="http://schemas.microsoft.com/office/powerpoint/2010/main" val="4904406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algn="l" defTabSz="912813" rtl="0" eaLnBrk="0" fontAlgn="base" hangingPunct="0">
              <a:spcBef>
                <a:spcPct val="30000"/>
              </a:spcBef>
              <a:spcAft>
                <a:spcPct val="0"/>
              </a:spcAft>
              <a:defRPr sz="1200">
                <a:solidFill>
                  <a:schemeClr val="tx1"/>
                </a:solidFill>
                <a:latin typeface="Arial" pitchFamily="34" charset="0"/>
              </a:defRPr>
            </a:lvl6pPr>
            <a:lvl7pPr marL="2971800" indent="-228600" algn="l" defTabSz="912813" rtl="0" eaLnBrk="0" fontAlgn="base" hangingPunct="0">
              <a:spcBef>
                <a:spcPct val="30000"/>
              </a:spcBef>
              <a:spcAft>
                <a:spcPct val="0"/>
              </a:spcAft>
              <a:defRPr sz="1200">
                <a:solidFill>
                  <a:schemeClr val="tx1"/>
                </a:solidFill>
                <a:latin typeface="Arial" pitchFamily="34" charset="0"/>
              </a:defRPr>
            </a:lvl7pPr>
            <a:lvl8pPr marL="3429000" indent="-228600" algn="l" defTabSz="912813" rtl="0" eaLnBrk="0" fontAlgn="base" hangingPunct="0">
              <a:spcBef>
                <a:spcPct val="30000"/>
              </a:spcBef>
              <a:spcAft>
                <a:spcPct val="0"/>
              </a:spcAft>
              <a:defRPr sz="1200">
                <a:solidFill>
                  <a:schemeClr val="tx1"/>
                </a:solidFill>
                <a:latin typeface="Arial" pitchFamily="34" charset="0"/>
              </a:defRPr>
            </a:lvl8pPr>
            <a:lvl9pPr marL="3886200" indent="-228600" algn="l" defTabSz="912813" rtl="0" eaLnBrk="0" fontAlgn="base" hangingPunct="0">
              <a:spcBef>
                <a:spcPct val="30000"/>
              </a:spcBef>
              <a:spcAft>
                <a:spcPct val="0"/>
              </a:spcAft>
              <a:defRPr sz="1200">
                <a:solidFill>
                  <a:schemeClr val="tx1"/>
                </a:solidFill>
                <a:latin typeface="Arial" pitchFamily="34" charset="0"/>
              </a:defRPr>
            </a:lvl9pPr>
          </a:lstStyle>
          <a:p>
            <a:pPr>
              <a:spcBef>
                <a:spcPct val="0"/>
              </a:spcBef>
              <a:buSzTx/>
            </a:pPr>
            <a:fld id="{1ABF306A-53E5-447B-8C09-F575246C901A}" type="slidenum">
              <a:rPr lang="ru-RU" altLang="he-IL" sz="1800" smtClean="0"/>
              <a:pPr>
                <a:spcBef>
                  <a:spcPct val="0"/>
                </a:spcBef>
                <a:buSzTx/>
              </a:pPr>
              <a:t>1</a:t>
            </a:fld>
            <a:endParaRPr lang="ru-RU" altLang="he-IL" sz="1800" dirty="0"/>
          </a:p>
        </p:txBody>
      </p:sp>
      <p:sp>
        <p:nvSpPr>
          <p:cNvPr id="47107" name="Rectangle 10"/>
          <p:cNvSpPr>
            <a:spLocks noGrp="1" noRot="1" noChangeAspect="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algn="l" defTabSz="912813" rtl="0" eaLnBrk="0" fontAlgn="base" hangingPunct="0">
              <a:spcBef>
                <a:spcPct val="30000"/>
              </a:spcBef>
              <a:spcAft>
                <a:spcPct val="0"/>
              </a:spcAft>
              <a:defRPr sz="1200">
                <a:solidFill>
                  <a:schemeClr val="tx1"/>
                </a:solidFill>
                <a:latin typeface="Arial" pitchFamily="34" charset="0"/>
              </a:defRPr>
            </a:lvl6pPr>
            <a:lvl7pPr marL="2971800" indent="-228600" algn="l" defTabSz="912813" rtl="0" eaLnBrk="0" fontAlgn="base" hangingPunct="0">
              <a:spcBef>
                <a:spcPct val="30000"/>
              </a:spcBef>
              <a:spcAft>
                <a:spcPct val="0"/>
              </a:spcAft>
              <a:defRPr sz="1200">
                <a:solidFill>
                  <a:schemeClr val="tx1"/>
                </a:solidFill>
                <a:latin typeface="Arial" pitchFamily="34" charset="0"/>
              </a:defRPr>
            </a:lvl7pPr>
            <a:lvl8pPr marL="3429000" indent="-228600" algn="l" defTabSz="912813" rtl="0" eaLnBrk="0" fontAlgn="base" hangingPunct="0">
              <a:spcBef>
                <a:spcPct val="30000"/>
              </a:spcBef>
              <a:spcAft>
                <a:spcPct val="0"/>
              </a:spcAft>
              <a:defRPr sz="1200">
                <a:solidFill>
                  <a:schemeClr val="tx1"/>
                </a:solidFill>
                <a:latin typeface="Arial" pitchFamily="34" charset="0"/>
              </a:defRPr>
            </a:lvl8pPr>
            <a:lvl9pPr marL="3886200" indent="-228600" algn="l" defTabSz="912813"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he-IL" altLang="he-IL" sz="1800" dirty="0"/>
          </a:p>
        </p:txBody>
      </p:sp>
      <p:sp>
        <p:nvSpPr>
          <p:cNvPr id="47108" name="Rectangle 11"/>
          <p:cNvSpPr>
            <a:spLocks noGrp="1" noChangeArrowheads="1"/>
          </p:cNvSpPr>
          <p:nvPr>
            <p:ph type="body"/>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lstStyle/>
          <a:p>
            <a:pPr>
              <a:lnSpc>
                <a:spcPct val="90000"/>
              </a:lnSpc>
            </a:pPr>
            <a:endParaRPr lang="he-IL" altLang="he-IL"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מציין מיקום של תמונת שקופית 1"/>
          <p:cNvSpPr>
            <a:spLocks noGrp="1" noRot="1" noChangeAspect="1" noTextEdit="1"/>
          </p:cNvSpPr>
          <p:nvPr>
            <p:ph type="sldImg"/>
          </p:nvPr>
        </p:nvSpPr>
        <p:spPr>
          <a:ln/>
        </p:spPr>
      </p:sp>
      <p:sp>
        <p:nvSpPr>
          <p:cNvPr id="4915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915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2E90FB-6712-4A5E-B929-CB81C42CD17E}" type="slidenum">
              <a:rPr lang="ru-RU" altLang="he-IL" smtClean="0"/>
              <a:pPr/>
              <a:t>26</a:t>
            </a:fld>
            <a:endParaRPr lang="ru-RU"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E9E003FE-2423-4F77-ABA2-6A476C9C6142}" type="slidenum">
              <a:rPr lang="he-IL" altLang="he-IL"/>
              <a:pPr>
                <a:defRPr/>
              </a:pPr>
              <a:t>‹#›</a:t>
            </a:fld>
            <a:endParaRPr lang="he-IL" altLang="he-IL"/>
          </a:p>
        </p:txBody>
      </p:sp>
    </p:spTree>
    <p:extLst>
      <p:ext uri="{BB962C8B-B14F-4D97-AF65-F5344CB8AC3E}">
        <p14:creationId xmlns:p14="http://schemas.microsoft.com/office/powerpoint/2010/main" val="418570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0C260364-4CC2-4C06-9A03-6D5033987853}" type="slidenum">
              <a:rPr lang="he-IL" altLang="he-IL"/>
              <a:pPr>
                <a:defRPr/>
              </a:pPr>
              <a:t>‹#›</a:t>
            </a:fld>
            <a:endParaRPr lang="he-IL" altLang="he-IL"/>
          </a:p>
        </p:txBody>
      </p:sp>
    </p:spTree>
    <p:extLst>
      <p:ext uri="{BB962C8B-B14F-4D97-AF65-F5344CB8AC3E}">
        <p14:creationId xmlns:p14="http://schemas.microsoft.com/office/powerpoint/2010/main" val="414451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311150"/>
            <a:ext cx="2152650" cy="26543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255588" y="311150"/>
            <a:ext cx="6305550" cy="2654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2CE25DA9-B7C4-41A2-B812-1A94988AA41F}" type="slidenum">
              <a:rPr lang="he-IL" altLang="he-IL"/>
              <a:pPr>
                <a:defRPr/>
              </a:pPr>
              <a:t>‹#›</a:t>
            </a:fld>
            <a:endParaRPr lang="he-IL" altLang="he-IL"/>
          </a:p>
        </p:txBody>
      </p:sp>
    </p:spTree>
    <p:extLst>
      <p:ext uri="{BB962C8B-B14F-4D97-AF65-F5344CB8AC3E}">
        <p14:creationId xmlns:p14="http://schemas.microsoft.com/office/powerpoint/2010/main" val="26905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45BF4B67-A416-465F-A5D8-F1B53AFAA722}" type="slidenum">
              <a:rPr lang="he-IL" altLang="he-IL"/>
              <a:pPr>
                <a:defRPr/>
              </a:pPr>
              <a:t>‹#›</a:t>
            </a:fld>
            <a:endParaRPr lang="he-IL" altLang="he-IL"/>
          </a:p>
        </p:txBody>
      </p:sp>
    </p:spTree>
    <p:extLst>
      <p:ext uri="{BB962C8B-B14F-4D97-AF65-F5344CB8AC3E}">
        <p14:creationId xmlns:p14="http://schemas.microsoft.com/office/powerpoint/2010/main" val="224125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E722E3E1-64C3-4DA0-996D-4DAF0191DA26}" type="slidenum">
              <a:rPr lang="he-IL" altLang="he-IL"/>
              <a:pPr>
                <a:defRPr/>
              </a:pPr>
              <a:t>‹#›</a:t>
            </a:fld>
            <a:endParaRPr lang="he-IL" altLang="he-IL"/>
          </a:p>
        </p:txBody>
      </p:sp>
    </p:spTree>
    <p:extLst>
      <p:ext uri="{BB962C8B-B14F-4D97-AF65-F5344CB8AC3E}">
        <p14:creationId xmlns:p14="http://schemas.microsoft.com/office/powerpoint/2010/main" val="258357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76275" y="1866900"/>
            <a:ext cx="4017963" cy="109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846638" y="1866900"/>
            <a:ext cx="4019550" cy="109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2"/>
          <p:cNvSpPr>
            <a:spLocks noGrp="1" noChangeArrowheads="1"/>
          </p:cNvSpPr>
          <p:nvPr>
            <p:ph type="sldNum" sz="quarter" idx="10"/>
          </p:nvPr>
        </p:nvSpPr>
        <p:spPr>
          <a:ln/>
        </p:spPr>
        <p:txBody>
          <a:bodyPr/>
          <a:lstStyle>
            <a:lvl1pPr>
              <a:defRPr/>
            </a:lvl1pPr>
          </a:lstStyle>
          <a:p>
            <a:pPr>
              <a:defRPr/>
            </a:pPr>
            <a:fld id="{69C344FB-535E-41D4-8D1A-F661A2DD4842}" type="slidenum">
              <a:rPr lang="he-IL" altLang="he-IL"/>
              <a:pPr>
                <a:defRPr/>
              </a:pPr>
              <a:t>‹#›</a:t>
            </a:fld>
            <a:endParaRPr lang="he-IL" altLang="he-IL"/>
          </a:p>
        </p:txBody>
      </p:sp>
    </p:spTree>
    <p:extLst>
      <p:ext uri="{BB962C8B-B14F-4D97-AF65-F5344CB8AC3E}">
        <p14:creationId xmlns:p14="http://schemas.microsoft.com/office/powerpoint/2010/main" val="22351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2"/>
          <p:cNvSpPr>
            <a:spLocks noGrp="1" noChangeArrowheads="1"/>
          </p:cNvSpPr>
          <p:nvPr>
            <p:ph type="sldNum" sz="quarter" idx="10"/>
          </p:nvPr>
        </p:nvSpPr>
        <p:spPr>
          <a:ln/>
        </p:spPr>
        <p:txBody>
          <a:bodyPr/>
          <a:lstStyle>
            <a:lvl1pPr>
              <a:defRPr/>
            </a:lvl1pPr>
          </a:lstStyle>
          <a:p>
            <a:pPr>
              <a:defRPr/>
            </a:pPr>
            <a:fld id="{5E29BE77-A1AF-4DF1-87DB-98335D9E18F3}" type="slidenum">
              <a:rPr lang="he-IL" altLang="he-IL"/>
              <a:pPr>
                <a:defRPr/>
              </a:pPr>
              <a:t>‹#›</a:t>
            </a:fld>
            <a:endParaRPr lang="he-IL" altLang="he-IL"/>
          </a:p>
        </p:txBody>
      </p:sp>
    </p:spTree>
    <p:extLst>
      <p:ext uri="{BB962C8B-B14F-4D97-AF65-F5344CB8AC3E}">
        <p14:creationId xmlns:p14="http://schemas.microsoft.com/office/powerpoint/2010/main" val="416828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2"/>
          <p:cNvSpPr>
            <a:spLocks noGrp="1" noChangeArrowheads="1"/>
          </p:cNvSpPr>
          <p:nvPr>
            <p:ph type="sldNum" sz="quarter" idx="10"/>
          </p:nvPr>
        </p:nvSpPr>
        <p:spPr>
          <a:ln/>
        </p:spPr>
        <p:txBody>
          <a:bodyPr/>
          <a:lstStyle>
            <a:lvl1pPr>
              <a:defRPr/>
            </a:lvl1pPr>
          </a:lstStyle>
          <a:p>
            <a:pPr>
              <a:defRPr/>
            </a:pPr>
            <a:fld id="{0A50457E-ED0A-48A1-B79B-44E15626ED24}" type="slidenum">
              <a:rPr lang="he-IL" altLang="he-IL"/>
              <a:pPr>
                <a:defRPr/>
              </a:pPr>
              <a:t>‹#›</a:t>
            </a:fld>
            <a:endParaRPr lang="he-IL" altLang="he-IL"/>
          </a:p>
        </p:txBody>
      </p:sp>
    </p:spTree>
    <p:extLst>
      <p:ext uri="{BB962C8B-B14F-4D97-AF65-F5344CB8AC3E}">
        <p14:creationId xmlns:p14="http://schemas.microsoft.com/office/powerpoint/2010/main" val="352274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CE2A9442-89A9-4B22-9472-A29DED466E3C}" type="slidenum">
              <a:rPr lang="he-IL" altLang="he-IL"/>
              <a:pPr>
                <a:defRPr/>
              </a:pPr>
              <a:t>‹#›</a:t>
            </a:fld>
            <a:endParaRPr lang="he-IL" altLang="he-IL"/>
          </a:p>
        </p:txBody>
      </p:sp>
    </p:spTree>
    <p:extLst>
      <p:ext uri="{BB962C8B-B14F-4D97-AF65-F5344CB8AC3E}">
        <p14:creationId xmlns:p14="http://schemas.microsoft.com/office/powerpoint/2010/main" val="405971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6961DC2-3CD4-45F6-B226-C9AAAB83116D}" type="slidenum">
              <a:rPr lang="he-IL" altLang="he-IL"/>
              <a:pPr>
                <a:defRPr/>
              </a:pPr>
              <a:t>‹#›</a:t>
            </a:fld>
            <a:endParaRPr lang="he-IL" altLang="he-IL"/>
          </a:p>
        </p:txBody>
      </p:sp>
    </p:spTree>
    <p:extLst>
      <p:ext uri="{BB962C8B-B14F-4D97-AF65-F5344CB8AC3E}">
        <p14:creationId xmlns:p14="http://schemas.microsoft.com/office/powerpoint/2010/main" val="254787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96EA8C27-F7A6-453B-9C7A-4C9241B872EA}" type="slidenum">
              <a:rPr lang="he-IL" altLang="he-IL"/>
              <a:pPr>
                <a:defRPr/>
              </a:pPr>
              <a:t>‹#›</a:t>
            </a:fld>
            <a:endParaRPr lang="he-IL" altLang="he-IL"/>
          </a:p>
        </p:txBody>
      </p:sp>
    </p:spTree>
    <p:extLst>
      <p:ext uri="{BB962C8B-B14F-4D97-AF65-F5344CB8AC3E}">
        <p14:creationId xmlns:p14="http://schemas.microsoft.com/office/powerpoint/2010/main" val="75472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חצי מסגרת 51"/>
          <p:cNvSpPr>
            <a:spLocks/>
          </p:cNvSpPr>
          <p:nvPr/>
        </p:nvSpPr>
        <p:spPr bwMode="auto">
          <a:xfrm rot="-5400000">
            <a:off x="-2700337" y="2700337"/>
            <a:ext cx="6858000" cy="1457325"/>
          </a:xfrm>
          <a:custGeom>
            <a:avLst/>
            <a:gdLst>
              <a:gd name="T0" fmla="*/ 0 w 6858000"/>
              <a:gd name="T1" fmla="*/ 0 h 1457325"/>
              <a:gd name="T2" fmla="*/ 6858000 w 6858000"/>
              <a:gd name="T3" fmla="*/ 0 h 1457325"/>
              <a:gd name="T4" fmla="*/ 4572023 w 6858000"/>
              <a:gd name="T5" fmla="*/ 485770 h 1457325"/>
              <a:gd name="T6" fmla="*/ 19047 w 6858000"/>
              <a:gd name="T7" fmla="*/ 485770 h 1457325"/>
              <a:gd name="T8" fmla="*/ 19047 w 6858000"/>
              <a:gd name="T9" fmla="*/ 1453277 h 1457325"/>
              <a:gd name="T10" fmla="*/ 0 w 6858000"/>
              <a:gd name="T11" fmla="*/ 1457325 h 1457325"/>
              <a:gd name="T12" fmla="*/ 0 w 6858000"/>
              <a:gd name="T13" fmla="*/ 0 h 1457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58000" h="1457325">
                <a:moveTo>
                  <a:pt x="0" y="0"/>
                </a:moveTo>
                <a:lnTo>
                  <a:pt x="6858000" y="0"/>
                </a:lnTo>
                <a:lnTo>
                  <a:pt x="4572023" y="485770"/>
                </a:lnTo>
                <a:lnTo>
                  <a:pt x="19047" y="485770"/>
                </a:lnTo>
                <a:lnTo>
                  <a:pt x="19047" y="1453277"/>
                </a:lnTo>
                <a:lnTo>
                  <a:pt x="0" y="1457325"/>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Lst>
        </p:spPr>
        <p:txBody>
          <a:bodyPr/>
          <a:lstStyle/>
          <a:p>
            <a:endParaRPr lang="he-IL"/>
          </a:p>
        </p:txBody>
      </p:sp>
      <p:sp>
        <p:nvSpPr>
          <p:cNvPr id="1027" name="חצי מסגרת 48"/>
          <p:cNvSpPr>
            <a:spLocks/>
          </p:cNvSpPr>
          <p:nvPr/>
        </p:nvSpPr>
        <p:spPr bwMode="auto">
          <a:xfrm rot="10800000">
            <a:off x="0" y="5632450"/>
            <a:ext cx="9144000" cy="1225550"/>
          </a:xfrm>
          <a:custGeom>
            <a:avLst/>
            <a:gdLst>
              <a:gd name="T0" fmla="*/ 0 w 9144000"/>
              <a:gd name="T1" fmla="*/ 0 h 1225550"/>
              <a:gd name="T2" fmla="*/ 9144000 w 9144000"/>
              <a:gd name="T3" fmla="*/ 0 h 1225550"/>
              <a:gd name="T4" fmla="*/ 5953933 w 9144000"/>
              <a:gd name="T5" fmla="*/ 427558 h 1225550"/>
              <a:gd name="T6" fmla="*/ 408513 w 9144000"/>
              <a:gd name="T7" fmla="*/ 427558 h 1225550"/>
              <a:gd name="T8" fmla="*/ 408513 w 9144000"/>
              <a:gd name="T9" fmla="*/ 1170798 h 1225550"/>
              <a:gd name="T10" fmla="*/ 0 w 9144000"/>
              <a:gd name="T11" fmla="*/ 1225550 h 1225550"/>
              <a:gd name="T12" fmla="*/ 0 w 9144000"/>
              <a:gd name="T13" fmla="*/ 0 h 1225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44000" h="1225550">
                <a:moveTo>
                  <a:pt x="0" y="0"/>
                </a:moveTo>
                <a:lnTo>
                  <a:pt x="9144000" y="0"/>
                </a:lnTo>
                <a:lnTo>
                  <a:pt x="5953933" y="427558"/>
                </a:lnTo>
                <a:lnTo>
                  <a:pt x="408513" y="427558"/>
                </a:lnTo>
                <a:lnTo>
                  <a:pt x="408513" y="1170798"/>
                </a:lnTo>
                <a:lnTo>
                  <a:pt x="0" y="1225550"/>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Lst>
        </p:spPr>
        <p:txBody>
          <a:bodyPr/>
          <a:lstStyle/>
          <a:p>
            <a:endParaRPr lang="he-IL"/>
          </a:p>
        </p:txBody>
      </p:sp>
      <p:sp>
        <p:nvSpPr>
          <p:cNvPr id="1050" name="SlideLogoSeparator"/>
          <p:cNvSpPr>
            <a:spLocks noChangeArrowheads="1"/>
          </p:cNvSpPr>
          <p:nvPr/>
        </p:nvSpPr>
        <p:spPr bwMode="auto">
          <a:xfrm>
            <a:off x="427038" y="6535738"/>
            <a:ext cx="39687" cy="182562"/>
          </a:xfrm>
          <a:prstGeom prst="rect">
            <a:avLst/>
          </a:prstGeom>
          <a:noFill/>
          <a:ln>
            <a:noFill/>
          </a:ln>
          <a:effectLst/>
        </p:spPr>
        <p:txBody>
          <a:bodyPr wrap="none" lIns="0" tIns="0" rIns="0" bIns="0" anchor="ctr">
            <a:spAutoFit/>
          </a:bodyPr>
          <a:lstStyle>
            <a:lvl1pPr algn="r" defTabSz="911225" rtl="1" eaLnBrk="0" hangingPunct="0">
              <a:defRPr>
                <a:solidFill>
                  <a:schemeClr val="tx1"/>
                </a:solidFill>
                <a:latin typeface="Arial" pitchFamily="34" charset="0"/>
                <a:cs typeface="Arial" pitchFamily="34" charset="0"/>
              </a:defRPr>
            </a:lvl1pPr>
            <a:lvl2pPr algn="r" defTabSz="911225" rtl="1" eaLnBrk="0" hangingPunct="0">
              <a:defRPr>
                <a:solidFill>
                  <a:schemeClr val="tx1"/>
                </a:solidFill>
                <a:latin typeface="Arial" pitchFamily="34" charset="0"/>
                <a:cs typeface="Arial" pitchFamily="34" charset="0"/>
              </a:defRPr>
            </a:lvl2pPr>
            <a:lvl3pPr algn="r" defTabSz="911225" rtl="1" eaLnBrk="0" hangingPunct="0">
              <a:defRPr>
                <a:solidFill>
                  <a:schemeClr val="tx1"/>
                </a:solidFill>
                <a:latin typeface="Arial" pitchFamily="34" charset="0"/>
                <a:cs typeface="Arial" pitchFamily="34" charset="0"/>
              </a:defRPr>
            </a:lvl3pPr>
            <a:lvl4pPr algn="r" defTabSz="911225" rtl="1" eaLnBrk="0" hangingPunct="0">
              <a:defRPr>
                <a:solidFill>
                  <a:schemeClr val="tx1"/>
                </a:solidFill>
                <a:latin typeface="Arial" pitchFamily="34" charset="0"/>
                <a:cs typeface="Arial" pitchFamily="34" charset="0"/>
              </a:defRPr>
            </a:lvl4pPr>
            <a:lvl5pPr algn="r" defTabSz="911225" rtl="1" eaLnBrk="0" hangingPunct="0">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buSzPct val="100000"/>
              <a:defRPr/>
            </a:pPr>
            <a:r>
              <a:rPr lang="en-US" altLang="en-US" sz="1200">
                <a:solidFill>
                  <a:srgbClr val="000000"/>
                </a:solidFill>
                <a:ea typeface="SimSun" pitchFamily="2" charset="-122"/>
              </a:rPr>
              <a:t>|</a:t>
            </a:r>
          </a:p>
        </p:txBody>
      </p:sp>
      <p:sp>
        <p:nvSpPr>
          <p:cNvPr id="1029" name="McK 1. On-page tracker" hidden="1"/>
          <p:cNvSpPr>
            <a:spLocks noChangeArrowheads="1"/>
          </p:cNvSpPr>
          <p:nvPr/>
        </p:nvSpPr>
        <p:spPr bwMode="auto">
          <a:xfrm>
            <a:off x="8039100" y="26988"/>
            <a:ext cx="8524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buSzPct val="100000"/>
            </a:pPr>
            <a:r>
              <a:rPr lang="en-US" altLang="en-US" sz="1400">
                <a:solidFill>
                  <a:srgbClr val="808080"/>
                </a:solidFill>
                <a:ea typeface="SimSun" pitchFamily="2" charset="-122"/>
              </a:rPr>
              <a:t>TRACKER</a:t>
            </a:r>
          </a:p>
        </p:txBody>
      </p:sp>
      <p:sp>
        <p:nvSpPr>
          <p:cNvPr id="1052" name="McK 3. Unit of measure" hidden="1"/>
          <p:cNvSpPr>
            <a:spLocks noChangeArrowheads="1"/>
          </p:cNvSpPr>
          <p:nvPr/>
        </p:nvSpPr>
        <p:spPr bwMode="auto">
          <a:xfrm>
            <a:off x="5184775" y="542925"/>
            <a:ext cx="3733800" cy="214313"/>
          </a:xfrm>
          <a:prstGeom prst="rect">
            <a:avLst/>
          </a:prstGeom>
          <a:noFill/>
          <a:ln>
            <a:noFill/>
          </a:ln>
          <a:effectLst/>
        </p:spPr>
        <p:txBody>
          <a:bodyPr lIns="0" tIns="0" rIns="0" bIns="0">
            <a:spAutoFit/>
          </a:bodyPr>
          <a:lstStyle>
            <a:lvl1pPr algn="r" defTabSz="911225" rtl="1" eaLnBrk="0" hangingPunct="0">
              <a:defRPr>
                <a:solidFill>
                  <a:schemeClr val="tx1"/>
                </a:solidFill>
                <a:latin typeface="Arial" pitchFamily="34" charset="0"/>
                <a:cs typeface="Arial" pitchFamily="34" charset="0"/>
              </a:defRPr>
            </a:lvl1pPr>
            <a:lvl2pPr algn="r" defTabSz="911225" rtl="1" eaLnBrk="0" hangingPunct="0">
              <a:defRPr>
                <a:solidFill>
                  <a:schemeClr val="tx1"/>
                </a:solidFill>
                <a:latin typeface="Arial" pitchFamily="34" charset="0"/>
                <a:cs typeface="Arial" pitchFamily="34" charset="0"/>
              </a:defRPr>
            </a:lvl2pPr>
            <a:lvl3pPr algn="r" defTabSz="911225" rtl="1" eaLnBrk="0" hangingPunct="0">
              <a:defRPr>
                <a:solidFill>
                  <a:schemeClr val="tx1"/>
                </a:solidFill>
                <a:latin typeface="Arial" pitchFamily="34" charset="0"/>
                <a:cs typeface="Arial" pitchFamily="34" charset="0"/>
              </a:defRPr>
            </a:lvl3pPr>
            <a:lvl4pPr algn="r" defTabSz="911225" rtl="1" eaLnBrk="0" hangingPunct="0">
              <a:defRPr>
                <a:solidFill>
                  <a:schemeClr val="tx1"/>
                </a:solidFill>
                <a:latin typeface="Arial" pitchFamily="34" charset="0"/>
                <a:cs typeface="Arial" pitchFamily="34" charset="0"/>
              </a:defRPr>
            </a:lvl4pPr>
            <a:lvl5pPr algn="r" defTabSz="911225" rtl="1" eaLnBrk="0" hangingPunct="0">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buSzPct val="100000"/>
              <a:defRPr/>
            </a:pPr>
            <a:r>
              <a:rPr lang="en-US" altLang="en-US" sz="1400">
                <a:solidFill>
                  <a:srgbClr val="808080"/>
                </a:solidFill>
                <a:ea typeface="SimSun" pitchFamily="2" charset="-122"/>
              </a:rPr>
              <a:t>Unit of measure</a:t>
            </a:r>
          </a:p>
        </p:txBody>
      </p:sp>
      <p:grpSp>
        <p:nvGrpSpPr>
          <p:cNvPr id="1031" name="Group 29"/>
          <p:cNvGrpSpPr>
            <a:grpSpLocks/>
          </p:cNvGrpSpPr>
          <p:nvPr/>
        </p:nvGrpSpPr>
        <p:grpSpPr bwMode="auto">
          <a:xfrm>
            <a:off x="3600450" y="1149350"/>
            <a:ext cx="4351338" cy="519113"/>
            <a:chOff x="915" y="710"/>
            <a:chExt cx="2686" cy="320"/>
          </a:xfrm>
        </p:grpSpPr>
        <p:sp>
          <p:nvSpPr>
            <p:cNvPr id="1044" name="AutoShape 10" hidden="1"/>
            <p:cNvSpPr>
              <a:spLocks noChangeShapeType="1"/>
            </p:cNvSpPr>
            <p:nvPr/>
          </p:nvSpPr>
          <p:spPr bwMode="auto">
            <a:xfrm>
              <a:off x="915" y="1030"/>
              <a:ext cx="26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45" name="AutoShape 11" hidden="1"/>
            <p:cNvSpPr>
              <a:spLocks noChangeArrowheads="1"/>
            </p:cNvSpPr>
            <p:nvPr/>
          </p:nvSpPr>
          <p:spPr bwMode="auto">
            <a:xfrm>
              <a:off x="915" y="718"/>
              <a:ext cx="2689" cy="312"/>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pPr algn="r" rtl="1">
                <a:buSzPct val="100000"/>
              </a:pPr>
              <a:r>
                <a:rPr lang="he-IL" altLang="en-US" sz="1600" b="1">
                  <a:solidFill>
                    <a:srgbClr val="000000"/>
                  </a:solidFill>
                </a:rPr>
                <a:t>כותרת</a:t>
              </a:r>
              <a:endParaRPr lang="en-US" altLang="en-US" sz="1600" b="1">
                <a:solidFill>
                  <a:srgbClr val="000000"/>
                </a:solidFill>
                <a:ea typeface="SimSun" pitchFamily="2" charset="-122"/>
              </a:endParaRPr>
            </a:p>
            <a:p>
              <a:pPr algn="r" rtl="1">
                <a:buSzPct val="100000"/>
              </a:pPr>
              <a:r>
                <a:rPr lang="en-US" altLang="en-US" sz="1600">
                  <a:solidFill>
                    <a:srgbClr val="808080"/>
                  </a:solidFill>
                  <a:ea typeface="SimSun" pitchFamily="2" charset="-122"/>
                </a:rPr>
                <a:t>Unit of measure</a:t>
              </a:r>
            </a:p>
          </p:txBody>
        </p:sp>
      </p:grpSp>
      <p:sp>
        <p:nvSpPr>
          <p:cNvPr id="1032" name="doc id"/>
          <p:cNvSpPr>
            <a:spLocks noChangeArrowheads="1"/>
          </p:cNvSpPr>
          <p:nvPr/>
        </p:nvSpPr>
        <p:spPr bwMode="auto">
          <a:xfrm>
            <a:off x="122238" y="36513"/>
            <a:ext cx="669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rtl="1">
              <a:buSzPct val="100000"/>
            </a:pPr>
            <a:endParaRPr lang="en-US" altLang="he-IL" sz="800">
              <a:solidFill>
                <a:srgbClr val="000000"/>
              </a:solidFill>
            </a:endParaRPr>
          </a:p>
        </p:txBody>
      </p:sp>
      <p:sp>
        <p:nvSpPr>
          <p:cNvPr id="1033" name="Working Draft" hidden="1"/>
          <p:cNvSpPr>
            <a:spLocks noChangeArrowheads="1"/>
          </p:cNvSpPr>
          <p:nvPr/>
        </p:nvSpPr>
        <p:spPr bwMode="auto">
          <a:xfrm rot="5400000">
            <a:off x="-781844" y="2731294"/>
            <a:ext cx="17637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buSzPct val="100000"/>
            </a:pPr>
            <a:r>
              <a:rPr lang="en-US" altLang="he-IL" sz="600">
                <a:solidFill>
                  <a:srgbClr val="000000"/>
                </a:solidFill>
              </a:rPr>
              <a:t>Working Draft - Last Modified 6/20/2010 9:37:48 AM</a:t>
            </a:r>
          </a:p>
        </p:txBody>
      </p:sp>
      <p:sp>
        <p:nvSpPr>
          <p:cNvPr id="1034" name="Printed" hidden="1"/>
          <p:cNvSpPr>
            <a:spLocks noChangeArrowheads="1"/>
          </p:cNvSpPr>
          <p:nvPr/>
        </p:nvSpPr>
        <p:spPr bwMode="auto">
          <a:xfrm rot="5400000">
            <a:off x="-400843" y="4253706"/>
            <a:ext cx="10175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buSzPct val="100000"/>
            </a:pPr>
            <a:r>
              <a:rPr lang="en-US" altLang="he-IL" sz="600">
                <a:solidFill>
                  <a:srgbClr val="000000"/>
                </a:solidFill>
              </a:rPr>
              <a:t>Printed 6/20/2010 9:11:25 AM</a:t>
            </a:r>
          </a:p>
        </p:txBody>
      </p:sp>
      <p:grpSp>
        <p:nvGrpSpPr>
          <p:cNvPr id="1035" name="Group 35"/>
          <p:cNvGrpSpPr>
            <a:grpSpLocks/>
          </p:cNvGrpSpPr>
          <p:nvPr/>
        </p:nvGrpSpPr>
        <p:grpSpPr bwMode="auto">
          <a:xfrm>
            <a:off x="122238" y="6203950"/>
            <a:ext cx="8721725" cy="517525"/>
            <a:chOff x="75" y="3830"/>
            <a:chExt cx="5385" cy="320"/>
          </a:xfrm>
        </p:grpSpPr>
        <p:sp>
          <p:nvSpPr>
            <p:cNvPr id="1060" name="McK 4. Footnote" hidden="1"/>
            <p:cNvSpPr>
              <a:spLocks noChangeArrowheads="1"/>
            </p:cNvSpPr>
            <p:nvPr/>
          </p:nvSpPr>
          <p:spPr bwMode="auto">
            <a:xfrm>
              <a:off x="75" y="3832"/>
              <a:ext cx="5390" cy="94"/>
            </a:xfrm>
            <a:prstGeom prst="rect">
              <a:avLst/>
            </a:prstGeom>
            <a:noFill/>
            <a:ln>
              <a:noFill/>
            </a:ln>
            <a:effectLst/>
          </p:spPr>
          <p:txBody>
            <a:bodyPr lIns="0" tIns="0" rIns="0" bIns="0" anchor="b">
              <a:spAutoFit/>
            </a:bodyPr>
            <a:lstStyle>
              <a:lvl1pPr marL="117475" indent="-117475" algn="r" defTabSz="911225" rtl="1" eaLnBrk="0" hangingPunct="0">
                <a:defRPr>
                  <a:solidFill>
                    <a:schemeClr val="tx1"/>
                  </a:solidFill>
                  <a:latin typeface="Arial" pitchFamily="34" charset="0"/>
                  <a:cs typeface="Arial" pitchFamily="34" charset="0"/>
                </a:defRPr>
              </a:lvl1pPr>
              <a:lvl2pPr algn="r" defTabSz="911225" rtl="1" eaLnBrk="0" hangingPunct="0">
                <a:defRPr>
                  <a:solidFill>
                    <a:schemeClr val="tx1"/>
                  </a:solidFill>
                  <a:latin typeface="Arial" pitchFamily="34" charset="0"/>
                  <a:cs typeface="Arial" pitchFamily="34" charset="0"/>
                </a:defRPr>
              </a:lvl2pPr>
              <a:lvl3pPr algn="r" defTabSz="911225" rtl="1" eaLnBrk="0" hangingPunct="0">
                <a:defRPr>
                  <a:solidFill>
                    <a:schemeClr val="tx1"/>
                  </a:solidFill>
                  <a:latin typeface="Arial" pitchFamily="34" charset="0"/>
                  <a:cs typeface="Arial" pitchFamily="34" charset="0"/>
                </a:defRPr>
              </a:lvl3pPr>
              <a:lvl4pPr algn="r" defTabSz="911225" rtl="1" eaLnBrk="0" hangingPunct="0">
                <a:defRPr>
                  <a:solidFill>
                    <a:schemeClr val="tx1"/>
                  </a:solidFill>
                  <a:latin typeface="Arial" pitchFamily="34" charset="0"/>
                  <a:cs typeface="Arial" pitchFamily="34" charset="0"/>
                </a:defRPr>
              </a:lvl4pPr>
              <a:lvl5pPr algn="r" defTabSz="911225" rtl="1" eaLnBrk="0" hangingPunct="0">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buSzPct val="100000"/>
                <a:defRPr/>
              </a:pPr>
              <a:r>
                <a:rPr lang="en-US" altLang="he-IL" sz="1000">
                  <a:solidFill>
                    <a:srgbClr val="000000"/>
                  </a:solidFill>
                </a:rPr>
                <a:t>1 </a:t>
              </a:r>
              <a:r>
                <a:rPr lang="he-IL" altLang="he-IL" sz="1000">
                  <a:solidFill>
                    <a:srgbClr val="000000"/>
                  </a:solidFill>
                </a:rPr>
                <a:t>הערה</a:t>
              </a:r>
              <a:r>
                <a:rPr lang="en-US" altLang="he-IL" sz="1000">
                  <a:solidFill>
                    <a:srgbClr val="000000"/>
                  </a:solidFill>
                </a:rPr>
                <a:t> </a:t>
              </a:r>
            </a:p>
          </p:txBody>
        </p:sp>
        <p:sp>
          <p:nvSpPr>
            <p:cNvPr id="1061" name="McK 5. Source" hidden="1"/>
            <p:cNvSpPr>
              <a:spLocks noChangeArrowheads="1"/>
            </p:cNvSpPr>
            <p:nvPr/>
          </p:nvSpPr>
          <p:spPr bwMode="auto">
            <a:xfrm>
              <a:off x="1137" y="4055"/>
              <a:ext cx="4327" cy="94"/>
            </a:xfrm>
            <a:prstGeom prst="rect">
              <a:avLst/>
            </a:prstGeom>
            <a:noFill/>
            <a:ln>
              <a:noFill/>
            </a:ln>
            <a:effectLst/>
          </p:spPr>
          <p:txBody>
            <a:bodyPr lIns="0" tIns="0" rIns="0" bIns="0" anchor="ctr">
              <a:spAutoFit/>
            </a:bodyPr>
            <a:lstStyle>
              <a:lvl1pPr marL="328613" indent="-328613" algn="r" defTabSz="911225" rtl="1" eaLnBrk="0" hangingPunct="0">
                <a:tabLst>
                  <a:tab pos="338138" algn="l"/>
                </a:tabLst>
                <a:defRPr>
                  <a:solidFill>
                    <a:schemeClr val="tx1"/>
                  </a:solidFill>
                  <a:latin typeface="Arial" pitchFamily="34" charset="0"/>
                  <a:cs typeface="Arial" pitchFamily="34" charset="0"/>
                </a:defRPr>
              </a:lvl1pPr>
              <a:lvl2pPr algn="r" defTabSz="911225" rtl="1" eaLnBrk="0" hangingPunct="0">
                <a:tabLst>
                  <a:tab pos="338138" algn="l"/>
                </a:tabLst>
                <a:defRPr>
                  <a:solidFill>
                    <a:schemeClr val="tx1"/>
                  </a:solidFill>
                  <a:latin typeface="Arial" pitchFamily="34" charset="0"/>
                  <a:cs typeface="Arial" pitchFamily="34" charset="0"/>
                </a:defRPr>
              </a:lvl2pPr>
              <a:lvl3pPr algn="r" defTabSz="911225" rtl="1" eaLnBrk="0" hangingPunct="0">
                <a:tabLst>
                  <a:tab pos="338138" algn="l"/>
                </a:tabLst>
                <a:defRPr>
                  <a:solidFill>
                    <a:schemeClr val="tx1"/>
                  </a:solidFill>
                  <a:latin typeface="Arial" pitchFamily="34" charset="0"/>
                  <a:cs typeface="Arial" pitchFamily="34" charset="0"/>
                </a:defRPr>
              </a:lvl3pPr>
              <a:lvl4pPr algn="r" defTabSz="911225" rtl="1" eaLnBrk="0" hangingPunct="0">
                <a:tabLst>
                  <a:tab pos="338138" algn="l"/>
                </a:tabLst>
                <a:defRPr>
                  <a:solidFill>
                    <a:schemeClr val="tx1"/>
                  </a:solidFill>
                  <a:latin typeface="Arial" pitchFamily="34" charset="0"/>
                  <a:cs typeface="Arial" pitchFamily="34" charset="0"/>
                </a:defRPr>
              </a:lvl4pPr>
              <a:lvl5pPr algn="r" defTabSz="911225" rtl="1" eaLnBrk="0" hangingPunct="0">
                <a:tabLst>
                  <a:tab pos="338138" algn="l"/>
                </a:tabLst>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9pPr>
            </a:lstStyle>
            <a:p>
              <a:pPr>
                <a:buSzPct val="100000"/>
                <a:defRPr/>
              </a:pPr>
              <a:r>
                <a:rPr lang="he-IL" altLang="he-IL" sz="1000">
                  <a:solidFill>
                    <a:srgbClr val="000000"/>
                  </a:solidFill>
                </a:rPr>
                <a:t>מקור: מקור</a:t>
              </a:r>
              <a:endParaRPr lang="en-US" altLang="he-IL" sz="1000">
                <a:solidFill>
                  <a:srgbClr val="000000"/>
                </a:solidFill>
              </a:endParaRPr>
            </a:p>
          </p:txBody>
        </p:sp>
      </p:grpSp>
      <p:sp>
        <p:nvSpPr>
          <p:cNvPr id="1062" name="Rectangle 4"/>
          <p:cNvSpPr>
            <a:spLocks noChangeArrowheads="1"/>
          </p:cNvSpPr>
          <p:nvPr/>
        </p:nvSpPr>
        <p:spPr bwMode="auto">
          <a:xfrm>
            <a:off x="4141788" y="28575"/>
            <a:ext cx="900112" cy="152400"/>
          </a:xfrm>
          <a:prstGeom prst="rect">
            <a:avLst/>
          </a:prstGeom>
          <a:noFill/>
          <a:ln>
            <a:noFill/>
          </a:ln>
          <a:effectLst/>
        </p:spPr>
        <p:txBody>
          <a:bodyPr lIns="0" tIns="0" rIns="0" bIns="0">
            <a:spAutoFit/>
          </a:bodyPr>
          <a:lstStyle>
            <a:lvl1pPr marL="344488" indent="-344488" algn="r" defTabSz="908050" rtl="1" eaLnBrk="0" hangingPunct="0">
              <a:defRPr>
                <a:solidFill>
                  <a:schemeClr val="tx1"/>
                </a:solidFill>
                <a:latin typeface="Arial" pitchFamily="34" charset="0"/>
                <a:cs typeface="Arial" pitchFamily="34" charset="0"/>
              </a:defRPr>
            </a:lvl1pPr>
            <a:lvl2pPr algn="r" defTabSz="908050" rtl="1" eaLnBrk="0" hangingPunct="0">
              <a:defRPr>
                <a:solidFill>
                  <a:schemeClr val="tx1"/>
                </a:solidFill>
                <a:latin typeface="Arial" pitchFamily="34" charset="0"/>
                <a:cs typeface="Arial" pitchFamily="34" charset="0"/>
              </a:defRPr>
            </a:lvl2pPr>
            <a:lvl3pPr algn="r" defTabSz="908050" rtl="1" eaLnBrk="0" hangingPunct="0">
              <a:defRPr>
                <a:solidFill>
                  <a:schemeClr val="tx1"/>
                </a:solidFill>
                <a:latin typeface="Arial" pitchFamily="34" charset="0"/>
                <a:cs typeface="Arial" pitchFamily="34" charset="0"/>
              </a:defRPr>
            </a:lvl3pPr>
            <a:lvl4pPr algn="r" defTabSz="908050" rtl="1" eaLnBrk="0" hangingPunct="0">
              <a:defRPr>
                <a:solidFill>
                  <a:schemeClr val="tx1"/>
                </a:solidFill>
                <a:latin typeface="Arial" pitchFamily="34" charset="0"/>
                <a:cs typeface="Arial" pitchFamily="34" charset="0"/>
              </a:defRPr>
            </a:lvl4pPr>
            <a:lvl5pPr algn="r" defTabSz="908050" rtl="1" eaLnBrk="0" hangingPunct="0">
              <a:defRPr>
                <a:solidFill>
                  <a:schemeClr val="tx1"/>
                </a:solidFill>
                <a:latin typeface="Arial" pitchFamily="34" charset="0"/>
                <a:cs typeface="Arial" pitchFamily="34" charset="0"/>
              </a:defRPr>
            </a:lvl5pPr>
            <a:lvl6pPr marL="22844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lgn="ctr">
              <a:buClr>
                <a:schemeClr val="tx2"/>
              </a:buClr>
              <a:buSzPct val="100000"/>
              <a:defRPr/>
            </a:pPr>
            <a:r>
              <a:rPr lang="en-US" altLang="en-US" sz="1000"/>
              <a:t>-</a:t>
            </a:r>
            <a:r>
              <a:rPr lang="he-IL" altLang="en-US" sz="1000"/>
              <a:t>בלמ"ס</a:t>
            </a:r>
            <a:r>
              <a:rPr lang="en-US" altLang="en-US" sz="1000"/>
              <a:t>-</a:t>
            </a:r>
            <a:endParaRPr lang="en-US" altLang="en-US" sz="1000">
              <a:ea typeface="SimSun" pitchFamily="2" charset="-122"/>
            </a:endParaRPr>
          </a:p>
        </p:txBody>
      </p:sp>
      <p:sp>
        <p:nvSpPr>
          <p:cNvPr id="1037" name="TextBox 19"/>
          <p:cNvSpPr>
            <a:spLocks noChangeArrowheads="1"/>
          </p:cNvSpPr>
          <p:nvPr/>
        </p:nvSpPr>
        <p:spPr bwMode="auto">
          <a:xfrm>
            <a:off x="2868613" y="6396038"/>
            <a:ext cx="539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buSzPct val="100000"/>
            </a:pPr>
            <a:r>
              <a:rPr lang="he-IL" altLang="he-IL" sz="2400" b="1">
                <a:solidFill>
                  <a:srgbClr val="7F7F7F"/>
                </a:solidFill>
              </a:rPr>
              <a:t>א  ג  ף    ה  ה  נ  ד  ס  ה    ו  ה  ב  י  נ  ו  י</a:t>
            </a:r>
            <a:endParaRPr lang="en-US" altLang="he-IL" sz="2400" b="1">
              <a:solidFill>
                <a:srgbClr val="7F7F7F"/>
              </a:solidFill>
            </a:endParaRPr>
          </a:p>
        </p:txBody>
      </p:sp>
      <p:pic>
        <p:nvPicPr>
          <p:cNvPr id="1038" name="Picture 38"/>
          <p:cNvPicPr preferRelativeResize="0">
            <a:picLocks noChangeArrowheads="1"/>
          </p:cNvPicPr>
          <p:nvPr/>
        </p:nvPicPr>
        <p:blipFill>
          <a:blip r:embed="rId13">
            <a:extLst>
              <a:ext uri="{28A0092B-C50C-407E-A947-70E740481C1C}">
                <a14:useLocalDpi xmlns:a14="http://schemas.microsoft.com/office/drawing/2010/main" val="0"/>
              </a:ext>
            </a:extLst>
          </a:blip>
          <a:srcRect l="24922" t="27293" r="58437" b="50732"/>
          <a:stretch>
            <a:fillRect/>
          </a:stretch>
        </p:blipFill>
        <p:spPr bwMode="auto">
          <a:xfrm>
            <a:off x="8220075" y="0"/>
            <a:ext cx="9239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McK 2. Slide Title"/>
          <p:cNvSpPr>
            <a:spLocks noGrp="1" noChangeArrowheads="1"/>
          </p:cNvSpPr>
          <p:nvPr>
            <p:ph type="title"/>
          </p:nvPr>
        </p:nvSpPr>
        <p:spPr bwMode="auto">
          <a:xfrm>
            <a:off x="255588" y="311150"/>
            <a:ext cx="7858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he-IL" altLang="he-IL"/>
              <a:t>כותרת</a:t>
            </a:r>
          </a:p>
        </p:txBody>
      </p:sp>
      <p:sp>
        <p:nvSpPr>
          <p:cNvPr id="1040" name="Rectangle 4"/>
          <p:cNvSpPr>
            <a:spLocks noGrp="1" noChangeArrowheads="1"/>
          </p:cNvSpPr>
          <p:nvPr>
            <p:ph type="body" idx="1"/>
          </p:nvPr>
        </p:nvSpPr>
        <p:spPr bwMode="auto">
          <a:xfrm>
            <a:off x="676275" y="1866900"/>
            <a:ext cx="81899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1"/>
            <a:r>
              <a:rPr lang="he-IL" altLang="he-IL"/>
              <a:t>רמה 1</a:t>
            </a:r>
          </a:p>
          <a:p>
            <a:pPr lvl="2"/>
            <a:r>
              <a:rPr lang="he-IL" altLang="he-IL"/>
              <a:t>רמה 2</a:t>
            </a:r>
          </a:p>
          <a:p>
            <a:pPr lvl="3"/>
            <a:r>
              <a:rPr lang="he-IL" altLang="he-IL"/>
              <a:t>רמה 3</a:t>
            </a:r>
          </a:p>
        </p:txBody>
      </p:sp>
      <p:sp>
        <p:nvSpPr>
          <p:cNvPr id="1067" name="Rectangle 12"/>
          <p:cNvSpPr>
            <a:spLocks noGrp="1" noChangeArrowheads="1"/>
          </p:cNvSpPr>
          <p:nvPr>
            <p:ph type="sldNum" sz="quarter" idx="2"/>
          </p:nvPr>
        </p:nvSpPr>
        <p:spPr bwMode="auto">
          <a:xfrm>
            <a:off x="173038" y="6565900"/>
            <a:ext cx="200025" cy="155575"/>
          </a:xfrm>
          <a:prstGeom prst="rect">
            <a:avLst/>
          </a:prstGeom>
          <a:noFill/>
          <a:ln>
            <a:noFill/>
          </a:ln>
          <a:effectLst/>
        </p:spPr>
        <p:txBody>
          <a:bodyPr vert="horz" wrap="none" lIns="0" tIns="0" rIns="0" bIns="0" numCol="1" anchor="t" anchorCtr="0" compatLnSpc="1">
            <a:prstTxWarp prst="textNoShape">
              <a:avLst/>
            </a:prstTxWarp>
          </a:bodyPr>
          <a:lstStyle>
            <a:lvl1pPr algn="r" rtl="1">
              <a:buSzPct val="100000"/>
              <a:defRPr sz="1000">
                <a:solidFill>
                  <a:srgbClr val="000000"/>
                </a:solidFill>
              </a:defRPr>
            </a:lvl1pPr>
          </a:lstStyle>
          <a:p>
            <a:pPr>
              <a:defRPr/>
            </a:pPr>
            <a:fld id="{00BC7C5F-8466-492B-8541-824F472D3F6A}"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hf hdr="0" ftr="0" dt="0"/>
  <p:txStyles>
    <p:title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p:titleStyle>
    <p:body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6.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image" Target="../media/image49.gif"/><Relationship Id="rId9"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55.png"/><Relationship Id="rId7"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slide" Target="slide32.xml"/><Relationship Id="rId5" Type="http://schemas.openxmlformats.org/officeDocument/2006/relationships/image" Target="../media/image57.jpeg"/><Relationship Id="rId10" Type="http://schemas.openxmlformats.org/officeDocument/2006/relationships/slide" Target="slide31.xml"/><Relationship Id="rId4" Type="http://schemas.openxmlformats.org/officeDocument/2006/relationships/image" Target="../media/image56.jpeg"/><Relationship Id="rId9"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 Id="rId4" Type="http://schemas.microsoft.com/office/2007/relationships/hdphoto" Target="../media/hdphoto7.wdp"/></Relationships>
</file>

<file path=ppt/slides/_rels/slide5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3.wdp"/><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hidden="1"/>
          <p:cNvSpPr>
            <a:spLocks noChangeAspect="1" noChangeArrowheads="1"/>
          </p:cNvSpPr>
          <p:nvPr>
            <p:custDataLst>
              <p:tags r:id="rId1"/>
            </p:custDataLst>
          </p:nvPr>
        </p:nvSpPr>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rtl="0" eaLnBrk="1" hangingPunct="1">
              <a:lnSpc>
                <a:spcPct val="100000"/>
              </a:lnSpc>
              <a:buClrTx/>
              <a:buFontTx/>
              <a:buNone/>
            </a:pPr>
            <a:endParaRPr lang="he-IL" altLang="he-IL" sz="1800" dirty="0"/>
          </a:p>
        </p:txBody>
      </p:sp>
      <p:sp>
        <p:nvSpPr>
          <p:cNvPr id="3075" name="Rectangle 3"/>
          <p:cNvSpPr>
            <a:spLocks noGrp="1" noChangeArrowheads="1"/>
          </p:cNvSpPr>
          <p:nvPr>
            <p:ph type="ctrTitle" idx="4294967295"/>
            <p:custDataLst>
              <p:tags r:id="rId2"/>
            </p:custDataLst>
          </p:nvPr>
        </p:nvSpPr>
        <p:spPr>
          <a:xfrm>
            <a:off x="428625" y="2725738"/>
            <a:ext cx="6413500" cy="2216150"/>
          </a:xfrm>
        </p:spPr>
        <p:txBody>
          <a:bodyPr/>
          <a:lstStyle/>
          <a:p>
            <a:pPr algn="ctr"/>
            <a:r>
              <a:rPr lang="he-IL" altLang="he-IL" sz="3600" dirty="0"/>
              <a:t>תעריפים ונהלים לעבודות תכנון במערכת הביטחון</a:t>
            </a:r>
            <a:r>
              <a:rPr lang="en-US" altLang="he-IL" sz="3600" dirty="0"/>
              <a:t/>
            </a:r>
            <a:br>
              <a:rPr lang="en-US" altLang="he-IL" sz="3600" dirty="0"/>
            </a:br>
            <a:r>
              <a:rPr lang="he-IL" altLang="he-IL" sz="3600" dirty="0"/>
              <a:t>חלק 1– נהלים</a:t>
            </a:r>
            <a:r>
              <a:rPr lang="en-US" altLang="he-IL" sz="3600" dirty="0"/>
              <a:t/>
            </a:r>
            <a:br>
              <a:rPr lang="en-US" altLang="he-IL" sz="3600" dirty="0"/>
            </a:br>
            <a:r>
              <a:rPr lang="he-IL" altLang="he-IL" sz="3600" dirty="0"/>
              <a:t>הקדמה </a:t>
            </a:r>
            <a:r>
              <a:rPr lang="he-IL" altLang="he-IL" sz="3600" dirty="0">
                <a:solidFill>
                  <a:srgbClr val="FF0000"/>
                </a:solidFill>
              </a:rPr>
              <a:t>(מבוא)</a:t>
            </a:r>
            <a:endParaRPr lang="en-US" altLang="en-US" sz="3300" dirty="0">
              <a:solidFill>
                <a:srgbClr val="003B89"/>
              </a:solidFill>
            </a:endParaRPr>
          </a:p>
        </p:txBody>
      </p:sp>
      <p:sp>
        <p:nvSpPr>
          <p:cNvPr id="3076" name="Rectangle 4"/>
          <p:cNvSpPr>
            <a:spLocks noChangeArrowheads="1"/>
          </p:cNvSpPr>
          <p:nvPr>
            <p:custDataLst>
              <p:tags r:id="rId3"/>
            </p:custDataLst>
          </p:nvPr>
        </p:nvSpPr>
        <p:spPr bwMode="auto">
          <a:xfrm>
            <a:off x="0" y="0"/>
            <a:ext cx="91408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816" tIns="46413" rIns="92816" bIns="46413" anchor="ct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a:lnSpc>
                <a:spcPct val="100000"/>
              </a:lnSpc>
              <a:buClrTx/>
              <a:buFontTx/>
              <a:buNone/>
            </a:pPr>
            <a:endParaRPr lang="en-US" altLang="he-IL" sz="1100" dirty="0">
              <a:solidFill>
                <a:srgbClr val="000000"/>
              </a:solidFill>
            </a:endParaRPr>
          </a:p>
        </p:txBody>
      </p:sp>
      <p:sp>
        <p:nvSpPr>
          <p:cNvPr id="3077" name="TitleBottomPlaceholder"/>
          <p:cNvSpPr>
            <a:spLocks noChangeArrowheads="1"/>
          </p:cNvSpPr>
          <p:nvPr>
            <p:custDataLst>
              <p:tags r:id="rId4"/>
            </p:custDataLst>
          </p:nvPr>
        </p:nvSpPr>
        <p:spPr bwMode="auto">
          <a:xfrm>
            <a:off x="6808788" y="2284413"/>
            <a:ext cx="2335212" cy="4167187"/>
          </a:xfrm>
          <a:prstGeom prst="rect">
            <a:avLst/>
          </a:prstGeom>
          <a:solidFill>
            <a:srgbClr val="2D6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816" tIns="46413" rIns="92816" bIns="46413" anchor="ct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a:lnSpc>
                <a:spcPct val="100000"/>
              </a:lnSpc>
              <a:buClrTx/>
              <a:buFontTx/>
              <a:buNone/>
            </a:pPr>
            <a:endParaRPr lang="he-IL" altLang="he-IL" sz="1100" dirty="0">
              <a:solidFill>
                <a:srgbClr val="000000"/>
              </a:solidFill>
            </a:endParaRPr>
          </a:p>
        </p:txBody>
      </p:sp>
      <p:sp>
        <p:nvSpPr>
          <p:cNvPr id="3078" name="TitleTopPlaceholder"/>
          <p:cNvSpPr>
            <a:spLocks noChangeArrowheads="1"/>
          </p:cNvSpPr>
          <p:nvPr>
            <p:custDataLst>
              <p:tags r:id="rId5"/>
            </p:custDataLst>
          </p:nvPr>
        </p:nvSpPr>
        <p:spPr bwMode="auto">
          <a:xfrm>
            <a:off x="6808788" y="0"/>
            <a:ext cx="2335212" cy="22844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816" tIns="46413" rIns="92816" bIns="46413" anchor="ct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a:lnSpc>
                <a:spcPct val="100000"/>
              </a:lnSpc>
              <a:buClrTx/>
              <a:buFontTx/>
              <a:buNone/>
            </a:pPr>
            <a:endParaRPr lang="en-US" altLang="he-IL" sz="1100" dirty="0">
              <a:solidFill>
                <a:srgbClr val="000000"/>
              </a:solidFill>
            </a:endParaRPr>
          </a:p>
        </p:txBody>
      </p:sp>
      <p:pic>
        <p:nvPicPr>
          <p:cNvPr id="3079" name="Picture 12"/>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6795" y="284163"/>
            <a:ext cx="8334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050" y="190500"/>
            <a:ext cx="1238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8"/>
          <p:cNvPicPr preferRelativeResize="0">
            <a:picLocks noChangeArrowheads="1"/>
          </p:cNvPicPr>
          <p:nvPr/>
        </p:nvPicPr>
        <p:blipFill>
          <a:blip r:embed="rId10">
            <a:extLst>
              <a:ext uri="{28A0092B-C50C-407E-A947-70E740481C1C}">
                <a14:useLocalDpi xmlns:a14="http://schemas.microsoft.com/office/drawing/2010/main" val="0"/>
              </a:ext>
            </a:extLst>
          </a:blip>
          <a:srcRect l="24922" t="27293" r="58437" b="50732"/>
          <a:stretch>
            <a:fillRect/>
          </a:stretch>
        </p:blipFill>
        <p:spPr bwMode="auto">
          <a:xfrm>
            <a:off x="2927350" y="1198563"/>
            <a:ext cx="13668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1"/>
          <p:cNvSpPr txBox="1">
            <a:spLocks noChangeArrowheads="1"/>
          </p:cNvSpPr>
          <p:nvPr/>
        </p:nvSpPr>
        <p:spPr bwMode="auto">
          <a:xfrm>
            <a:off x="2051050" y="5435600"/>
            <a:ext cx="328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ltLang="he-IL" b="1" dirty="0">
                <a:solidFill>
                  <a:schemeClr val="tx2"/>
                </a:solidFill>
              </a:rPr>
              <a:t>היחידה להתקשרויות עם מתכננים</a:t>
            </a:r>
          </a:p>
        </p:txBody>
      </p:sp>
      <p:sp>
        <p:nvSpPr>
          <p:cNvPr id="3083"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BB2E3A-2CE4-410D-9FF6-EE57A7DE031F}" type="slidenum">
              <a:rPr lang="he-IL" altLang="he-IL" smtClean="0"/>
              <a:pPr/>
              <a:t>1</a:t>
            </a:fld>
            <a:endParaRPr lang="he-IL" altLang="he-IL" dirty="0"/>
          </a:p>
        </p:txBody>
      </p:sp>
      <p:sp>
        <p:nvSpPr>
          <p:cNvPr id="2" name="מלבן 1"/>
          <p:cNvSpPr/>
          <p:nvPr/>
        </p:nvSpPr>
        <p:spPr>
          <a:xfrm>
            <a:off x="3174563" y="6082268"/>
            <a:ext cx="1042273" cy="369332"/>
          </a:xfrm>
          <a:prstGeom prst="rect">
            <a:avLst/>
          </a:prstGeom>
        </p:spPr>
        <p:txBody>
          <a:bodyPr wrap="none">
            <a:spAutoFit/>
          </a:bodyPr>
          <a:lstStyle/>
          <a:p>
            <a:r>
              <a:rPr lang="he-IL" altLang="he-IL" dirty="0"/>
              <a:t>יולי 2021</a:t>
            </a:r>
            <a:endParaRPr lang="he-I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קבוצה 16"/>
          <p:cNvGrpSpPr/>
          <p:nvPr/>
        </p:nvGrpSpPr>
        <p:grpSpPr>
          <a:xfrm>
            <a:off x="972493" y="3356992"/>
            <a:ext cx="936005" cy="1001761"/>
            <a:chOff x="-2268661" y="2852936"/>
            <a:chExt cx="936005" cy="1001761"/>
          </a:xfrm>
        </p:grpSpPr>
        <p:sp>
          <p:nvSpPr>
            <p:cNvPr id="53" name="מלבן מעוגל 16"/>
            <p:cNvSpPr>
              <a:spLocks noChangeArrowheads="1"/>
            </p:cNvSpPr>
            <p:nvPr/>
          </p:nvSpPr>
          <p:spPr bwMode="auto">
            <a:xfrm>
              <a:off x="-2268661" y="2852936"/>
              <a:ext cx="936005" cy="788913"/>
            </a:xfrm>
            <a:prstGeom prst="roundRect">
              <a:avLst>
                <a:gd name="adj" fmla="val 16667"/>
              </a:avLst>
            </a:prstGeom>
            <a:solidFill>
              <a:srgbClr val="FFFF99"/>
            </a:solidFill>
            <a:ln w="6350" algn="ctr">
              <a:solidFill>
                <a:srgbClr val="FF0000"/>
              </a:solidFill>
              <a:round/>
              <a:headEnd/>
              <a:tailEnd/>
            </a:ln>
          </p:spPr>
          <p:txBody>
            <a:bodyPr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eaLnBrk="1" hangingPunct="1">
                <a:lnSpc>
                  <a:spcPct val="100000"/>
                </a:lnSpc>
                <a:buClrTx/>
                <a:buFontTx/>
                <a:buNone/>
              </a:pPr>
              <a:r>
                <a:rPr lang="he-IL" sz="1200" b="1" dirty="0"/>
                <a:t>ערכי מבנה לפי מדד עדכני ומכסת שכר היסוד</a:t>
              </a:r>
              <a:endParaRPr lang="en-US" altLang="he-IL" sz="1200" b="1" dirty="0"/>
            </a:p>
          </p:txBody>
        </p:sp>
        <p:sp>
          <p:nvSpPr>
            <p:cNvPr id="69" name="חץ למעלה 68"/>
            <p:cNvSpPr/>
            <p:nvPr/>
          </p:nvSpPr>
          <p:spPr bwMode="auto">
            <a:xfrm>
              <a:off x="-1980728" y="3569841"/>
              <a:ext cx="287337" cy="284856"/>
            </a:xfrm>
            <a:prstGeom prst="upArrow">
              <a:avLst/>
            </a:prstGeom>
            <a:solidFill>
              <a:srgbClr val="92D05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grpSp>
      <p:grpSp>
        <p:nvGrpSpPr>
          <p:cNvPr id="15" name="קבוצה 14"/>
          <p:cNvGrpSpPr/>
          <p:nvPr/>
        </p:nvGrpSpPr>
        <p:grpSpPr>
          <a:xfrm>
            <a:off x="2751909" y="3356992"/>
            <a:ext cx="669551" cy="1080120"/>
            <a:chOff x="-489245" y="2852936"/>
            <a:chExt cx="669551" cy="1080120"/>
          </a:xfrm>
        </p:grpSpPr>
        <p:sp>
          <p:nvSpPr>
            <p:cNvPr id="40" name="מלבן מעוגל 16"/>
            <p:cNvSpPr>
              <a:spLocks noChangeArrowheads="1"/>
            </p:cNvSpPr>
            <p:nvPr/>
          </p:nvSpPr>
          <p:spPr bwMode="auto">
            <a:xfrm>
              <a:off x="-489245" y="2852936"/>
              <a:ext cx="669551" cy="788913"/>
            </a:xfrm>
            <a:prstGeom prst="roundRect">
              <a:avLst>
                <a:gd name="adj" fmla="val 16667"/>
              </a:avLst>
            </a:prstGeom>
            <a:solidFill>
              <a:srgbClr val="FFFF99"/>
            </a:solidFill>
            <a:ln w="6350" algn="ctr">
              <a:solidFill>
                <a:srgbClr val="FF0000"/>
              </a:solidFill>
              <a:round/>
              <a:headEnd/>
              <a:tailEnd/>
            </a:ln>
          </p:spPr>
          <p:txBody>
            <a:bodyPr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200" b="1" dirty="0"/>
                <a:t>מקדם</a:t>
              </a:r>
            </a:p>
            <a:p>
              <a:pPr algn="ctr" eaLnBrk="1" hangingPunct="1">
                <a:lnSpc>
                  <a:spcPct val="100000"/>
                </a:lnSpc>
                <a:buClrTx/>
                <a:buFontTx/>
                <a:buNone/>
              </a:pPr>
              <a:r>
                <a:rPr lang="he-IL" altLang="he-IL" sz="1200" b="1" dirty="0" err="1"/>
                <a:t>משהב"ט</a:t>
              </a:r>
              <a:r>
                <a:rPr lang="he-IL" altLang="he-IL" sz="1200" b="1" dirty="0"/>
                <a:t> (0.9)</a:t>
              </a:r>
              <a:endParaRPr lang="en-US" altLang="he-IL" sz="1200" b="1" dirty="0"/>
            </a:p>
          </p:txBody>
        </p:sp>
        <p:sp>
          <p:nvSpPr>
            <p:cNvPr id="54" name="כפל 53"/>
            <p:cNvSpPr/>
            <p:nvPr/>
          </p:nvSpPr>
          <p:spPr bwMode="auto">
            <a:xfrm>
              <a:off x="-323750" y="3504431"/>
              <a:ext cx="329297" cy="428625"/>
            </a:xfrm>
            <a:prstGeom prst="mathMultiply">
              <a:avLst/>
            </a:prstGeom>
            <a:solidFill>
              <a:srgbClr val="FF0000"/>
            </a:solidFill>
            <a:ln w="6350" cap="flat" cmpd="sng" algn="ctr">
              <a:solidFill>
                <a:schemeClr val="tx1"/>
              </a:solidFill>
              <a:prstDash val="solid"/>
              <a:round/>
              <a:headEnd type="none" w="med" len="med"/>
              <a:tailEnd type="none" w="med" len="med"/>
            </a:ln>
            <a:effectLst/>
          </p:spPr>
          <p:txBody>
            <a:bodyPr/>
            <a:lstStyle/>
            <a:p>
              <a:pPr eaLnBrk="1" hangingPunct="1">
                <a:buSzPct val="100000"/>
                <a:defRPr/>
              </a:pPr>
              <a:endParaRPr lang="en-US" sz="1300"/>
            </a:p>
          </p:txBody>
        </p:sp>
      </p:grpSp>
      <p:grpSp>
        <p:nvGrpSpPr>
          <p:cNvPr id="18" name="קבוצה 17"/>
          <p:cNvGrpSpPr/>
          <p:nvPr/>
        </p:nvGrpSpPr>
        <p:grpSpPr>
          <a:xfrm>
            <a:off x="395536" y="3356992"/>
            <a:ext cx="576858" cy="1011535"/>
            <a:chOff x="-2845618" y="2852936"/>
            <a:chExt cx="576858" cy="1011535"/>
          </a:xfrm>
        </p:grpSpPr>
        <p:sp>
          <p:nvSpPr>
            <p:cNvPr id="45" name="מלבן מעוגל 17"/>
            <p:cNvSpPr>
              <a:spLocks noChangeArrowheads="1"/>
            </p:cNvSpPr>
            <p:nvPr/>
          </p:nvSpPr>
          <p:spPr bwMode="auto">
            <a:xfrm>
              <a:off x="-2845618" y="2852936"/>
              <a:ext cx="576858" cy="788913"/>
            </a:xfrm>
            <a:prstGeom prst="roundRect">
              <a:avLst>
                <a:gd name="adj" fmla="val 16667"/>
              </a:avLst>
            </a:prstGeom>
            <a:solidFill>
              <a:srgbClr val="FFFF99"/>
            </a:solidFill>
            <a:ln w="6350" algn="ctr">
              <a:solidFill>
                <a:srgbClr val="FF0000"/>
              </a:solidFill>
              <a:round/>
              <a:headEnd/>
              <a:tailEnd/>
            </a:ln>
          </p:spPr>
          <p:txBody>
            <a:bodyPr lIns="36000" tIns="0" rIns="3600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eaLnBrk="1" hangingPunct="1">
                <a:lnSpc>
                  <a:spcPct val="100000"/>
                </a:lnSpc>
                <a:buClrTx/>
                <a:buFontTx/>
                <a:buNone/>
              </a:pPr>
              <a:r>
                <a:rPr lang="he-IL" altLang="he-IL" sz="1200" b="1" dirty="0"/>
                <a:t>הגדלת % שכר</a:t>
              </a:r>
              <a:endParaRPr lang="en-US" altLang="he-IL" sz="1200" b="1" dirty="0"/>
            </a:p>
          </p:txBody>
        </p:sp>
        <p:sp>
          <p:nvSpPr>
            <p:cNvPr id="2" name="חץ למעלה 1"/>
            <p:cNvSpPr/>
            <p:nvPr/>
          </p:nvSpPr>
          <p:spPr bwMode="auto">
            <a:xfrm>
              <a:off x="-2700808" y="3579615"/>
              <a:ext cx="287337" cy="284856"/>
            </a:xfrm>
            <a:prstGeom prst="upArrow">
              <a:avLst/>
            </a:prstGeom>
            <a:solidFill>
              <a:srgbClr val="92D05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grpSp>
      <p:grpSp>
        <p:nvGrpSpPr>
          <p:cNvPr id="3" name="קבוצה 2"/>
          <p:cNvGrpSpPr/>
          <p:nvPr/>
        </p:nvGrpSpPr>
        <p:grpSpPr>
          <a:xfrm>
            <a:off x="1909292" y="3360167"/>
            <a:ext cx="842616" cy="1073522"/>
            <a:chOff x="-1619100" y="3360167"/>
            <a:chExt cx="842616" cy="1073522"/>
          </a:xfrm>
        </p:grpSpPr>
        <p:sp>
          <p:nvSpPr>
            <p:cNvPr id="68" name="מלבן מעוגל 16"/>
            <p:cNvSpPr>
              <a:spLocks noChangeArrowheads="1"/>
            </p:cNvSpPr>
            <p:nvPr/>
          </p:nvSpPr>
          <p:spPr bwMode="auto">
            <a:xfrm>
              <a:off x="-1619100" y="3360167"/>
              <a:ext cx="842616" cy="788913"/>
            </a:xfrm>
            <a:prstGeom prst="roundRect">
              <a:avLst>
                <a:gd name="adj" fmla="val 16667"/>
              </a:avLst>
            </a:prstGeom>
            <a:solidFill>
              <a:srgbClr val="FFFF99"/>
            </a:solidFill>
            <a:ln w="6350" algn="ctr">
              <a:solidFill>
                <a:srgbClr val="FF0000"/>
              </a:solidFill>
              <a:round/>
              <a:headEnd/>
              <a:tailEnd/>
            </a:ln>
          </p:spPr>
          <p:txBody>
            <a:bodyPr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eaLnBrk="1" hangingPunct="1">
                <a:lnSpc>
                  <a:spcPct val="100000"/>
                </a:lnSpc>
                <a:buClrTx/>
                <a:buFontTx/>
                <a:buNone/>
              </a:pPr>
              <a:r>
                <a:rPr lang="he-IL" altLang="he-IL" sz="1200" b="1" dirty="0"/>
                <a:t>מקדם</a:t>
              </a:r>
            </a:p>
            <a:p>
              <a:pPr algn="ctr" eaLnBrk="1" hangingPunct="1">
                <a:lnSpc>
                  <a:spcPct val="100000"/>
                </a:lnSpc>
                <a:buClrTx/>
                <a:buFontTx/>
                <a:buNone/>
              </a:pPr>
              <a:r>
                <a:rPr lang="he-IL" altLang="he-IL" sz="1200" b="1" dirty="0"/>
                <a:t>הפחתה</a:t>
              </a:r>
              <a:endParaRPr lang="en-US" altLang="he-IL" sz="1200" b="1" dirty="0"/>
            </a:p>
          </p:txBody>
        </p:sp>
        <p:sp>
          <p:nvSpPr>
            <p:cNvPr id="73" name="כפל 72"/>
            <p:cNvSpPr/>
            <p:nvPr/>
          </p:nvSpPr>
          <p:spPr bwMode="auto">
            <a:xfrm>
              <a:off x="-1373921" y="4005064"/>
              <a:ext cx="329297" cy="428625"/>
            </a:xfrm>
            <a:prstGeom prst="mathMultiply">
              <a:avLst/>
            </a:prstGeom>
            <a:solidFill>
              <a:srgbClr val="FF0000"/>
            </a:solidFill>
            <a:ln w="6350" cap="flat" cmpd="sng" algn="ctr">
              <a:solidFill>
                <a:schemeClr val="tx1"/>
              </a:solidFill>
              <a:prstDash val="solid"/>
              <a:round/>
              <a:headEnd type="none" w="med" len="med"/>
              <a:tailEnd type="none" w="med" len="med"/>
            </a:ln>
            <a:effectLst/>
          </p:spPr>
          <p:txBody>
            <a:bodyPr/>
            <a:lstStyle/>
            <a:p>
              <a:pPr eaLnBrk="1" hangingPunct="1">
                <a:buSzPct val="100000"/>
                <a:defRPr/>
              </a:pPr>
              <a:endParaRPr lang="en-US" sz="1300"/>
            </a:p>
          </p:txBody>
        </p:sp>
      </p:grpSp>
      <p:sp>
        <p:nvSpPr>
          <p:cNvPr id="4" name="מלבן 3"/>
          <p:cNvSpPr/>
          <p:nvPr/>
        </p:nvSpPr>
        <p:spPr>
          <a:xfrm>
            <a:off x="6659562" y="1341438"/>
            <a:ext cx="2376933" cy="296862"/>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2.1	תכנון בינוי*</a:t>
            </a:r>
            <a:endParaRPr lang="en-US" sz="1600" dirty="0">
              <a:latin typeface="Times New Roman"/>
              <a:ea typeface="Times New Roman"/>
            </a:endParaRPr>
          </a:p>
        </p:txBody>
      </p:sp>
      <p:sp>
        <p:nvSpPr>
          <p:cNvPr id="5" name="מלבן 4"/>
          <p:cNvSpPr/>
          <p:nvPr/>
        </p:nvSpPr>
        <p:spPr>
          <a:xfrm>
            <a:off x="6659562" y="1722438"/>
            <a:ext cx="2376933" cy="296862"/>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2.2	אדריכלות*</a:t>
            </a:r>
            <a:endParaRPr lang="en-US" sz="1600" dirty="0">
              <a:latin typeface="Times New Roman"/>
              <a:ea typeface="Times New Roman"/>
            </a:endParaRPr>
          </a:p>
        </p:txBody>
      </p:sp>
      <p:sp>
        <p:nvSpPr>
          <p:cNvPr id="6" name="מלבן 5"/>
          <p:cNvSpPr/>
          <p:nvPr/>
        </p:nvSpPr>
        <p:spPr>
          <a:xfrm>
            <a:off x="6660232" y="2079625"/>
            <a:ext cx="2376933" cy="296863"/>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2.3	הנדסת בניין</a:t>
            </a:r>
            <a:r>
              <a:rPr lang="he-IL" sz="2000" dirty="0">
                <a:solidFill>
                  <a:srgbClr val="FF0000"/>
                </a:solidFill>
              </a:rPr>
              <a:t>**</a:t>
            </a:r>
            <a:endParaRPr lang="en-US" sz="2000" dirty="0">
              <a:solidFill>
                <a:srgbClr val="FF0000"/>
              </a:solidFill>
              <a:latin typeface="Times New Roman"/>
              <a:ea typeface="Times New Roman"/>
            </a:endParaRPr>
          </a:p>
        </p:txBody>
      </p:sp>
      <p:sp>
        <p:nvSpPr>
          <p:cNvPr id="7" name="מלבן 6"/>
          <p:cNvSpPr/>
          <p:nvPr/>
        </p:nvSpPr>
        <p:spPr>
          <a:xfrm>
            <a:off x="6660232" y="2439988"/>
            <a:ext cx="2376933" cy="297517"/>
          </a:xfrm>
          <a:prstGeom prst="rect">
            <a:avLst/>
          </a:prstGeom>
        </p:spPr>
        <p:style>
          <a:lnRef idx="1">
            <a:schemeClr val="accent2"/>
          </a:lnRef>
          <a:fillRef idx="2">
            <a:schemeClr val="accent2"/>
          </a:fillRef>
          <a:effectRef idx="1">
            <a:schemeClr val="accent2"/>
          </a:effectRef>
          <a:fontRef idx="minor">
            <a:schemeClr val="dk1"/>
          </a:fontRef>
        </p:style>
        <p:txBody>
          <a:bodyPr wrap="square" lIns="0" rIns="36000">
            <a:spAutoFit/>
          </a:bodyPr>
          <a:lstStyle/>
          <a:p>
            <a:pPr algn="just" rtl="1">
              <a:lnSpc>
                <a:spcPts val="1600"/>
              </a:lnSpc>
              <a:spcAft>
                <a:spcPts val="0"/>
              </a:spcAft>
              <a:defRPr/>
            </a:pPr>
            <a:r>
              <a:rPr lang="he-IL" sz="1600" dirty="0"/>
              <a:t>פרק 2.4	הנדסה אזרחית</a:t>
            </a:r>
            <a:r>
              <a:rPr lang="he-IL" dirty="0">
                <a:solidFill>
                  <a:srgbClr val="FF0000"/>
                </a:solidFill>
              </a:rPr>
              <a:t>**</a:t>
            </a:r>
            <a:endParaRPr lang="en-US" dirty="0">
              <a:solidFill>
                <a:srgbClr val="FF0000"/>
              </a:solidFill>
              <a:latin typeface="Times New Roman"/>
              <a:ea typeface="Times New Roman"/>
            </a:endParaRPr>
          </a:p>
        </p:txBody>
      </p:sp>
      <p:sp>
        <p:nvSpPr>
          <p:cNvPr id="8" name="מלבן 7"/>
          <p:cNvSpPr/>
          <p:nvPr/>
        </p:nvSpPr>
        <p:spPr>
          <a:xfrm>
            <a:off x="6660232" y="2798763"/>
            <a:ext cx="2376933" cy="502702"/>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r" rtl="1">
              <a:lnSpc>
                <a:spcPts val="1600"/>
              </a:lnSpc>
              <a:spcAft>
                <a:spcPts val="0"/>
              </a:spcAft>
              <a:defRPr/>
            </a:pPr>
            <a:r>
              <a:rPr lang="he-IL" sz="1600" dirty="0"/>
              <a:t>פרק 2.5	הנדסת דרכים 	ומסלולי תעופה</a:t>
            </a:r>
            <a:r>
              <a:rPr lang="he-IL" sz="1600" dirty="0">
                <a:solidFill>
                  <a:srgbClr val="FF0000"/>
                </a:solidFill>
              </a:rPr>
              <a:t>**</a:t>
            </a:r>
            <a:endParaRPr lang="he-IL" sz="1700" dirty="0">
              <a:solidFill>
                <a:srgbClr val="FF0000"/>
              </a:solidFill>
            </a:endParaRPr>
          </a:p>
        </p:txBody>
      </p:sp>
      <p:sp>
        <p:nvSpPr>
          <p:cNvPr id="9" name="מלבן 8"/>
          <p:cNvSpPr/>
          <p:nvPr/>
        </p:nvSpPr>
        <p:spPr>
          <a:xfrm>
            <a:off x="6659562" y="3356992"/>
            <a:ext cx="2376933" cy="296863"/>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r" rtl="1">
              <a:lnSpc>
                <a:spcPts val="1600"/>
              </a:lnSpc>
              <a:defRPr/>
            </a:pPr>
            <a:r>
              <a:rPr lang="he-IL" sz="1600" dirty="0"/>
              <a:t>פרק 2.6	מדידות*</a:t>
            </a:r>
            <a:endParaRPr lang="en-US" sz="1600" dirty="0"/>
          </a:p>
        </p:txBody>
      </p:sp>
      <p:sp>
        <p:nvSpPr>
          <p:cNvPr id="10" name="מלבן 9"/>
          <p:cNvSpPr/>
          <p:nvPr/>
        </p:nvSpPr>
        <p:spPr>
          <a:xfrm>
            <a:off x="6659562" y="3715767"/>
            <a:ext cx="2376933" cy="298450"/>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2.7	מים וביוב</a:t>
            </a:r>
            <a:r>
              <a:rPr lang="he-IL" sz="1600" dirty="0">
                <a:solidFill>
                  <a:srgbClr val="FF0000"/>
                </a:solidFill>
              </a:rPr>
              <a:t>**</a:t>
            </a:r>
            <a:endParaRPr lang="en-US" sz="1600" dirty="0">
              <a:solidFill>
                <a:srgbClr val="FF0000"/>
              </a:solidFill>
              <a:latin typeface="Times New Roman"/>
              <a:ea typeface="Times New Roman"/>
            </a:endParaRPr>
          </a:p>
        </p:txBody>
      </p:sp>
      <p:sp>
        <p:nvSpPr>
          <p:cNvPr id="12" name="מלבן 11"/>
          <p:cNvSpPr/>
          <p:nvPr/>
        </p:nvSpPr>
        <p:spPr>
          <a:xfrm>
            <a:off x="6659563" y="4653136"/>
            <a:ext cx="2376933" cy="477054"/>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500"/>
              </a:lnSpc>
              <a:spcAft>
                <a:spcPts val="0"/>
              </a:spcAft>
              <a:defRPr/>
            </a:pPr>
            <a:r>
              <a:rPr lang="he-IL" sz="1600" dirty="0"/>
              <a:t>פרק 2.9.1	חשמל ומערכות 	מתח נמוך מאוד*</a:t>
            </a:r>
            <a:endParaRPr lang="en-US" sz="1600" dirty="0">
              <a:latin typeface="Times New Roman"/>
              <a:ea typeface="Times New Roman"/>
            </a:endParaRPr>
          </a:p>
        </p:txBody>
      </p:sp>
      <p:sp>
        <p:nvSpPr>
          <p:cNvPr id="14" name="מלבן 13"/>
          <p:cNvSpPr/>
          <p:nvPr/>
        </p:nvSpPr>
        <p:spPr>
          <a:xfrm>
            <a:off x="6659562" y="4076130"/>
            <a:ext cx="2376933" cy="502702"/>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2.8	מתקנים תרמיים</a:t>
            </a:r>
          </a:p>
          <a:p>
            <a:pPr algn="just" rtl="1">
              <a:lnSpc>
                <a:spcPts val="1600"/>
              </a:lnSpc>
              <a:spcAft>
                <a:spcPts val="0"/>
              </a:spcAft>
              <a:defRPr/>
            </a:pPr>
            <a:r>
              <a:rPr lang="he-IL" sz="1600" dirty="0"/>
              <a:t>	ותברואתיים</a:t>
            </a:r>
            <a:r>
              <a:rPr lang="he-IL" sz="1600" dirty="0">
                <a:solidFill>
                  <a:srgbClr val="FF0000"/>
                </a:solidFill>
              </a:rPr>
              <a:t>**</a:t>
            </a:r>
            <a:endParaRPr lang="en-US" sz="1600" dirty="0">
              <a:solidFill>
                <a:srgbClr val="FF0000"/>
              </a:solidFill>
              <a:latin typeface="Times New Roman"/>
              <a:ea typeface="Times New Roman"/>
            </a:endParaRPr>
          </a:p>
        </p:txBody>
      </p:sp>
      <p:sp>
        <p:nvSpPr>
          <p:cNvPr id="34" name="מלבן 33"/>
          <p:cNvSpPr/>
          <p:nvPr/>
        </p:nvSpPr>
        <p:spPr>
          <a:xfrm>
            <a:off x="3635375" y="1340768"/>
            <a:ext cx="2952750" cy="298450"/>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just" rtl="1">
              <a:lnSpc>
                <a:spcPts val="1600"/>
              </a:lnSpc>
              <a:spcAft>
                <a:spcPts val="0"/>
              </a:spcAft>
              <a:defRPr/>
            </a:pPr>
            <a:r>
              <a:rPr lang="he-IL" sz="1600" dirty="0"/>
              <a:t>פרק 2.11	 תעשיה ומכונות**</a:t>
            </a:r>
            <a:endParaRPr lang="en-US" sz="1600" dirty="0">
              <a:latin typeface="Times New Roman"/>
              <a:ea typeface="Times New Roman"/>
            </a:endParaRPr>
          </a:p>
        </p:txBody>
      </p:sp>
      <p:sp>
        <p:nvSpPr>
          <p:cNvPr id="35" name="מלבן 34"/>
          <p:cNvSpPr/>
          <p:nvPr/>
        </p:nvSpPr>
        <p:spPr>
          <a:xfrm>
            <a:off x="3635375" y="1710655"/>
            <a:ext cx="2952750" cy="296863"/>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600"/>
              </a:lnSpc>
              <a:defRPr/>
            </a:pPr>
            <a:r>
              <a:rPr lang="he-IL" sz="1600" dirty="0"/>
              <a:t>פרק 2.12  	 איטום**</a:t>
            </a:r>
            <a:endParaRPr lang="en-US" sz="1600" dirty="0">
              <a:latin typeface="Times New Roman"/>
              <a:ea typeface="Times New Roman"/>
            </a:endParaRPr>
          </a:p>
        </p:txBody>
      </p:sp>
      <p:sp>
        <p:nvSpPr>
          <p:cNvPr id="36" name="מלבן 35"/>
          <p:cNvSpPr/>
          <p:nvPr/>
        </p:nvSpPr>
        <p:spPr>
          <a:xfrm>
            <a:off x="3635375" y="2071018"/>
            <a:ext cx="2952750" cy="296862"/>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just" rtl="1">
              <a:lnSpc>
                <a:spcPts val="1600"/>
              </a:lnSpc>
              <a:spcAft>
                <a:spcPts val="0"/>
              </a:spcAft>
              <a:defRPr/>
            </a:pPr>
            <a:r>
              <a:rPr lang="he-IL" sz="1600" dirty="0"/>
              <a:t>פרק 2.13	 אדריכלות פנים**</a:t>
            </a:r>
            <a:endParaRPr lang="en-US" sz="1600" dirty="0">
              <a:latin typeface="Times New Roman"/>
              <a:ea typeface="Times New Roman"/>
            </a:endParaRPr>
          </a:p>
        </p:txBody>
      </p:sp>
      <p:sp>
        <p:nvSpPr>
          <p:cNvPr id="37" name="מלבן 36"/>
          <p:cNvSpPr/>
          <p:nvPr/>
        </p:nvSpPr>
        <p:spPr>
          <a:xfrm>
            <a:off x="3635375" y="2431380"/>
            <a:ext cx="2952750" cy="322263"/>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700"/>
              </a:lnSpc>
              <a:spcAft>
                <a:spcPts val="0"/>
              </a:spcAft>
              <a:defRPr/>
            </a:pPr>
            <a:r>
              <a:rPr lang="he-IL" sz="1600" dirty="0"/>
              <a:t>פרק </a:t>
            </a:r>
            <a:r>
              <a:rPr lang="en-US" sz="1600" dirty="0"/>
              <a:t>2.14</a:t>
            </a:r>
            <a:r>
              <a:rPr lang="he-IL" sz="1600" dirty="0"/>
              <a:t> </a:t>
            </a:r>
            <a:r>
              <a:rPr lang="en-US" sz="1600" dirty="0"/>
              <a:t> 	 </a:t>
            </a:r>
            <a:r>
              <a:rPr lang="he-IL" sz="1600" dirty="0"/>
              <a:t>אדריכלות גנים ונוף**</a:t>
            </a:r>
            <a:endParaRPr lang="en-US" sz="1600" dirty="0">
              <a:latin typeface="Times New Roman"/>
              <a:ea typeface="Times New Roman"/>
            </a:endParaRPr>
          </a:p>
        </p:txBody>
      </p:sp>
      <p:sp>
        <p:nvSpPr>
          <p:cNvPr id="38" name="מלבן 37"/>
          <p:cNvSpPr/>
          <p:nvPr/>
        </p:nvSpPr>
        <p:spPr>
          <a:xfrm>
            <a:off x="3635375" y="2820318"/>
            <a:ext cx="2952750" cy="296862"/>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just" rtl="1">
              <a:lnSpc>
                <a:spcPts val="1600"/>
              </a:lnSpc>
              <a:spcAft>
                <a:spcPts val="0"/>
              </a:spcAft>
              <a:defRPr/>
            </a:pPr>
            <a:r>
              <a:rPr lang="he-IL" sz="1600" dirty="0"/>
              <a:t>פרק 2.15.1 בטיחות מבנים*</a:t>
            </a:r>
            <a:endParaRPr lang="en-US" sz="1600" dirty="0">
              <a:latin typeface="Times New Roman"/>
              <a:ea typeface="Times New Roman"/>
            </a:endParaRPr>
          </a:p>
        </p:txBody>
      </p:sp>
      <p:sp>
        <p:nvSpPr>
          <p:cNvPr id="39" name="מלבן 38"/>
          <p:cNvSpPr/>
          <p:nvPr/>
        </p:nvSpPr>
        <p:spPr>
          <a:xfrm>
            <a:off x="3635375" y="3818855"/>
            <a:ext cx="2952750" cy="296863"/>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600"/>
              </a:lnSpc>
              <a:defRPr/>
            </a:pPr>
            <a:r>
              <a:rPr lang="he-IL" sz="1600" dirty="0"/>
              <a:t>פרק 2.16	 אקוסטיקה**</a:t>
            </a:r>
            <a:endParaRPr lang="en-US" sz="1600" dirty="0"/>
          </a:p>
        </p:txBody>
      </p:sp>
      <p:sp>
        <p:nvSpPr>
          <p:cNvPr id="41" name="מלבן 40"/>
          <p:cNvSpPr/>
          <p:nvPr/>
        </p:nvSpPr>
        <p:spPr>
          <a:xfrm>
            <a:off x="3635375" y="3180680"/>
            <a:ext cx="2952750" cy="554038"/>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800"/>
              </a:lnSpc>
              <a:spcAft>
                <a:spcPts val="0"/>
              </a:spcAft>
              <a:defRPr/>
            </a:pPr>
            <a:r>
              <a:rPr lang="he-IL" sz="1600" dirty="0"/>
              <a:t>פרק 2.15.2 פיקוח בטיחות באתרי 	  	  בניה*</a:t>
            </a:r>
            <a:endParaRPr lang="en-US" sz="1600" dirty="0">
              <a:latin typeface="Times New Roman"/>
              <a:ea typeface="Times New Roman"/>
            </a:endParaRPr>
          </a:p>
        </p:txBody>
      </p:sp>
      <p:sp>
        <p:nvSpPr>
          <p:cNvPr id="48" name="מלבן 47"/>
          <p:cNvSpPr/>
          <p:nvPr/>
        </p:nvSpPr>
        <p:spPr>
          <a:xfrm>
            <a:off x="179562" y="1726360"/>
            <a:ext cx="3384054" cy="297517"/>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r" rtl="1">
              <a:lnSpc>
                <a:spcPts val="1600"/>
              </a:lnSpc>
              <a:spcAft>
                <a:spcPts val="0"/>
              </a:spcAft>
              <a:defRPr/>
            </a:pPr>
            <a:r>
              <a:rPr lang="he-IL" sz="1600" dirty="0"/>
              <a:t>פרק 2.21ב'  מפקחים ומתאמים לפי ש"ע</a:t>
            </a:r>
            <a:endParaRPr lang="en-US" sz="1600" dirty="0">
              <a:latin typeface="Times New Roman"/>
              <a:ea typeface="Times New Roman"/>
            </a:endParaRPr>
          </a:p>
        </p:txBody>
      </p:sp>
      <p:sp>
        <p:nvSpPr>
          <p:cNvPr id="49" name="מלבן 48"/>
          <p:cNvSpPr/>
          <p:nvPr/>
        </p:nvSpPr>
        <p:spPr>
          <a:xfrm>
            <a:off x="179562" y="2086851"/>
            <a:ext cx="3384054" cy="297517"/>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2.22	 ציוד מטבח וחדרי אוכל**</a:t>
            </a:r>
            <a:endParaRPr lang="en-US" sz="1600" dirty="0">
              <a:latin typeface="Times New Roman"/>
              <a:ea typeface="Times New Roman"/>
            </a:endParaRPr>
          </a:p>
        </p:txBody>
      </p:sp>
      <p:sp>
        <p:nvSpPr>
          <p:cNvPr id="50" name="מלבן 49"/>
          <p:cNvSpPr/>
          <p:nvPr/>
        </p:nvSpPr>
        <p:spPr>
          <a:xfrm>
            <a:off x="179562" y="2828516"/>
            <a:ext cx="3379613" cy="297517"/>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2.29	 מפרטים וכתבי כמויות*</a:t>
            </a:r>
            <a:endParaRPr lang="en-US" sz="1600" dirty="0">
              <a:latin typeface="Times New Roman"/>
              <a:ea typeface="Times New Roman"/>
            </a:endParaRPr>
          </a:p>
        </p:txBody>
      </p:sp>
      <p:sp>
        <p:nvSpPr>
          <p:cNvPr id="51" name="מלבן 50"/>
          <p:cNvSpPr/>
          <p:nvPr/>
        </p:nvSpPr>
        <p:spPr>
          <a:xfrm>
            <a:off x="179562" y="3188682"/>
            <a:ext cx="3384376" cy="555793"/>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2800"/>
              </a:lnSpc>
            </a:pPr>
            <a:r>
              <a:rPr lang="he-IL" sz="1600" dirty="0"/>
              <a:t>פרק 2.31	 ביצורים ומבנים מוגנים</a:t>
            </a:r>
          </a:p>
          <a:p>
            <a:pPr algn="r" rtl="1">
              <a:lnSpc>
                <a:spcPts val="600"/>
              </a:lnSpc>
            </a:pPr>
            <a:endParaRPr lang="en-US" sz="1600" dirty="0"/>
          </a:p>
        </p:txBody>
      </p:sp>
      <p:sp>
        <p:nvSpPr>
          <p:cNvPr id="52" name="מלבן 51"/>
          <p:cNvSpPr/>
          <p:nvPr/>
        </p:nvSpPr>
        <p:spPr>
          <a:xfrm>
            <a:off x="179562" y="2426212"/>
            <a:ext cx="3384054" cy="310341"/>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700"/>
              </a:lnSpc>
              <a:spcAft>
                <a:spcPts val="0"/>
              </a:spcAft>
              <a:defRPr/>
            </a:pPr>
            <a:r>
              <a:rPr lang="he-IL" sz="1600" dirty="0"/>
              <a:t>פרק 2.23	 הנדסת תנועה ותחבורה</a:t>
            </a:r>
            <a:r>
              <a:rPr lang="he-IL" dirty="0">
                <a:solidFill>
                  <a:srgbClr val="FF0000"/>
                </a:solidFill>
              </a:rPr>
              <a:t>**</a:t>
            </a:r>
            <a:endParaRPr lang="en-US" dirty="0">
              <a:solidFill>
                <a:srgbClr val="FF0000"/>
              </a:solidFill>
              <a:latin typeface="Times New Roman"/>
              <a:ea typeface="Times New Roman"/>
            </a:endParaRPr>
          </a:p>
        </p:txBody>
      </p:sp>
      <p:sp>
        <p:nvSpPr>
          <p:cNvPr id="56" name="מלבן 55"/>
          <p:cNvSpPr/>
          <p:nvPr/>
        </p:nvSpPr>
        <p:spPr>
          <a:xfrm>
            <a:off x="179562" y="3803221"/>
            <a:ext cx="3384376" cy="656334"/>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r" rtl="1">
              <a:lnSpc>
                <a:spcPts val="2300"/>
              </a:lnSpc>
              <a:spcAft>
                <a:spcPts val="0"/>
              </a:spcAft>
              <a:tabLst>
                <a:tab pos="1071563" algn="l"/>
              </a:tabLst>
              <a:defRPr/>
            </a:pPr>
            <a:r>
              <a:rPr lang="he-IL" sz="1600" dirty="0"/>
              <a:t>פרק 2.32.1 הכנת אפיונים מבנים /   </a:t>
            </a:r>
          </a:p>
          <a:p>
            <a:pPr algn="r" rtl="1">
              <a:lnSpc>
                <a:spcPts val="2300"/>
              </a:lnSpc>
              <a:spcAft>
                <a:spcPts val="0"/>
              </a:spcAft>
              <a:tabLst>
                <a:tab pos="1071563" algn="l"/>
              </a:tabLst>
              <a:defRPr/>
            </a:pPr>
            <a:r>
              <a:rPr lang="he-IL" sz="1600" dirty="0"/>
              <a:t>                 מתקנים*</a:t>
            </a:r>
            <a:endParaRPr lang="en-US" sz="1600" dirty="0">
              <a:latin typeface="Times New Roman"/>
              <a:ea typeface="Times New Roman"/>
            </a:endParaRPr>
          </a:p>
        </p:txBody>
      </p:sp>
      <p:sp>
        <p:nvSpPr>
          <p:cNvPr id="57" name="מלבן 56"/>
          <p:cNvSpPr/>
          <p:nvPr/>
        </p:nvSpPr>
        <p:spPr>
          <a:xfrm>
            <a:off x="179562" y="4545995"/>
            <a:ext cx="3384376" cy="323165"/>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800"/>
              </a:lnSpc>
              <a:spcAft>
                <a:spcPts val="0"/>
              </a:spcAft>
              <a:defRPr/>
            </a:pPr>
            <a:r>
              <a:rPr lang="he-IL" sz="1600" dirty="0"/>
              <a:t>פרק 2.33	 תאום מערכות מבנה*</a:t>
            </a:r>
            <a:endParaRPr lang="en-US" sz="1600" dirty="0">
              <a:latin typeface="Times New Roman"/>
              <a:ea typeface="Times New Roman"/>
            </a:endParaRPr>
          </a:p>
        </p:txBody>
      </p:sp>
      <p:sp>
        <p:nvSpPr>
          <p:cNvPr id="58" name="מלבן 57"/>
          <p:cNvSpPr/>
          <p:nvPr/>
        </p:nvSpPr>
        <p:spPr>
          <a:xfrm>
            <a:off x="179562" y="4943475"/>
            <a:ext cx="3384376" cy="296863"/>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2.34	 אלומיניום**</a:t>
            </a:r>
            <a:endParaRPr lang="en-US" sz="1600" dirty="0">
              <a:latin typeface="Times New Roman"/>
              <a:ea typeface="Times New Roman"/>
            </a:endParaRPr>
          </a:p>
        </p:txBody>
      </p:sp>
      <p:sp>
        <p:nvSpPr>
          <p:cNvPr id="59" name="מלבן 58"/>
          <p:cNvSpPr/>
          <p:nvPr/>
        </p:nvSpPr>
        <p:spPr>
          <a:xfrm>
            <a:off x="6659562" y="5190455"/>
            <a:ext cx="2376933" cy="296863"/>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just" rtl="1">
              <a:lnSpc>
                <a:spcPts val="1600"/>
              </a:lnSpc>
              <a:spcAft>
                <a:spcPts val="0"/>
              </a:spcAft>
              <a:defRPr/>
            </a:pPr>
            <a:r>
              <a:rPr lang="he-IL" sz="1600" dirty="0"/>
              <a:t>פרק 2.9.2	מעליות**</a:t>
            </a:r>
            <a:endParaRPr lang="en-US" sz="1600" dirty="0">
              <a:latin typeface="Times New Roman"/>
              <a:ea typeface="Times New Roman"/>
            </a:endParaRPr>
          </a:p>
        </p:txBody>
      </p:sp>
      <p:sp>
        <p:nvSpPr>
          <p:cNvPr id="60" name="מלבן 59"/>
          <p:cNvSpPr/>
          <p:nvPr/>
        </p:nvSpPr>
        <p:spPr>
          <a:xfrm>
            <a:off x="6660231" y="5538911"/>
            <a:ext cx="2376263" cy="410369"/>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tIns="0" rIns="36000" bIns="0">
            <a:spAutoFit/>
          </a:bodyPr>
          <a:lstStyle/>
          <a:p>
            <a:pPr algn="r" rtl="1">
              <a:lnSpc>
                <a:spcPts val="1600"/>
              </a:lnSpc>
              <a:spcAft>
                <a:spcPts val="0"/>
              </a:spcAft>
              <a:defRPr/>
            </a:pPr>
            <a:r>
              <a:rPr lang="he-IL" sz="1600" dirty="0"/>
              <a:t>פרק 2.10	מיזוג אויר, קירור  </a:t>
            </a:r>
          </a:p>
          <a:p>
            <a:pPr algn="r" rtl="1">
              <a:lnSpc>
                <a:spcPts val="1600"/>
              </a:lnSpc>
              <a:spcAft>
                <a:spcPts val="0"/>
              </a:spcAft>
              <a:defRPr/>
            </a:pPr>
            <a:r>
              <a:rPr lang="he-IL" sz="1600" dirty="0"/>
              <a:t>                וחימום*</a:t>
            </a:r>
            <a:endParaRPr lang="en-US" sz="1600" dirty="0">
              <a:latin typeface="Times New Roman"/>
              <a:ea typeface="Times New Roman"/>
            </a:endParaRPr>
          </a:p>
        </p:txBody>
      </p:sp>
      <p:sp>
        <p:nvSpPr>
          <p:cNvPr id="61" name="מלבן 60"/>
          <p:cNvSpPr/>
          <p:nvPr/>
        </p:nvSpPr>
        <p:spPr>
          <a:xfrm>
            <a:off x="3635375" y="4188743"/>
            <a:ext cx="2952750" cy="296862"/>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just" rtl="1">
              <a:lnSpc>
                <a:spcPts val="1600"/>
              </a:lnSpc>
              <a:spcAft>
                <a:spcPts val="0"/>
              </a:spcAft>
              <a:defRPr/>
            </a:pPr>
            <a:r>
              <a:rPr lang="he-IL" sz="1600" dirty="0"/>
              <a:t>פרק 2.17	 קווי תקשורת**</a:t>
            </a:r>
            <a:endParaRPr lang="en-US" sz="1600" dirty="0">
              <a:latin typeface="Times New Roman"/>
              <a:ea typeface="Times New Roman"/>
            </a:endParaRPr>
          </a:p>
        </p:txBody>
      </p:sp>
      <p:sp>
        <p:nvSpPr>
          <p:cNvPr id="62" name="מלבן 61"/>
          <p:cNvSpPr/>
          <p:nvPr/>
        </p:nvSpPr>
        <p:spPr>
          <a:xfrm>
            <a:off x="3635375" y="4549105"/>
            <a:ext cx="2952750" cy="296863"/>
          </a:xfrm>
          <a:prstGeom prst="rect">
            <a:avLst/>
          </a:prstGeom>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600"/>
              </a:lnSpc>
              <a:spcAft>
                <a:spcPts val="0"/>
              </a:spcAft>
              <a:defRPr/>
            </a:pPr>
            <a:r>
              <a:rPr lang="he-IL" sz="1600" dirty="0"/>
              <a:t>פרק 2.18	 הנדסת קרקע וביסוס</a:t>
            </a:r>
            <a:r>
              <a:rPr lang="he-IL" dirty="0">
                <a:solidFill>
                  <a:srgbClr val="FF0000"/>
                </a:solidFill>
              </a:rPr>
              <a:t>**</a:t>
            </a:r>
            <a:endParaRPr lang="en-US" dirty="0">
              <a:solidFill>
                <a:srgbClr val="FF0000"/>
              </a:solidFill>
              <a:latin typeface="Times New Roman"/>
              <a:ea typeface="Times New Roman"/>
            </a:endParaRPr>
          </a:p>
        </p:txBody>
      </p:sp>
      <p:sp>
        <p:nvSpPr>
          <p:cNvPr id="63" name="מלבן 62"/>
          <p:cNvSpPr/>
          <p:nvPr/>
        </p:nvSpPr>
        <p:spPr>
          <a:xfrm>
            <a:off x="3635375" y="4923755"/>
            <a:ext cx="2952750" cy="296863"/>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600"/>
              </a:lnSpc>
              <a:spcAft>
                <a:spcPts val="0"/>
              </a:spcAft>
              <a:defRPr/>
            </a:pPr>
            <a:r>
              <a:rPr lang="he-IL" sz="1600" dirty="0"/>
              <a:t>פרק 2.19	 תיאום, מעקב ופיקוח**</a:t>
            </a:r>
            <a:endParaRPr lang="en-US" sz="1600" dirty="0">
              <a:latin typeface="Times New Roman"/>
              <a:ea typeface="Times New Roman"/>
            </a:endParaRPr>
          </a:p>
        </p:txBody>
      </p:sp>
      <p:sp>
        <p:nvSpPr>
          <p:cNvPr id="64" name="מלבן 63"/>
          <p:cNvSpPr/>
          <p:nvPr/>
        </p:nvSpPr>
        <p:spPr>
          <a:xfrm>
            <a:off x="3635375" y="5651500"/>
            <a:ext cx="2952750" cy="454355"/>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r" rtl="1">
              <a:lnSpc>
                <a:spcPts val="1400"/>
              </a:lnSpc>
            </a:pPr>
            <a:r>
              <a:rPr lang="he-IL" sz="1600" dirty="0"/>
              <a:t>פרק 2.20	 אלמנטים </a:t>
            </a:r>
            <a:r>
              <a:rPr lang="he-IL" sz="1600" dirty="0" err="1"/>
              <a:t>קונסטרוק</a:t>
            </a:r>
            <a:r>
              <a:rPr lang="he-IL" sz="1600" dirty="0"/>
              <a:t>'  </a:t>
            </a:r>
          </a:p>
          <a:p>
            <a:pPr algn="r" rtl="1">
              <a:lnSpc>
                <a:spcPts val="1400"/>
              </a:lnSpc>
            </a:pPr>
            <a:r>
              <a:rPr lang="he-IL" sz="1600" dirty="0"/>
              <a:t>                 מבטון מזויין</a:t>
            </a:r>
            <a:endParaRPr lang="en-US" sz="1600" dirty="0">
              <a:latin typeface="Times New Roman"/>
              <a:ea typeface="Times New Roman"/>
            </a:endParaRPr>
          </a:p>
        </p:txBody>
      </p:sp>
      <p:sp>
        <p:nvSpPr>
          <p:cNvPr id="65" name="מלבן 64"/>
          <p:cNvSpPr/>
          <p:nvPr/>
        </p:nvSpPr>
        <p:spPr>
          <a:xfrm>
            <a:off x="173038" y="1341438"/>
            <a:ext cx="3386137" cy="287702"/>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tIns="36000" rIns="36000">
            <a:spAutoFit/>
          </a:bodyPr>
          <a:lstStyle/>
          <a:p>
            <a:pPr algn="just" rtl="1">
              <a:lnSpc>
                <a:spcPts val="1600"/>
              </a:lnSpc>
              <a:spcAft>
                <a:spcPts val="0"/>
              </a:spcAft>
              <a:defRPr/>
            </a:pPr>
            <a:r>
              <a:rPr lang="he-IL" sz="1600" dirty="0"/>
              <a:t>פרק 2.21א'  מתכננים ויועצים לפי ש"ע</a:t>
            </a:r>
            <a:endParaRPr lang="en-US" sz="1600" dirty="0">
              <a:latin typeface="Times New Roman"/>
              <a:ea typeface="Times New Roman"/>
            </a:endParaRPr>
          </a:p>
        </p:txBody>
      </p:sp>
      <p:sp>
        <p:nvSpPr>
          <p:cNvPr id="66" name="מלבן 65"/>
          <p:cNvSpPr/>
          <p:nvPr/>
        </p:nvSpPr>
        <p:spPr>
          <a:xfrm>
            <a:off x="179562" y="5310188"/>
            <a:ext cx="3384376" cy="633891"/>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r" rtl="1">
              <a:lnSpc>
                <a:spcPts val="2200"/>
              </a:lnSpc>
              <a:spcAft>
                <a:spcPts val="0"/>
              </a:spcAft>
              <a:defRPr/>
            </a:pPr>
            <a:r>
              <a:rPr lang="he-IL" sz="1600" dirty="0"/>
              <a:t>פרק 2.35.1 אחזקת מתקנים נושאי 	  אנטנות*</a:t>
            </a:r>
            <a:endParaRPr lang="en-US" sz="1600" dirty="0">
              <a:latin typeface="Times New Roman"/>
              <a:ea typeface="Times New Roman"/>
            </a:endParaRPr>
          </a:p>
        </p:txBody>
      </p:sp>
      <p:sp>
        <p:nvSpPr>
          <p:cNvPr id="67" name="Title 1"/>
          <p:cNvSpPr txBox="1">
            <a:spLocks/>
          </p:cNvSpPr>
          <p:nvPr/>
        </p:nvSpPr>
        <p:spPr bwMode="auto">
          <a:xfrm>
            <a:off x="323850" y="115888"/>
            <a:ext cx="791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חלק 2 – תעריפים / רשימת פרקי תעריפים   </a:t>
            </a:r>
          </a:p>
        </p:txBody>
      </p:sp>
      <p:sp>
        <p:nvSpPr>
          <p:cNvPr id="11301" name="מציין מיקום של מספר שקופית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832812-F6CA-452A-933F-9E6731C12D3A}" type="slidenum">
              <a:rPr lang="he-IL" altLang="he-IL" smtClean="0"/>
              <a:pPr/>
              <a:t>10</a:t>
            </a:fld>
            <a:endParaRPr lang="he-IL" altLang="he-IL"/>
          </a:p>
        </p:txBody>
      </p:sp>
      <p:sp>
        <p:nvSpPr>
          <p:cNvPr id="42" name="מלבן 41"/>
          <p:cNvSpPr/>
          <p:nvPr/>
        </p:nvSpPr>
        <p:spPr>
          <a:xfrm>
            <a:off x="6228184" y="6185158"/>
            <a:ext cx="2521074" cy="205184"/>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tIns="0" rIns="36000" bIns="0" anchor="b">
            <a:spAutoFit/>
          </a:bodyPr>
          <a:lstStyle/>
          <a:p>
            <a:pPr algn="ctr" rtl="1">
              <a:lnSpc>
                <a:spcPts val="1600"/>
              </a:lnSpc>
              <a:spcAft>
                <a:spcPts val="0"/>
              </a:spcAft>
              <a:defRPr/>
            </a:pPr>
            <a:r>
              <a:rPr lang="he-IL" sz="1200" b="1" dirty="0"/>
              <a:t>תעריפים חדשים</a:t>
            </a:r>
            <a:endParaRPr lang="en-US" sz="1200" b="1" dirty="0">
              <a:latin typeface="Times New Roman"/>
              <a:ea typeface="Times New Roman"/>
            </a:endParaRPr>
          </a:p>
        </p:txBody>
      </p:sp>
      <p:sp>
        <p:nvSpPr>
          <p:cNvPr id="43" name="מלבן 42"/>
          <p:cNvSpPr/>
          <p:nvPr/>
        </p:nvSpPr>
        <p:spPr>
          <a:xfrm>
            <a:off x="3779912" y="6201081"/>
            <a:ext cx="2376264" cy="189732"/>
          </a:xfrm>
          <a:prstGeom prst="rect">
            <a:avLst/>
          </a:prstGeom>
          <a:solidFill>
            <a:srgbClr val="FFFFC5"/>
          </a:solidFill>
        </p:spPr>
        <p:style>
          <a:lnRef idx="1">
            <a:schemeClr val="accent2"/>
          </a:lnRef>
          <a:fillRef idx="2">
            <a:schemeClr val="accent2"/>
          </a:fillRef>
          <a:effectRef idx="1">
            <a:schemeClr val="accent2"/>
          </a:effectRef>
          <a:fontRef idx="minor">
            <a:schemeClr val="dk1"/>
          </a:fontRef>
        </p:style>
        <p:txBody>
          <a:bodyPr wrap="square" lIns="36000" tIns="0" rIns="36000" bIns="0" anchor="b">
            <a:spAutoFit/>
          </a:bodyPr>
          <a:lstStyle/>
          <a:p>
            <a:pPr algn="ctr" rtl="1">
              <a:lnSpc>
                <a:spcPts val="1600"/>
              </a:lnSpc>
              <a:spcAft>
                <a:spcPts val="0"/>
              </a:spcAft>
              <a:defRPr/>
            </a:pPr>
            <a:r>
              <a:rPr lang="he-IL" sz="1200" b="1" dirty="0"/>
              <a:t>תעריפים מחודשים</a:t>
            </a:r>
            <a:endParaRPr lang="en-US" sz="1200" b="1" dirty="0">
              <a:latin typeface="Times New Roman"/>
              <a:ea typeface="Times New Roman"/>
            </a:endParaRPr>
          </a:p>
        </p:txBody>
      </p:sp>
      <p:sp>
        <p:nvSpPr>
          <p:cNvPr id="44" name="מלבן 43"/>
          <p:cNvSpPr/>
          <p:nvPr/>
        </p:nvSpPr>
        <p:spPr>
          <a:xfrm>
            <a:off x="323528" y="6185629"/>
            <a:ext cx="3384376" cy="188962"/>
          </a:xfrm>
          <a:prstGeom prst="rect">
            <a:avLst/>
          </a:prstGeom>
        </p:spPr>
        <p:style>
          <a:lnRef idx="1">
            <a:schemeClr val="accent2"/>
          </a:lnRef>
          <a:fillRef idx="2">
            <a:schemeClr val="accent2"/>
          </a:fillRef>
          <a:effectRef idx="1">
            <a:schemeClr val="accent2"/>
          </a:effectRef>
          <a:fontRef idx="minor">
            <a:schemeClr val="dk1"/>
          </a:fontRef>
        </p:style>
        <p:txBody>
          <a:bodyPr lIns="36000" tIns="0" rIns="36000" bIns="0" anchor="b">
            <a:spAutoFit/>
          </a:bodyPr>
          <a:lstStyle/>
          <a:p>
            <a:pPr algn="r" rtl="1">
              <a:lnSpc>
                <a:spcPts val="1600"/>
              </a:lnSpc>
              <a:spcAft>
                <a:spcPts val="0"/>
              </a:spcAft>
            </a:pPr>
            <a:r>
              <a:rPr lang="he-IL" sz="1200" b="1" dirty="0"/>
              <a:t>תעריפים בהליך חידוש</a:t>
            </a:r>
            <a:endParaRPr lang="en-US" sz="1200" b="1" dirty="0"/>
          </a:p>
        </p:txBody>
      </p:sp>
      <p:sp>
        <p:nvSpPr>
          <p:cNvPr id="72" name="מלבן 71"/>
          <p:cNvSpPr/>
          <p:nvPr/>
        </p:nvSpPr>
        <p:spPr>
          <a:xfrm>
            <a:off x="3635375" y="5291723"/>
            <a:ext cx="2952750" cy="297517"/>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lIns="36000" rIns="36000">
            <a:spAutoFit/>
          </a:bodyPr>
          <a:lstStyle/>
          <a:p>
            <a:pPr algn="r" rtl="1">
              <a:lnSpc>
                <a:spcPts val="1600"/>
              </a:lnSpc>
              <a:spcAft>
                <a:spcPts val="0"/>
              </a:spcAft>
              <a:defRPr/>
            </a:pPr>
            <a:r>
              <a:rPr lang="he-IL" sz="1600" dirty="0"/>
              <a:t>פרק 2.19.3</a:t>
            </a:r>
            <a:r>
              <a:rPr lang="en-US" sz="1600" b="1" dirty="0"/>
              <a:t> </a:t>
            </a:r>
            <a:r>
              <a:rPr lang="he-IL" sz="1600" dirty="0"/>
              <a:t>ניהול מודל </a:t>
            </a:r>
            <a:r>
              <a:rPr lang="en-US" sz="1600" dirty="0"/>
              <a:t>BIM</a:t>
            </a:r>
            <a:r>
              <a:rPr lang="he-IL" sz="1600" dirty="0"/>
              <a:t>**</a:t>
            </a:r>
            <a:endParaRPr lang="en-US" sz="1600" dirty="0">
              <a:latin typeface="Times New Roman"/>
              <a:ea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right)">
                                      <p:cBhvr>
                                        <p:cTn id="23" dur="500"/>
                                        <p:tgtEl>
                                          <p:spTgt spid="60"/>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500"/>
                                        <p:tgtEl>
                                          <p:spTgt spid="41"/>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right)">
                                      <p:cBhvr>
                                        <p:cTn id="35" dur="500"/>
                                        <p:tgtEl>
                                          <p:spTgt spid="72"/>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right)">
                                      <p:cBhvr>
                                        <p:cTn id="39" dur="500"/>
                                        <p:tgtEl>
                                          <p:spTgt spid="65"/>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right)">
                                      <p:cBhvr>
                                        <p:cTn id="43" dur="500"/>
                                        <p:tgtEl>
                                          <p:spTgt spid="48"/>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right)">
                                      <p:cBhvr>
                                        <p:cTn id="47" dur="500"/>
                                        <p:tgtEl>
                                          <p:spTgt spid="50"/>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right)">
                                      <p:cBhvr>
                                        <p:cTn id="51" dur="500"/>
                                        <p:tgtEl>
                                          <p:spTgt spid="51"/>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right)">
                                      <p:cBhvr>
                                        <p:cTn id="55" dur="500"/>
                                        <p:tgtEl>
                                          <p:spTgt spid="56"/>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right)">
                                      <p:cBhvr>
                                        <p:cTn id="59" dur="500"/>
                                        <p:tgtEl>
                                          <p:spTgt spid="57"/>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right)">
                                      <p:cBhvr>
                                        <p:cTn id="63" dur="500"/>
                                        <p:tgtEl>
                                          <p:spTgt spid="66"/>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right)">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right)">
                                      <p:cBhvr>
                                        <p:cTn id="72" dur="500"/>
                                        <p:tgtEl>
                                          <p:spTgt spid="6"/>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right)">
                                      <p:cBhvr>
                                        <p:cTn id="75" dur="500"/>
                                        <p:tgtEl>
                                          <p:spTgt spid="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right)">
                                      <p:cBhvr>
                                        <p:cTn id="78" dur="500"/>
                                        <p:tgtEl>
                                          <p:spTgt spid="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down)">
                                      <p:cBhvr>
                                        <p:cTn id="81" dur="500"/>
                                        <p:tgtEl>
                                          <p:spTgt spid="62"/>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right)">
                                      <p:cBhvr>
                                        <p:cTn id="84" dur="500"/>
                                        <p:tgtEl>
                                          <p:spTgt spid="52"/>
                                        </p:tgtEl>
                                      </p:cBhvr>
                                    </p:animEffect>
                                  </p:childTnLst>
                                </p:cTn>
                              </p:par>
                            </p:childTnLst>
                          </p:cTn>
                        </p:par>
                        <p:par>
                          <p:cTn id="85" fill="hold">
                            <p:stCondLst>
                              <p:cond delay="500"/>
                            </p:stCondLst>
                            <p:childTnLst>
                              <p:par>
                                <p:cTn id="86" presetID="22" presetClass="entr" presetSubtype="2"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right)">
                                      <p:cBhvr>
                                        <p:cTn id="88" dur="500"/>
                                        <p:tgtEl>
                                          <p:spTgt spid="44"/>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righ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right)">
                                      <p:cBhvr>
                                        <p:cTn id="96" dur="500"/>
                                        <p:tgtEl>
                                          <p:spTgt spid="14"/>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wipe(right)">
                                      <p:cBhvr>
                                        <p:cTn id="99" dur="500"/>
                                        <p:tgtEl>
                                          <p:spTgt spid="5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right)">
                                      <p:cBhvr>
                                        <p:cTn id="102" dur="500"/>
                                        <p:tgtEl>
                                          <p:spTgt spid="3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right)">
                                      <p:cBhvr>
                                        <p:cTn id="105" dur="500"/>
                                        <p:tgtEl>
                                          <p:spTgt spid="35"/>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right)">
                                      <p:cBhvr>
                                        <p:cTn id="108" dur="500"/>
                                        <p:tgtEl>
                                          <p:spTgt spid="36"/>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wipe(right)">
                                      <p:cBhvr>
                                        <p:cTn id="111" dur="500"/>
                                        <p:tgtEl>
                                          <p:spTgt spid="37"/>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right)">
                                      <p:cBhvr>
                                        <p:cTn id="114" dur="500"/>
                                        <p:tgtEl>
                                          <p:spTgt spid="3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wipe(right)">
                                      <p:cBhvr>
                                        <p:cTn id="120" dur="500"/>
                                        <p:tgtEl>
                                          <p:spTgt spid="63"/>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wipe(right)">
                                      <p:cBhvr>
                                        <p:cTn id="123" dur="500"/>
                                        <p:tgtEl>
                                          <p:spTgt spid="64"/>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wipe(right)">
                                      <p:cBhvr>
                                        <p:cTn id="126" dur="500"/>
                                        <p:tgtEl>
                                          <p:spTgt spid="49"/>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wipe(right)">
                                      <p:cBhvr>
                                        <p:cTn id="129" dur="500"/>
                                        <p:tgtEl>
                                          <p:spTgt spid="58"/>
                                        </p:tgtEl>
                                      </p:cBhvr>
                                    </p:animEffect>
                                  </p:childTnLst>
                                </p:cTn>
                              </p:par>
                            </p:childTnLst>
                          </p:cTn>
                        </p:par>
                        <p:par>
                          <p:cTn id="130" fill="hold">
                            <p:stCondLst>
                              <p:cond delay="500"/>
                            </p:stCondLst>
                            <p:childTnLst>
                              <p:par>
                                <p:cTn id="131" presetID="22" presetClass="entr" presetSubtype="2"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right)">
                                      <p:cBhvr>
                                        <p:cTn id="133" dur="50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4"/>
                                        </p:tgtEl>
                                      </p:cBhvr>
                                    </p:animEffect>
                                    <p:set>
                                      <p:cBhvr>
                                        <p:cTn id="138" dur="1" fill="hold">
                                          <p:stCondLst>
                                            <p:cond delay="499"/>
                                          </p:stCondLst>
                                        </p:cTn>
                                        <p:tgtEl>
                                          <p:spTgt spid="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
                                        </p:tgtEl>
                                      </p:cBhvr>
                                    </p:animEffect>
                                    <p:set>
                                      <p:cBhvr>
                                        <p:cTn id="141" dur="1" fill="hold">
                                          <p:stCondLst>
                                            <p:cond delay="499"/>
                                          </p:stCondLst>
                                        </p:cTn>
                                        <p:tgtEl>
                                          <p:spTgt spid="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9"/>
                                        </p:tgtEl>
                                      </p:cBhvr>
                                    </p:animEffect>
                                    <p:set>
                                      <p:cBhvr>
                                        <p:cTn id="144" dur="1" fill="hold">
                                          <p:stCondLst>
                                            <p:cond delay="499"/>
                                          </p:stCondLst>
                                        </p:cTn>
                                        <p:tgtEl>
                                          <p:spTgt spid="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2"/>
                                        </p:tgtEl>
                                      </p:cBhvr>
                                    </p:animEffect>
                                    <p:set>
                                      <p:cBhvr>
                                        <p:cTn id="147" dur="1" fill="hold">
                                          <p:stCondLst>
                                            <p:cond delay="499"/>
                                          </p:stCondLst>
                                        </p:cTn>
                                        <p:tgtEl>
                                          <p:spTgt spid="1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41"/>
                                        </p:tgtEl>
                                      </p:cBhvr>
                                    </p:animEffect>
                                    <p:set>
                                      <p:cBhvr>
                                        <p:cTn id="156" dur="1" fill="hold">
                                          <p:stCondLst>
                                            <p:cond delay="499"/>
                                          </p:stCondLst>
                                        </p:cTn>
                                        <p:tgtEl>
                                          <p:spTgt spid="4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72"/>
                                        </p:tgtEl>
                                      </p:cBhvr>
                                    </p:animEffect>
                                    <p:set>
                                      <p:cBhvr>
                                        <p:cTn id="159" dur="1" fill="hold">
                                          <p:stCondLst>
                                            <p:cond delay="499"/>
                                          </p:stCondLst>
                                        </p:cTn>
                                        <p:tgtEl>
                                          <p:spTgt spid="7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5"/>
                                        </p:tgtEl>
                                      </p:cBhvr>
                                    </p:animEffect>
                                    <p:set>
                                      <p:cBhvr>
                                        <p:cTn id="162" dur="1" fill="hold">
                                          <p:stCondLst>
                                            <p:cond delay="499"/>
                                          </p:stCondLst>
                                        </p:cTn>
                                        <p:tgtEl>
                                          <p:spTgt spid="65"/>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48"/>
                                        </p:tgtEl>
                                      </p:cBhvr>
                                    </p:animEffect>
                                    <p:set>
                                      <p:cBhvr>
                                        <p:cTn id="165" dur="1" fill="hold">
                                          <p:stCondLst>
                                            <p:cond delay="499"/>
                                          </p:stCondLst>
                                        </p:cTn>
                                        <p:tgtEl>
                                          <p:spTgt spid="48"/>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51"/>
                                        </p:tgtEl>
                                      </p:cBhvr>
                                    </p:animEffect>
                                    <p:set>
                                      <p:cBhvr>
                                        <p:cTn id="171" dur="1" fill="hold">
                                          <p:stCondLst>
                                            <p:cond delay="499"/>
                                          </p:stCondLst>
                                        </p:cTn>
                                        <p:tgtEl>
                                          <p:spTgt spid="5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56"/>
                                        </p:tgtEl>
                                      </p:cBhvr>
                                    </p:animEffect>
                                    <p:set>
                                      <p:cBhvr>
                                        <p:cTn id="174" dur="1" fill="hold">
                                          <p:stCondLst>
                                            <p:cond delay="499"/>
                                          </p:stCondLst>
                                        </p:cTn>
                                        <p:tgtEl>
                                          <p:spTgt spid="5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57"/>
                                        </p:tgtEl>
                                      </p:cBhvr>
                                    </p:animEffect>
                                    <p:set>
                                      <p:cBhvr>
                                        <p:cTn id="177" dur="1" fill="hold">
                                          <p:stCondLst>
                                            <p:cond delay="499"/>
                                          </p:stCondLst>
                                        </p:cTn>
                                        <p:tgtEl>
                                          <p:spTgt spid="57"/>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66"/>
                                        </p:tgtEl>
                                      </p:cBhvr>
                                    </p:animEffect>
                                    <p:set>
                                      <p:cBhvr>
                                        <p:cTn id="180" dur="1" fill="hold">
                                          <p:stCondLst>
                                            <p:cond delay="499"/>
                                          </p:stCondLst>
                                        </p:cTn>
                                        <p:tgtEl>
                                          <p:spTgt spid="66"/>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15"/>
                                        </p:tgtEl>
                                        <p:attrNameLst>
                                          <p:attrName>style.visibility</p:attrName>
                                        </p:attrNameLst>
                                      </p:cBhvr>
                                      <p:to>
                                        <p:strVal val="visible"/>
                                      </p:to>
                                    </p:set>
                                    <p:animEffect transition="in" filter="fade">
                                      <p:cBhvr>
                                        <p:cTn id="185" dur="500"/>
                                        <p:tgtEl>
                                          <p:spTgt spid="15"/>
                                        </p:tgtEl>
                                      </p:cBhvr>
                                    </p:animEffect>
                                  </p:childTnLst>
                                </p:cTn>
                              </p:par>
                            </p:childTnLst>
                          </p:cTn>
                        </p:par>
                        <p:par>
                          <p:cTn id="186" fill="hold">
                            <p:stCondLst>
                              <p:cond delay="500"/>
                            </p:stCondLst>
                            <p:childTnLst>
                              <p:par>
                                <p:cTn id="187" presetID="10" presetClass="entr" presetSubtype="0" fill="hold" nodeType="afterEffect">
                                  <p:stCondLst>
                                    <p:cond delay="0"/>
                                  </p:stCondLst>
                                  <p:childTnLst>
                                    <p:set>
                                      <p:cBhvr>
                                        <p:cTn id="188" dur="1" fill="hold">
                                          <p:stCondLst>
                                            <p:cond delay="0"/>
                                          </p:stCondLst>
                                        </p:cTn>
                                        <p:tgtEl>
                                          <p:spTgt spid="3"/>
                                        </p:tgtEl>
                                        <p:attrNameLst>
                                          <p:attrName>style.visibility</p:attrName>
                                        </p:attrNameLst>
                                      </p:cBhvr>
                                      <p:to>
                                        <p:strVal val="visible"/>
                                      </p:to>
                                    </p:set>
                                    <p:animEffect transition="in" filter="fade">
                                      <p:cBhvr>
                                        <p:cTn id="189" dur="500"/>
                                        <p:tgtEl>
                                          <p:spTgt spid="3"/>
                                        </p:tgtEl>
                                      </p:cBhvr>
                                    </p:animEffect>
                                  </p:childTnLst>
                                </p:cTn>
                              </p:par>
                            </p:childTnLst>
                          </p:cTn>
                        </p:par>
                        <p:par>
                          <p:cTn id="190" fill="hold">
                            <p:stCondLst>
                              <p:cond delay="1000"/>
                            </p:stCondLst>
                            <p:childTnLst>
                              <p:par>
                                <p:cTn id="191" presetID="10" presetClass="entr" presetSubtype="0" fill="hold" nodeType="afterEffect">
                                  <p:stCondLst>
                                    <p:cond delay="0"/>
                                  </p:stCondLst>
                                  <p:childTnLst>
                                    <p:set>
                                      <p:cBhvr>
                                        <p:cTn id="192" dur="1" fill="hold">
                                          <p:stCondLst>
                                            <p:cond delay="0"/>
                                          </p:stCondLst>
                                        </p:cTn>
                                        <p:tgtEl>
                                          <p:spTgt spid="17"/>
                                        </p:tgtEl>
                                        <p:attrNameLst>
                                          <p:attrName>style.visibility</p:attrName>
                                        </p:attrNameLst>
                                      </p:cBhvr>
                                      <p:to>
                                        <p:strVal val="visible"/>
                                      </p:to>
                                    </p:set>
                                    <p:animEffect transition="in" filter="fade">
                                      <p:cBhvr>
                                        <p:cTn id="193" dur="500"/>
                                        <p:tgtEl>
                                          <p:spTgt spid="17"/>
                                        </p:tgtEl>
                                      </p:cBhvr>
                                    </p:animEffect>
                                  </p:childTnLst>
                                </p:cTn>
                              </p:par>
                            </p:childTnLst>
                          </p:cTn>
                        </p:par>
                        <p:par>
                          <p:cTn id="194" fill="hold">
                            <p:stCondLst>
                              <p:cond delay="1500"/>
                            </p:stCondLst>
                            <p:childTnLst>
                              <p:par>
                                <p:cTn id="195" presetID="10" presetClass="entr" presetSubtype="0" fill="hold" nodeType="afterEffect">
                                  <p:stCondLst>
                                    <p:cond delay="0"/>
                                  </p:stCondLst>
                                  <p:childTnLst>
                                    <p:set>
                                      <p:cBhvr>
                                        <p:cTn id="196" dur="1" fill="hold">
                                          <p:stCondLst>
                                            <p:cond delay="0"/>
                                          </p:stCondLst>
                                        </p:cTn>
                                        <p:tgtEl>
                                          <p:spTgt spid="18"/>
                                        </p:tgtEl>
                                        <p:attrNameLst>
                                          <p:attrName>style.visibility</p:attrName>
                                        </p:attrNameLst>
                                      </p:cBhvr>
                                      <p:to>
                                        <p:strVal val="visible"/>
                                      </p:to>
                                    </p:set>
                                    <p:animEffect transition="in" filter="fade">
                                      <p:cBhvr>
                                        <p:cTn id="1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P spid="8" grpId="0" animBg="1"/>
      <p:bldP spid="9" grpId="0" animBg="1"/>
      <p:bldP spid="9" grpId="1" animBg="1"/>
      <p:bldP spid="10" grpId="0" animBg="1"/>
      <p:bldP spid="12" grpId="0" animBg="1"/>
      <p:bldP spid="12" grpId="1" animBg="1"/>
      <p:bldP spid="14" grpId="0" animBg="1"/>
      <p:bldP spid="34" grpId="0" animBg="1"/>
      <p:bldP spid="35" grpId="0" animBg="1"/>
      <p:bldP spid="36" grpId="0" animBg="1"/>
      <p:bldP spid="37" grpId="0" animBg="1"/>
      <p:bldP spid="38" grpId="0" animBg="1"/>
      <p:bldP spid="38" grpId="1" animBg="1"/>
      <p:bldP spid="39" grpId="0" animBg="1"/>
      <p:bldP spid="41" grpId="0" animBg="1"/>
      <p:bldP spid="41" grpId="1" animBg="1"/>
      <p:bldP spid="48" grpId="0" animBg="1"/>
      <p:bldP spid="48" grpId="1" animBg="1"/>
      <p:bldP spid="49" grpId="0" animBg="1"/>
      <p:bldP spid="50" grpId="0" animBg="1"/>
      <p:bldP spid="50" grpId="1" animBg="1"/>
      <p:bldP spid="51" grpId="0" animBg="1"/>
      <p:bldP spid="51" grpId="1" animBg="1"/>
      <p:bldP spid="52" grpId="0" animBg="1"/>
      <p:bldP spid="56" grpId="0" animBg="1"/>
      <p:bldP spid="56" grpId="1" animBg="1"/>
      <p:bldP spid="57" grpId="0" animBg="1"/>
      <p:bldP spid="57" grpId="1" animBg="1"/>
      <p:bldP spid="58" grpId="0" animBg="1"/>
      <p:bldP spid="59" grpId="0" animBg="1"/>
      <p:bldP spid="60" grpId="0" animBg="1"/>
      <p:bldP spid="60" grpId="1" animBg="1"/>
      <p:bldP spid="61" grpId="0" animBg="1"/>
      <p:bldP spid="62" grpId="0" animBg="1"/>
      <p:bldP spid="63" grpId="0" animBg="1"/>
      <p:bldP spid="64" grpId="0" animBg="1"/>
      <p:bldP spid="65" grpId="0" animBg="1"/>
      <p:bldP spid="65" grpId="1" animBg="1"/>
      <p:bldP spid="66" grpId="0" animBg="1"/>
      <p:bldP spid="66" grpId="1" animBg="1"/>
      <p:bldP spid="42" grpId="0" animBg="1"/>
      <p:bldP spid="43" grpId="0" animBg="1"/>
      <p:bldP spid="44" grpId="0" animBg="1"/>
      <p:bldP spid="72" grpId="0" animBg="1"/>
      <p:bldP spid="7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8788" y="260350"/>
            <a:ext cx="7858125" cy="492125"/>
          </a:xfrm>
        </p:spPr>
        <p:txBody>
          <a:bodyPr/>
          <a:lstStyle/>
          <a:p>
            <a:r>
              <a:rPr lang="he-IL" altLang="he-IL" sz="3200" dirty="0"/>
              <a:t>כללי</a:t>
            </a:r>
          </a:p>
        </p:txBody>
      </p:sp>
      <p:sp>
        <p:nvSpPr>
          <p:cNvPr id="5123" name="Content Placeholder 2"/>
          <p:cNvSpPr>
            <a:spLocks noGrp="1"/>
          </p:cNvSpPr>
          <p:nvPr>
            <p:ph idx="1"/>
          </p:nvPr>
        </p:nvSpPr>
        <p:spPr>
          <a:xfrm>
            <a:off x="539553" y="1119862"/>
            <a:ext cx="8136136" cy="1198533"/>
          </a:xfrm>
          <a:solidFill>
            <a:srgbClr val="FFFFCC"/>
          </a:solidFill>
          <a:ln>
            <a:solidFill>
              <a:srgbClr val="FF0000"/>
            </a:solidFill>
            <a:miter lim="800000"/>
            <a:headEnd/>
            <a:tailEnd/>
          </a:ln>
        </p:spPr>
        <p:txBody>
          <a:bodyPr lIns="36000" rIns="36000"/>
          <a:lstStyle/>
          <a:p>
            <a:pPr marL="0" indent="0" algn="just">
              <a:lnSpc>
                <a:spcPts val="3200"/>
              </a:lnSpc>
              <a:buNone/>
            </a:pPr>
            <a:r>
              <a:rPr lang="he-IL" altLang="he-IL" sz="2400" dirty="0"/>
              <a:t>בחודש 08/2021, ייכנס לתוקף קובץ תעריפים ונהלים לעבודות תכנון במערכת הביטחון אשר יחליף את קובץ התעריפים הקיים (גרסת 1996).</a:t>
            </a:r>
          </a:p>
        </p:txBody>
      </p:sp>
      <p:sp>
        <p:nvSpPr>
          <p:cNvPr id="4" name="Content Placeholder 2"/>
          <p:cNvSpPr txBox="1">
            <a:spLocks/>
          </p:cNvSpPr>
          <p:nvPr/>
        </p:nvSpPr>
        <p:spPr bwMode="auto">
          <a:xfrm>
            <a:off x="539553" y="3446710"/>
            <a:ext cx="8136135" cy="813813"/>
          </a:xfrm>
          <a:prstGeom prst="rect">
            <a:avLst/>
          </a:prstGeom>
          <a:solidFill>
            <a:srgbClr val="FFFFCC"/>
          </a:solidFill>
          <a:ln>
            <a:solidFill>
              <a:srgbClr val="FF0000"/>
            </a:solidFill>
          </a:ln>
        </p:spPr>
        <p:txBody>
          <a:bodyPr wrap="square" lIns="36000" tIns="0" rIns="36000" bIns="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0" indent="0" algn="just">
              <a:lnSpc>
                <a:spcPts val="3400"/>
              </a:lnSpc>
              <a:buNone/>
              <a:defRPr/>
            </a:pPr>
            <a:r>
              <a:rPr lang="he-IL" altLang="he-IL" sz="2400" kern="0" dirty="0"/>
              <a:t>המסמך חלק 1 / "נהלים" חדש, כולל </a:t>
            </a:r>
            <a:r>
              <a:rPr lang="he-IL" altLang="he-IL" sz="2400" b="1" kern="0" dirty="0">
                <a:solidFill>
                  <a:srgbClr val="CC00CC"/>
                </a:solidFill>
              </a:rPr>
              <a:t>16</a:t>
            </a:r>
            <a:r>
              <a:rPr lang="he-IL" altLang="he-IL" sz="2400" kern="0" dirty="0"/>
              <a:t>פרקים.</a:t>
            </a:r>
          </a:p>
          <a:p>
            <a:pPr marL="0" indent="0" algn="just">
              <a:lnSpc>
                <a:spcPts val="3200"/>
              </a:lnSpc>
              <a:buNone/>
              <a:defRPr/>
            </a:pPr>
            <a:r>
              <a:rPr lang="he-IL" altLang="he-IL" sz="2400" kern="0" dirty="0"/>
              <a:t>המסמך חלק 2 / תעריפים, כולל את  </a:t>
            </a:r>
            <a:r>
              <a:rPr lang="he-IL" altLang="he-IL" sz="2400" b="1" kern="0" dirty="0">
                <a:solidFill>
                  <a:srgbClr val="CC00CC"/>
                </a:solidFill>
              </a:rPr>
              <a:t>33</a:t>
            </a:r>
            <a:r>
              <a:rPr lang="he-IL" altLang="he-IL" sz="2400" kern="0" dirty="0"/>
              <a:t> פרקי התעריפים.</a:t>
            </a:r>
          </a:p>
        </p:txBody>
      </p:sp>
      <p:sp>
        <p:nvSpPr>
          <p:cNvPr id="5" name="Content Placeholder 2"/>
          <p:cNvSpPr txBox="1">
            <a:spLocks/>
          </p:cNvSpPr>
          <p:nvPr/>
        </p:nvSpPr>
        <p:spPr bwMode="auto">
          <a:xfrm>
            <a:off x="539552" y="2488014"/>
            <a:ext cx="8136135" cy="788164"/>
          </a:xfrm>
          <a:prstGeom prst="rect">
            <a:avLst/>
          </a:prstGeom>
          <a:solidFill>
            <a:srgbClr val="FFFFCC"/>
          </a:solidFill>
          <a:ln>
            <a:solidFill>
              <a:srgbClr val="FF0000"/>
            </a:solidFill>
          </a:ln>
        </p:spPr>
        <p:txBody>
          <a:bodyPr wrap="square" lIns="36000" tIns="0" rIns="36000" bIns="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0" indent="0" algn="just">
              <a:lnSpc>
                <a:spcPts val="3200"/>
              </a:lnSpc>
              <a:buNone/>
              <a:defRPr/>
            </a:pPr>
            <a:r>
              <a:rPr lang="he-IL" altLang="he-IL" sz="2400" kern="0" dirty="0"/>
              <a:t>השינוי היותר משמעותי בקובץ, נוגע לשינוי בשיטת חישוב שכר הטרחה ובמקדמים השונים. </a:t>
            </a:r>
          </a:p>
        </p:txBody>
      </p:sp>
      <p:sp>
        <p:nvSpPr>
          <p:cNvPr id="12294"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55EE5F-857F-4D5F-B6F5-275960C0C1DF}" type="slidenum">
              <a:rPr lang="he-IL" altLang="he-IL" smtClean="0"/>
              <a:pPr/>
              <a:t>11</a:t>
            </a:fld>
            <a:endParaRPr lang="he-IL" altLang="he-IL"/>
          </a:p>
        </p:txBody>
      </p:sp>
      <p:sp>
        <p:nvSpPr>
          <p:cNvPr id="2" name="מלבן 1"/>
          <p:cNvSpPr/>
          <p:nvPr/>
        </p:nvSpPr>
        <p:spPr>
          <a:xfrm>
            <a:off x="539553" y="4451821"/>
            <a:ext cx="8136136" cy="1641475"/>
          </a:xfrm>
          <a:prstGeom prst="rect">
            <a:avLst/>
          </a:prstGeom>
          <a:solidFill>
            <a:srgbClr val="FFFFCC"/>
          </a:solidFill>
          <a:ln>
            <a:solidFill>
              <a:srgbClr val="FF0000"/>
            </a:solidFill>
          </a:ln>
        </p:spPr>
        <p:txBody>
          <a:bodyPr wrap="square" lIns="36000" tIns="0" rIns="36000" bIns="0">
            <a:spAutoFit/>
          </a:bodyPr>
          <a:lstStyle/>
          <a:p>
            <a:pPr algn="just" defTabSz="908050" rtl="1">
              <a:lnSpc>
                <a:spcPts val="3200"/>
              </a:lnSpc>
              <a:buClr>
                <a:schemeClr val="tx2"/>
              </a:buClr>
              <a:buSzPct val="100000"/>
            </a:pPr>
            <a:r>
              <a:rPr lang="he-IL" sz="2400" kern="0" dirty="0">
                <a:latin typeface="+mn-lt"/>
                <a:cs typeface="+mn-cs"/>
              </a:rPr>
              <a:t>מטרת הקובץ החדש :</a:t>
            </a:r>
          </a:p>
          <a:p>
            <a:pPr marL="457200" indent="-457200" algn="just" defTabSz="908050" rtl="1">
              <a:lnSpc>
                <a:spcPts val="3200"/>
              </a:lnSpc>
              <a:buClr>
                <a:schemeClr val="tx2"/>
              </a:buClr>
              <a:buSzPct val="100000"/>
              <a:buFont typeface="+mj-lt"/>
              <a:buAutoNum type="arabicPeriod"/>
            </a:pPr>
            <a:r>
              <a:rPr lang="he-IL" sz="2400" kern="0" dirty="0">
                <a:solidFill>
                  <a:srgbClr val="FF0000"/>
                </a:solidFill>
                <a:latin typeface="+mn-lt"/>
                <a:cs typeface="+mn-cs"/>
              </a:rPr>
              <a:t>הינה לקבוע תמורה הוגנת לתשומות עבודת תכנון הנדסי.</a:t>
            </a:r>
          </a:p>
          <a:p>
            <a:pPr marL="457200" indent="-457200" algn="just" defTabSz="908050" rtl="1">
              <a:lnSpc>
                <a:spcPts val="3200"/>
              </a:lnSpc>
              <a:buClr>
                <a:schemeClr val="tx2"/>
              </a:buClr>
              <a:buSzPct val="100000"/>
              <a:buFont typeface="+mj-lt"/>
              <a:buAutoNum type="arabicPeriod"/>
            </a:pPr>
            <a:r>
              <a:rPr lang="he-IL" sz="2400" dirty="0">
                <a:solidFill>
                  <a:srgbClr val="FF0000"/>
                </a:solidFill>
              </a:rPr>
              <a:t>להגדיר בתעריפים השונים, השירותים הנדסיים הניתנים </a:t>
            </a:r>
            <a:r>
              <a:rPr lang="he-IL" sz="2400" dirty="0" err="1">
                <a:solidFill>
                  <a:srgbClr val="FF0000"/>
                </a:solidFill>
              </a:rPr>
              <a:t>למשהב"ט</a:t>
            </a:r>
            <a:r>
              <a:rPr lang="he-IL" sz="2400" dirty="0">
                <a:solidFill>
                  <a:srgbClr val="FF0000"/>
                </a:solidFill>
              </a:rPr>
              <a:t> על ידי מתכננים בשלבי התכנון והביצוע של הפרויקט</a:t>
            </a:r>
            <a:r>
              <a:rPr lang="he-IL" sz="2400" dirty="0"/>
              <a:t>.</a:t>
            </a:r>
            <a:endParaRPr lang="en-US" sz="24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0"/>
          </p:nvPr>
        </p:nvSpPr>
        <p:spPr/>
        <p:txBody>
          <a:bodyPr/>
          <a:lstStyle/>
          <a:p>
            <a:pPr>
              <a:defRPr/>
            </a:pPr>
            <a:fld id="{45BF4B67-A416-465F-A5D8-F1B53AFAA722}" type="slidenum">
              <a:rPr lang="he-IL" altLang="he-IL" smtClean="0"/>
              <a:pPr>
                <a:defRPr/>
              </a:pPr>
              <a:t>12</a:t>
            </a:fld>
            <a:endParaRPr lang="he-IL" altLang="he-IL"/>
          </a:p>
        </p:txBody>
      </p:sp>
      <p:sp>
        <p:nvSpPr>
          <p:cNvPr id="5" name="Title 1"/>
          <p:cNvSpPr txBox="1">
            <a:spLocks noChangeArrowheads="1"/>
          </p:cNvSpPr>
          <p:nvPr/>
        </p:nvSpPr>
        <p:spPr>
          <a:xfrm>
            <a:off x="0" y="188913"/>
            <a:ext cx="824388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הגדרות</a:t>
            </a:r>
          </a:p>
        </p:txBody>
      </p:sp>
      <p:sp>
        <p:nvSpPr>
          <p:cNvPr id="6" name="מלבן 5"/>
          <p:cNvSpPr/>
          <p:nvPr/>
        </p:nvSpPr>
        <p:spPr>
          <a:xfrm>
            <a:off x="539552" y="1102097"/>
            <a:ext cx="8245424" cy="769441"/>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Arial" panose="020B0604020202020204" pitchFamily="34" charset="0"/>
                <a:cs typeface="Arial" panose="020B0604020202020204" pitchFamily="34" charset="0"/>
              </a:rPr>
              <a:t>"</a:t>
            </a:r>
            <a:r>
              <a:rPr lang="he-IL" sz="2200" b="1" dirty="0">
                <a:solidFill>
                  <a:schemeClr val="tx1"/>
                </a:solidFill>
                <a:latin typeface="Arial" panose="020B0604020202020204" pitchFamily="34" charset="0"/>
                <a:cs typeface="Arial" panose="020B0604020202020204" pitchFamily="34" charset="0"/>
              </a:rPr>
              <a:t>המזמין או המשרד</a:t>
            </a:r>
            <a:r>
              <a:rPr lang="he-IL" sz="2200" dirty="0">
                <a:solidFill>
                  <a:schemeClr val="tx1"/>
                </a:solidFill>
                <a:latin typeface="Arial" panose="020B0604020202020204" pitchFamily="34" charset="0"/>
                <a:cs typeface="Arial" panose="020B0604020202020204" pitchFamily="34" charset="0"/>
              </a:rPr>
              <a:t>" – מדינת ישראל באמצעות אגף ההנדסה והבינוי במשרד הביטחון.</a:t>
            </a:r>
            <a:endParaRPr lang="en-US" sz="2200" dirty="0">
              <a:solidFill>
                <a:schemeClr val="tx1"/>
              </a:solidFill>
              <a:latin typeface="Arial" panose="020B0604020202020204" pitchFamily="34" charset="0"/>
              <a:cs typeface="Arial" panose="020B0604020202020204" pitchFamily="34" charset="0"/>
            </a:endParaRPr>
          </a:p>
        </p:txBody>
      </p:sp>
      <p:sp>
        <p:nvSpPr>
          <p:cNvPr id="9" name="מלבן 8"/>
          <p:cNvSpPr/>
          <p:nvPr/>
        </p:nvSpPr>
        <p:spPr>
          <a:xfrm>
            <a:off x="539552" y="5107831"/>
            <a:ext cx="8245424" cy="769441"/>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Arial" panose="020B0604020202020204" pitchFamily="34" charset="0"/>
                <a:cs typeface="Arial" panose="020B0604020202020204" pitchFamily="34" charset="0"/>
              </a:rPr>
              <a:t>"</a:t>
            </a:r>
            <a:r>
              <a:rPr lang="he-IL" sz="2200" b="1" dirty="0">
                <a:solidFill>
                  <a:schemeClr val="tx1"/>
                </a:solidFill>
                <a:latin typeface="Arial" panose="020B0604020202020204" pitchFamily="34" charset="0"/>
                <a:cs typeface="Arial" panose="020B0604020202020204" pitchFamily="34" charset="0"/>
              </a:rPr>
              <a:t>מנהל החוזה/ ההתקשרות</a:t>
            </a:r>
            <a:r>
              <a:rPr lang="he-IL" sz="2200" dirty="0">
                <a:solidFill>
                  <a:schemeClr val="tx1"/>
                </a:solidFill>
                <a:latin typeface="Arial" panose="020B0604020202020204" pitchFamily="34" charset="0"/>
                <a:cs typeface="Arial" panose="020B0604020202020204" pitchFamily="34" charset="0"/>
              </a:rPr>
              <a:t>" – היחידה להתקשרויות עם מתכננים באגף ההנדסה והבינוי או  מי שנקבע על-ידי היחידה.</a:t>
            </a:r>
            <a:endParaRPr lang="en-US" sz="2200" dirty="0">
              <a:solidFill>
                <a:schemeClr val="tx1"/>
              </a:solidFill>
              <a:latin typeface="Arial" panose="020B0604020202020204" pitchFamily="34" charset="0"/>
              <a:cs typeface="Arial" panose="020B0604020202020204" pitchFamily="34" charset="0"/>
            </a:endParaRPr>
          </a:p>
        </p:txBody>
      </p:sp>
      <p:sp>
        <p:nvSpPr>
          <p:cNvPr id="10" name="מלבן 9"/>
          <p:cNvSpPr/>
          <p:nvPr/>
        </p:nvSpPr>
        <p:spPr>
          <a:xfrm>
            <a:off x="539552" y="3190329"/>
            <a:ext cx="8245424" cy="1785104"/>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Arial" panose="020B0604020202020204" pitchFamily="34" charset="0"/>
                <a:cs typeface="Arial" panose="020B0604020202020204" pitchFamily="34" charset="0"/>
              </a:rPr>
              <a:t>"</a:t>
            </a:r>
            <a:r>
              <a:rPr lang="he-IL" sz="2200" b="1" dirty="0">
                <a:solidFill>
                  <a:schemeClr val="tx1"/>
                </a:solidFill>
                <a:latin typeface="Arial" panose="020B0604020202020204" pitchFamily="34" charset="0"/>
                <a:cs typeface="Arial" panose="020B0604020202020204" pitchFamily="34" charset="0"/>
              </a:rPr>
              <a:t>מנהל הפרויקט</a:t>
            </a:r>
            <a:r>
              <a:rPr lang="he-IL" sz="2200" dirty="0">
                <a:solidFill>
                  <a:schemeClr val="tx1"/>
                </a:solidFill>
                <a:latin typeface="Arial" panose="020B0604020202020204" pitchFamily="34" charset="0"/>
                <a:cs typeface="Arial" panose="020B0604020202020204" pitchFamily="34" charset="0"/>
              </a:rPr>
              <a:t>" – מי שנקבע מעת לעת מטעם המזמין כאחראי על ניהול התכנון והביצוע, לרבות כל אדם המורשה, בכתב, על ידו, לצורך מימוש החוזה עם המתכנן או חלק ממנו, והודעה על כך נמסרה למתכנן/ יועץ.</a:t>
            </a:r>
            <a:endParaRPr lang="en-US" sz="2200" dirty="0">
              <a:solidFill>
                <a:schemeClr val="tx1"/>
              </a:solidFill>
              <a:latin typeface="Arial" panose="020B0604020202020204" pitchFamily="34" charset="0"/>
              <a:cs typeface="Arial" panose="020B0604020202020204" pitchFamily="34" charset="0"/>
            </a:endParaRPr>
          </a:p>
          <a:p>
            <a:pPr marL="0" lvl="1" algn="just" rtl="1">
              <a:lnSpc>
                <a:spcPts val="2600"/>
              </a:lnSpc>
              <a:tabLst>
                <a:tab pos="92075" algn="l"/>
              </a:tabLst>
            </a:pPr>
            <a:r>
              <a:rPr lang="he-IL" sz="2200" b="1" dirty="0">
                <a:solidFill>
                  <a:schemeClr val="tx1"/>
                </a:solidFill>
                <a:latin typeface="Arial" panose="020B0604020202020204" pitchFamily="34" charset="0"/>
                <a:cs typeface="Arial" panose="020B0604020202020204" pitchFamily="34" charset="0"/>
              </a:rPr>
              <a:t>"מדור מקצועי של המזמין" </a:t>
            </a:r>
            <a:r>
              <a:rPr lang="he-IL" sz="2200" dirty="0">
                <a:solidFill>
                  <a:schemeClr val="tx1"/>
                </a:solidFill>
                <a:latin typeface="Arial" panose="020B0604020202020204" pitchFamily="34" charset="0"/>
                <a:cs typeface="Arial" panose="020B0604020202020204" pitchFamily="34" charset="0"/>
              </a:rPr>
              <a:t>-  כל מדור או גוף מקצועי של המזמין שהוסמך להיות סמכות מקצועית בתחום עליו הוא מופקד.</a:t>
            </a:r>
          </a:p>
        </p:txBody>
      </p:sp>
      <p:pic>
        <p:nvPicPr>
          <p:cNvPr id="12"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xmlns="" id="{28823279-F4D6-4445-95C9-57B8EBC4F5AD}"/>
              </a:ext>
            </a:extLst>
          </p:cNvPr>
          <p:cNvSpPr/>
          <p:nvPr/>
        </p:nvSpPr>
        <p:spPr>
          <a:xfrm>
            <a:off x="539552" y="1966193"/>
            <a:ext cx="8245424" cy="1107996"/>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Arial" panose="020B0604020202020204" pitchFamily="34" charset="0"/>
                <a:cs typeface="Arial" panose="020B0604020202020204" pitchFamily="34" charset="0"/>
              </a:rPr>
              <a:t>"</a:t>
            </a:r>
            <a:r>
              <a:rPr lang="he-IL" sz="2200" b="1" dirty="0">
                <a:solidFill>
                  <a:schemeClr val="tx1"/>
                </a:solidFill>
                <a:latin typeface="Arial" panose="020B0604020202020204" pitchFamily="34" charset="0"/>
                <a:cs typeface="Arial" panose="020B0604020202020204" pitchFamily="34" charset="0"/>
              </a:rPr>
              <a:t>מתכנן</a:t>
            </a:r>
            <a:r>
              <a:rPr lang="he-IL" sz="2200" dirty="0">
                <a:solidFill>
                  <a:schemeClr val="tx1"/>
                </a:solidFill>
                <a:latin typeface="Arial" panose="020B0604020202020204" pitchFamily="34" charset="0"/>
                <a:cs typeface="Arial" panose="020B0604020202020204" pitchFamily="34" charset="0"/>
              </a:rPr>
              <a:t>"– </a:t>
            </a:r>
            <a:r>
              <a:rPr lang="he-IL" sz="2200" dirty="0">
                <a:solidFill>
                  <a:srgbClr val="FF0000"/>
                </a:solidFill>
                <a:latin typeface="Arial" panose="020B0604020202020204" pitchFamily="34" charset="0"/>
                <a:cs typeface="Arial" panose="020B0604020202020204" pitchFamily="34" charset="0"/>
              </a:rPr>
              <a:t>בעל תואר אקדמאי הנדסי או יועץ הנדסי שהמזמין הטיל עליו את התכנון, הייעוץ ההנדסי, בקרה על התאמת הביצוע לתכנון, תיאום, אפיון, סקרים, מדידות, בדיקת חשבונות וכל תחום אחר מקצועי בתחום ההנדסי.</a:t>
            </a:r>
            <a:endParaRPr lang="en-US" sz="2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19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13</a:t>
            </a:fld>
            <a:endParaRPr lang="he-IL" altLang="he-IL"/>
          </a:p>
        </p:txBody>
      </p:sp>
      <p:sp>
        <p:nvSpPr>
          <p:cNvPr id="4" name="מלבן 3"/>
          <p:cNvSpPr/>
          <p:nvPr/>
        </p:nvSpPr>
        <p:spPr>
          <a:xfrm>
            <a:off x="611560" y="2406958"/>
            <a:ext cx="8064896" cy="1107996"/>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Arial" panose="020B0604020202020204" pitchFamily="34" charset="0"/>
                <a:cs typeface="Arial" panose="020B0604020202020204" pitchFamily="34" charset="0"/>
              </a:rPr>
              <a:t>"</a:t>
            </a:r>
            <a:r>
              <a:rPr lang="he-IL" sz="2200" b="1" dirty="0">
                <a:solidFill>
                  <a:schemeClr val="tx1"/>
                </a:solidFill>
                <a:latin typeface="Arial" panose="020B0604020202020204" pitchFamily="34" charset="0"/>
                <a:cs typeface="Arial" panose="020B0604020202020204" pitchFamily="34" charset="0"/>
              </a:rPr>
              <a:t>יועץ הנדסי</a:t>
            </a:r>
            <a:r>
              <a:rPr lang="he-IL" sz="2200" dirty="0">
                <a:solidFill>
                  <a:schemeClr val="tx1"/>
                </a:solidFill>
                <a:latin typeface="Arial" panose="020B0604020202020204" pitchFamily="34" charset="0"/>
                <a:cs typeface="Arial" panose="020B0604020202020204" pitchFamily="34" charset="0"/>
              </a:rPr>
              <a:t>" – בעל תואר או מומחה תוכן בתחום הנדסי ייחודי הנדרש לפרויקט נשוא ההתקשרות, המהווה חלק מצוות התכנון, לרבות: יועץ בטיחות, יועץ נגישות, יועץ לוחות זמנים, יועץ לאומדנים ואחרים. </a:t>
            </a:r>
          </a:p>
        </p:txBody>
      </p:sp>
      <p:sp>
        <p:nvSpPr>
          <p:cNvPr id="5" name="מלבן 4"/>
          <p:cNvSpPr/>
          <p:nvPr/>
        </p:nvSpPr>
        <p:spPr>
          <a:xfrm>
            <a:off x="611560" y="3559086"/>
            <a:ext cx="8064896" cy="2800767"/>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Arial" panose="020B0604020202020204" pitchFamily="34" charset="0"/>
                <a:cs typeface="Arial" panose="020B0604020202020204" pitchFamily="34" charset="0"/>
              </a:rPr>
              <a:t>"</a:t>
            </a:r>
            <a:r>
              <a:rPr lang="he-IL" sz="2200" b="1" dirty="0">
                <a:solidFill>
                  <a:schemeClr val="tx1"/>
                </a:solidFill>
                <a:latin typeface="Arial" panose="020B0604020202020204" pitchFamily="34" charset="0"/>
                <a:cs typeface="Arial" panose="020B0604020202020204" pitchFamily="34" charset="0"/>
              </a:rPr>
              <a:t>תכנון כוללני</a:t>
            </a:r>
            <a:r>
              <a:rPr lang="he-IL" sz="2200" dirty="0">
                <a:solidFill>
                  <a:schemeClr val="tx1"/>
                </a:solidFill>
                <a:latin typeface="Arial" panose="020B0604020202020204" pitchFamily="34" charset="0"/>
                <a:cs typeface="Arial" panose="020B0604020202020204" pitchFamily="34" charset="0"/>
              </a:rPr>
              <a:t>" - התקשרות לתכנון פרויקט עם משרד מתכננים/ ניהול תכנון ראשי, אשר יפעיל חוזית את צוות מתכנני המשנה הכולל לפחות את ההתמחויות שלהלן: אדריכלות, קונסטרוקציה, מיזוג אויר, חשמל, מים וביוב. המשרד הראשי, אחראי, בין היתר, על: תכנון ופיקוח עליון על הפרויקט, הפעלת כלל צוותי המתכננים בכל ההתמחויות כמפורט בתחשיב שכר הטרחה, ניהול התכנון והתיאום בין כלל המתכננים ותשלום שכ"ט לכלל המתכננים ויועצי המשנה, המועסקים על ידו, במסגרת תכנון הפרויקט. </a:t>
            </a:r>
          </a:p>
        </p:txBody>
      </p:sp>
      <p:sp>
        <p:nvSpPr>
          <p:cNvPr id="7" name="Title 1"/>
          <p:cNvSpPr txBox="1">
            <a:spLocks noChangeArrowheads="1"/>
          </p:cNvSpPr>
          <p:nvPr/>
        </p:nvSpPr>
        <p:spPr>
          <a:xfrm>
            <a:off x="0" y="188913"/>
            <a:ext cx="824388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הגדרות</a:t>
            </a:r>
          </a:p>
        </p:txBody>
      </p:sp>
      <p:pic>
        <p:nvPicPr>
          <p:cNvPr id="10"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xmlns="" id="{ABD400D8-E3AC-439F-8B5A-819C77EE9076}"/>
              </a:ext>
            </a:extLst>
          </p:cNvPr>
          <p:cNvSpPr/>
          <p:nvPr/>
        </p:nvSpPr>
        <p:spPr>
          <a:xfrm>
            <a:off x="611560" y="908720"/>
            <a:ext cx="8064896" cy="1446550"/>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lIns="108000">
            <a:spAutoFit/>
          </a:bodyPr>
          <a:lstStyle/>
          <a:p>
            <a:pPr marL="0" lvl="1" algn="just" rtl="1">
              <a:lnSpc>
                <a:spcPts val="2600"/>
              </a:lnSpc>
              <a:tabLst>
                <a:tab pos="92075" algn="l"/>
              </a:tabLst>
            </a:pPr>
            <a:r>
              <a:rPr lang="he-IL" sz="2200" dirty="0">
                <a:solidFill>
                  <a:schemeClr val="tx1"/>
                </a:solidFill>
              </a:rPr>
              <a:t>"</a:t>
            </a:r>
            <a:r>
              <a:rPr lang="he-IL" sz="2200" b="1" dirty="0">
                <a:solidFill>
                  <a:schemeClr val="tx1"/>
                </a:solidFill>
              </a:rPr>
              <a:t>חוברת תעריפים</a:t>
            </a:r>
            <a:r>
              <a:rPr lang="he-IL" sz="2200" dirty="0">
                <a:solidFill>
                  <a:schemeClr val="tx1"/>
                </a:solidFill>
              </a:rPr>
              <a:t>" או "קובץ תעריפים" או "ספר צהוב" – חוברת תעריפים ונהלים לעבודות תכנון במערכת הביטחון בהוצאת משרד הביטחון/ אגף ההנדסה והבינוי, </a:t>
            </a:r>
            <a:r>
              <a:rPr lang="he-IL" sz="2200" dirty="0">
                <a:solidFill>
                  <a:schemeClr val="tx1"/>
                </a:solidFill>
                <a:highlight>
                  <a:srgbClr val="FFFF00"/>
                </a:highlight>
              </a:rPr>
              <a:t>במהדורתה המעודכנת במועד החתימה על ההזמנה לתכנון פרויקט ספציפי.</a:t>
            </a:r>
            <a:endParaRPr lang="en-US" sz="2200" dirty="0">
              <a:solidFill>
                <a:schemeClr val="tx1"/>
              </a:solidFill>
              <a:highlight>
                <a:srgbClr val="FFFF00"/>
              </a:highlight>
            </a:endParaRPr>
          </a:p>
        </p:txBody>
      </p:sp>
    </p:spTree>
    <p:extLst>
      <p:ext uri="{BB962C8B-B14F-4D97-AF65-F5344CB8AC3E}">
        <p14:creationId xmlns:p14="http://schemas.microsoft.com/office/powerpoint/2010/main" val="38915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14</a:t>
            </a:fld>
            <a:endParaRPr lang="he-IL" altLang="he-IL"/>
          </a:p>
        </p:txBody>
      </p:sp>
      <p:sp>
        <p:nvSpPr>
          <p:cNvPr id="4" name="מלבן 3"/>
          <p:cNvSpPr/>
          <p:nvPr/>
        </p:nvSpPr>
        <p:spPr>
          <a:xfrm>
            <a:off x="539552" y="1048087"/>
            <a:ext cx="8136904" cy="2092881"/>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mn-lt"/>
                <a:cs typeface="+mn-cs"/>
              </a:rPr>
              <a:t>"</a:t>
            </a:r>
            <a:r>
              <a:rPr lang="he-IL" sz="2200" b="1" dirty="0">
                <a:solidFill>
                  <a:schemeClr val="tx1"/>
                </a:solidFill>
                <a:latin typeface="+mn-lt"/>
                <a:cs typeface="+mn-cs"/>
              </a:rPr>
              <a:t>הזמנה</a:t>
            </a:r>
            <a:r>
              <a:rPr lang="he-IL" sz="2200" dirty="0">
                <a:solidFill>
                  <a:schemeClr val="tx1"/>
                </a:solidFill>
                <a:latin typeface="+mn-lt"/>
                <a:cs typeface="+mn-cs"/>
              </a:rPr>
              <a:t>" - מסמך התקשרות שנוצר ע"י </a:t>
            </a:r>
            <a:r>
              <a:rPr lang="he-IL" sz="2200" dirty="0" err="1">
                <a:solidFill>
                  <a:schemeClr val="tx1"/>
                </a:solidFill>
                <a:latin typeface="+mn-lt"/>
                <a:cs typeface="+mn-cs"/>
              </a:rPr>
              <a:t>אהו"ב</a:t>
            </a:r>
            <a:r>
              <a:rPr lang="he-IL" sz="2200" dirty="0">
                <a:solidFill>
                  <a:schemeClr val="tx1"/>
                </a:solidFill>
                <a:latin typeface="+mn-lt"/>
                <a:cs typeface="+mn-cs"/>
              </a:rPr>
              <a:t>, אושר ע"י </a:t>
            </a:r>
            <a:r>
              <a:rPr lang="he-IL" sz="2200" dirty="0" err="1">
                <a:solidFill>
                  <a:schemeClr val="tx1"/>
                </a:solidFill>
                <a:latin typeface="+mn-lt"/>
                <a:cs typeface="+mn-cs"/>
              </a:rPr>
              <a:t>מורשי</a:t>
            </a:r>
            <a:r>
              <a:rPr lang="he-IL" sz="2200" dirty="0">
                <a:solidFill>
                  <a:schemeClr val="tx1"/>
                </a:solidFill>
                <a:latin typeface="+mn-lt"/>
                <a:cs typeface="+mn-cs"/>
              </a:rPr>
              <a:t> החתימה  ואושר ע"י הספק. מסמך ההזמנה מהווה צו התחלת עבודה בהמשך להתקשרות החוזית בין </a:t>
            </a:r>
            <a:r>
              <a:rPr lang="he-IL" sz="2200" dirty="0" err="1">
                <a:solidFill>
                  <a:schemeClr val="tx1"/>
                </a:solidFill>
                <a:latin typeface="+mn-lt"/>
                <a:cs typeface="+mn-cs"/>
              </a:rPr>
              <a:t>אהו"ב</a:t>
            </a:r>
            <a:r>
              <a:rPr lang="he-IL" sz="2200" dirty="0">
                <a:solidFill>
                  <a:schemeClr val="tx1"/>
                </a:solidFill>
                <a:latin typeface="+mn-lt"/>
                <a:cs typeface="+mn-cs"/>
              </a:rPr>
              <a:t> לבין הספק לקבלת שירותים/עבודות מוגדרים. במסמך ההזמנה מפורטים הכמות, מועד האספקה, תנאי התשלום ואשר התנאים לקיום ההתקשרות. ההזמנה מופנית לספק אחד בלבד ומתבססת על תנאי </a:t>
            </a:r>
            <a:r>
              <a:rPr lang="he-IL" sz="2200" dirty="0" err="1">
                <a:solidFill>
                  <a:schemeClr val="tx1"/>
                </a:solidFill>
                <a:latin typeface="+mn-lt"/>
                <a:cs typeface="+mn-cs"/>
              </a:rPr>
              <a:t>הבל"מ</a:t>
            </a:r>
            <a:r>
              <a:rPr lang="he-IL" sz="2200" dirty="0">
                <a:solidFill>
                  <a:schemeClr val="tx1"/>
                </a:solidFill>
                <a:latin typeface="+mn-lt"/>
                <a:cs typeface="+mn-cs"/>
              </a:rPr>
              <a:t>/תחשיב שכ"ט.</a:t>
            </a:r>
            <a:endParaRPr lang="en-US" sz="2200" dirty="0">
              <a:solidFill>
                <a:schemeClr val="tx1"/>
              </a:solidFill>
              <a:latin typeface="+mn-lt"/>
              <a:cs typeface="+mn-cs"/>
            </a:endParaRPr>
          </a:p>
        </p:txBody>
      </p:sp>
      <p:sp>
        <p:nvSpPr>
          <p:cNvPr id="8" name="Title 1"/>
          <p:cNvSpPr txBox="1">
            <a:spLocks noChangeArrowheads="1"/>
          </p:cNvSpPr>
          <p:nvPr/>
        </p:nvSpPr>
        <p:spPr>
          <a:xfrm>
            <a:off x="0" y="188913"/>
            <a:ext cx="824388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הגדרות</a:t>
            </a:r>
          </a:p>
        </p:txBody>
      </p:sp>
      <p:pic>
        <p:nvPicPr>
          <p:cNvPr id="11"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a:extLst>
              <a:ext uri="{FF2B5EF4-FFF2-40B4-BE49-F238E27FC236}">
                <a16:creationId xmlns:a16="http://schemas.microsoft.com/office/drawing/2014/main" xmlns="" id="{39A7F590-EEB3-4C3B-8E74-6E9D59853AE0}"/>
              </a:ext>
            </a:extLst>
          </p:cNvPr>
          <p:cNvSpPr/>
          <p:nvPr/>
        </p:nvSpPr>
        <p:spPr>
          <a:xfrm>
            <a:off x="539552" y="3151420"/>
            <a:ext cx="8136904" cy="1092607"/>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mn-lt"/>
                <a:cs typeface="+mn-cs"/>
              </a:rPr>
              <a:t>"</a:t>
            </a:r>
            <a:r>
              <a:rPr lang="he-IL" sz="2200" b="1" dirty="0">
                <a:solidFill>
                  <a:schemeClr val="tx1"/>
                </a:solidFill>
                <a:latin typeface="+mn-lt"/>
                <a:cs typeface="+mn-cs"/>
              </a:rPr>
              <a:t>השירותים</a:t>
            </a:r>
            <a:r>
              <a:rPr lang="he-IL" sz="2200" dirty="0">
                <a:solidFill>
                  <a:schemeClr val="tx1"/>
                </a:solidFill>
                <a:latin typeface="+mn-lt"/>
                <a:cs typeface="+mn-cs"/>
              </a:rPr>
              <a:t>" או "</a:t>
            </a:r>
            <a:r>
              <a:rPr lang="he-IL" sz="2200" b="1" dirty="0">
                <a:solidFill>
                  <a:schemeClr val="tx1"/>
                </a:solidFill>
                <a:latin typeface="+mn-lt"/>
                <a:cs typeface="+mn-cs"/>
              </a:rPr>
              <a:t>העבודה הנדסית</a:t>
            </a:r>
            <a:r>
              <a:rPr lang="he-IL" sz="2200" dirty="0">
                <a:solidFill>
                  <a:schemeClr val="tx1"/>
                </a:solidFill>
                <a:latin typeface="+mn-lt"/>
                <a:cs typeface="+mn-cs"/>
              </a:rPr>
              <a:t>" – מכלול שירותי התכנון הכולל מוזמנים, כפי שהם מוגדרים בפרקי התעריפים הרלוונטיים של חוברת תעריפים, שעל המתכנן לספק למשרד במסגרת כל הזמנת תכנון. </a:t>
            </a:r>
            <a:endParaRPr lang="en-US" sz="2200" dirty="0">
              <a:solidFill>
                <a:schemeClr val="tx1"/>
              </a:solidFill>
              <a:latin typeface="+mn-lt"/>
              <a:cs typeface="+mn-cs"/>
            </a:endParaRPr>
          </a:p>
        </p:txBody>
      </p:sp>
      <p:sp>
        <p:nvSpPr>
          <p:cNvPr id="10" name="מלבן 9">
            <a:extLst>
              <a:ext uri="{FF2B5EF4-FFF2-40B4-BE49-F238E27FC236}">
                <a16:creationId xmlns:a16="http://schemas.microsoft.com/office/drawing/2014/main" xmlns="" id="{F6445EEE-E472-4B57-8839-BC0E8C623677}"/>
              </a:ext>
            </a:extLst>
          </p:cNvPr>
          <p:cNvSpPr/>
          <p:nvPr/>
        </p:nvSpPr>
        <p:spPr>
          <a:xfrm>
            <a:off x="539552" y="4288447"/>
            <a:ext cx="8136904" cy="2092881"/>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rPr>
              <a:t>"</a:t>
            </a:r>
            <a:r>
              <a:rPr lang="he-IL" sz="2200" b="1" dirty="0">
                <a:solidFill>
                  <a:schemeClr val="tx1"/>
                </a:solidFill>
              </a:rPr>
              <a:t>הקצב</a:t>
            </a:r>
            <a:r>
              <a:rPr lang="he-IL" sz="2200" dirty="0">
                <a:solidFill>
                  <a:schemeClr val="tx1"/>
                </a:solidFill>
              </a:rPr>
              <a:t>" – מנהל החוזה יהיה רשאי </a:t>
            </a:r>
            <a:r>
              <a:rPr lang="he-IL" sz="2200" dirty="0">
                <a:solidFill>
                  <a:schemeClr val="tx1"/>
                </a:solidFill>
                <a:latin typeface="+mn-lt"/>
                <a:cs typeface="+mn-cs"/>
              </a:rPr>
              <a:t>לכלול בתחשיב שכר הטרחה להתקשרות, תקציב נוסף, עבור שירותים עתידיים, שאינם ידועים נכון למועד חתימת ההסכם בין הצדדים, כגון: סקרים/החזר הוצאות/בדיקות/הדמיות, שייתכן ויידרשו במסגרת ההתקשרות, ובתנאי שיאושרו בכתב ומראש ע"י מנהל החוזה. מובהר כי סעיף </a:t>
            </a:r>
            <a:r>
              <a:rPr lang="he-IL" sz="2200" dirty="0" err="1">
                <a:solidFill>
                  <a:schemeClr val="tx1"/>
                </a:solidFill>
                <a:latin typeface="+mn-lt"/>
                <a:cs typeface="+mn-cs"/>
              </a:rPr>
              <a:t>ההקצב</a:t>
            </a:r>
            <a:r>
              <a:rPr lang="he-IL" sz="2200" dirty="0">
                <a:solidFill>
                  <a:schemeClr val="tx1"/>
                </a:solidFill>
                <a:latin typeface="+mn-lt"/>
                <a:cs typeface="+mn-cs"/>
              </a:rPr>
              <a:t> אינו מיועד לתשלום עבור שירותי ייעוץ/תכנון.</a:t>
            </a:r>
            <a:endParaRPr lang="en-US" sz="2200" dirty="0">
              <a:solidFill>
                <a:schemeClr val="tx1"/>
              </a:solidFill>
              <a:latin typeface="+mn-lt"/>
              <a:cs typeface="+mn-cs"/>
            </a:endParaRPr>
          </a:p>
        </p:txBody>
      </p:sp>
    </p:spTree>
    <p:extLst>
      <p:ext uri="{BB962C8B-B14F-4D97-AF65-F5344CB8AC3E}">
        <p14:creationId xmlns:p14="http://schemas.microsoft.com/office/powerpoint/2010/main" val="106779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15</a:t>
            </a:fld>
            <a:endParaRPr lang="he-IL" altLang="he-IL"/>
          </a:p>
        </p:txBody>
      </p:sp>
      <p:sp>
        <p:nvSpPr>
          <p:cNvPr id="6" name="מלבן 5"/>
          <p:cNvSpPr/>
          <p:nvPr/>
        </p:nvSpPr>
        <p:spPr>
          <a:xfrm>
            <a:off x="539552" y="980728"/>
            <a:ext cx="8136904" cy="2015936"/>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lIns="36000">
            <a:spAutoFit/>
          </a:bodyPr>
          <a:lstStyle/>
          <a:p>
            <a:pPr marL="0" lvl="1" algn="just" rtl="1">
              <a:lnSpc>
                <a:spcPts val="2500"/>
              </a:lnSpc>
              <a:tabLst>
                <a:tab pos="92075" algn="l"/>
                <a:tab pos="6642100" algn="l"/>
              </a:tabLst>
            </a:pPr>
            <a:r>
              <a:rPr lang="he-IL" sz="2200" dirty="0">
                <a:solidFill>
                  <a:schemeClr val="tx1"/>
                </a:solidFill>
                <a:latin typeface="+mn-lt"/>
                <a:cs typeface="+mn-cs"/>
              </a:rPr>
              <a:t>"</a:t>
            </a:r>
            <a:r>
              <a:rPr lang="he-IL" sz="2200" b="1" dirty="0">
                <a:solidFill>
                  <a:schemeClr val="tx1"/>
                </a:solidFill>
                <a:latin typeface="+mn-lt"/>
                <a:cs typeface="+mn-cs"/>
              </a:rPr>
              <a:t>תקורה</a:t>
            </a:r>
            <a:r>
              <a:rPr lang="he-IL" sz="2200" dirty="0">
                <a:solidFill>
                  <a:schemeClr val="tx1"/>
                </a:solidFill>
                <a:latin typeface="+mn-lt"/>
                <a:cs typeface="+mn-cs"/>
              </a:rPr>
              <a:t>" – תמורה אשר תשולם למתכנן הראשי (עפ"י פרק 1.12 "תכנון כוללני"), עבור ניהול ההתקשרויות עם מתכנני המשנה חיצוניים ו/או יועצים חיצוניים נוספים ככל </a:t>
            </a:r>
            <a:r>
              <a:rPr lang="he-IL" sz="2200" dirty="0">
                <a:solidFill>
                  <a:schemeClr val="tx1"/>
                </a:solidFill>
              </a:rPr>
              <a:t>שיידרשו.</a:t>
            </a:r>
          </a:p>
          <a:p>
            <a:pPr marL="0" lvl="1" algn="just" rtl="1">
              <a:lnSpc>
                <a:spcPts val="2500"/>
              </a:lnSpc>
              <a:tabLst>
                <a:tab pos="92075" algn="l"/>
                <a:tab pos="6642100" algn="l"/>
              </a:tabLst>
            </a:pPr>
            <a:r>
              <a:rPr lang="he-IL" sz="2200" dirty="0">
                <a:solidFill>
                  <a:schemeClr val="tx1"/>
                </a:solidFill>
              </a:rPr>
              <a:t>תמורה זו תכלול, בין היתר, את כל הוצאות ותשומות המתכנן הראשי בגין ההתקשרויות הנ"ל, לרבות הוצאות משרד, עלויות ביטוחים, ערבויות, תאום בין המתכננים/ יועצים, טיפול בחשבונות ותכנון ב-</a:t>
            </a:r>
            <a:r>
              <a:rPr lang="en-US" sz="2200" dirty="0">
                <a:solidFill>
                  <a:schemeClr val="tx1"/>
                </a:solidFill>
              </a:rPr>
              <a:t>BIM</a:t>
            </a:r>
            <a:r>
              <a:rPr lang="he-IL" sz="2200" dirty="0">
                <a:solidFill>
                  <a:schemeClr val="tx1"/>
                </a:solidFill>
              </a:rPr>
              <a:t>.</a:t>
            </a:r>
            <a:endParaRPr lang="en-US" sz="2200" dirty="0">
              <a:solidFill>
                <a:schemeClr val="tx1"/>
              </a:solidFill>
              <a:latin typeface="+mn-lt"/>
              <a:cs typeface="+mn-cs"/>
            </a:endParaRPr>
          </a:p>
        </p:txBody>
      </p:sp>
      <p:sp>
        <p:nvSpPr>
          <p:cNvPr id="9" name="מלבן 8"/>
          <p:cNvSpPr/>
          <p:nvPr/>
        </p:nvSpPr>
        <p:spPr>
          <a:xfrm>
            <a:off x="539552" y="3068960"/>
            <a:ext cx="8136904" cy="2015936"/>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500"/>
              </a:lnSpc>
              <a:tabLst>
                <a:tab pos="92075" algn="l"/>
              </a:tabLst>
            </a:pPr>
            <a:r>
              <a:rPr lang="he-IL" sz="2200" dirty="0">
                <a:solidFill>
                  <a:schemeClr val="tx1"/>
                </a:solidFill>
              </a:rPr>
              <a:t>"</a:t>
            </a:r>
            <a:r>
              <a:rPr lang="he-IL" sz="2200" b="1" dirty="0">
                <a:solidFill>
                  <a:schemeClr val="tx1"/>
                </a:solidFill>
              </a:rPr>
              <a:t>הקצב</a:t>
            </a:r>
            <a:r>
              <a:rPr lang="he-IL" sz="2200" dirty="0">
                <a:solidFill>
                  <a:schemeClr val="tx1"/>
                </a:solidFill>
              </a:rPr>
              <a:t>" – מנהל החוזה יהיה רשאי </a:t>
            </a:r>
            <a:r>
              <a:rPr lang="he-IL" sz="2200" dirty="0">
                <a:solidFill>
                  <a:schemeClr val="tx1"/>
                </a:solidFill>
                <a:latin typeface="+mn-lt"/>
                <a:cs typeface="+mn-cs"/>
              </a:rPr>
              <a:t>לכלול בתחשיב שכר הטרחה להתקשרות, תקציב נוסף, עבור שירותים עתידיים, שאינם ידועים נכון למועד חתימת ההסכם בין הצדדים, כגון: סקרים/החזר הוצאות/בדיקות/הדמיות, שייתכן ויידרשו במסגרת ההתקשרות, ובתנאי שיאושרו בכתב ומראש ע"י מנהל החוזה. מובהר כי סעיף </a:t>
            </a:r>
            <a:r>
              <a:rPr lang="he-IL" sz="2200" dirty="0" err="1">
                <a:solidFill>
                  <a:schemeClr val="tx1"/>
                </a:solidFill>
                <a:latin typeface="+mn-lt"/>
                <a:cs typeface="+mn-cs"/>
              </a:rPr>
              <a:t>ההקצב</a:t>
            </a:r>
            <a:r>
              <a:rPr lang="he-IL" sz="2200" dirty="0">
                <a:solidFill>
                  <a:schemeClr val="tx1"/>
                </a:solidFill>
                <a:latin typeface="+mn-lt"/>
                <a:cs typeface="+mn-cs"/>
              </a:rPr>
              <a:t> אינו מיועד לתשלום עבור שירותי ייעוץ/תכנון.</a:t>
            </a:r>
            <a:endParaRPr lang="en-US" sz="2200" dirty="0">
              <a:solidFill>
                <a:schemeClr val="tx1"/>
              </a:solidFill>
              <a:latin typeface="+mn-lt"/>
              <a:cs typeface="+mn-cs"/>
            </a:endParaRPr>
          </a:p>
        </p:txBody>
      </p:sp>
      <p:sp>
        <p:nvSpPr>
          <p:cNvPr id="11" name="Title 1"/>
          <p:cNvSpPr txBox="1">
            <a:spLocks noChangeArrowheads="1"/>
          </p:cNvSpPr>
          <p:nvPr/>
        </p:nvSpPr>
        <p:spPr>
          <a:xfrm>
            <a:off x="0" y="188913"/>
            <a:ext cx="824388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הגדרות</a:t>
            </a:r>
          </a:p>
        </p:txBody>
      </p:sp>
      <p:pic>
        <p:nvPicPr>
          <p:cNvPr id="13"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a:extLst>
              <a:ext uri="{FF2B5EF4-FFF2-40B4-BE49-F238E27FC236}">
                <a16:creationId xmlns:a16="http://schemas.microsoft.com/office/drawing/2014/main" xmlns="" id="{3A2EF498-0D6D-4B85-BABD-06F6F777622F}"/>
              </a:ext>
            </a:extLst>
          </p:cNvPr>
          <p:cNvSpPr/>
          <p:nvPr/>
        </p:nvSpPr>
        <p:spPr>
          <a:xfrm>
            <a:off x="539552" y="5129897"/>
            <a:ext cx="8136904" cy="1374735"/>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500"/>
              </a:lnSpc>
              <a:tabLst>
                <a:tab pos="92075" algn="l"/>
              </a:tabLst>
            </a:pPr>
            <a:r>
              <a:rPr lang="he-IL" sz="2200" dirty="0">
                <a:solidFill>
                  <a:schemeClr val="tx1"/>
                </a:solidFill>
                <a:latin typeface="+mn-lt"/>
                <a:cs typeface="+mn-cs"/>
              </a:rPr>
              <a:t>"</a:t>
            </a:r>
            <a:r>
              <a:rPr lang="he-IL" sz="2200" b="1" dirty="0">
                <a:solidFill>
                  <a:schemeClr val="tx1"/>
                </a:solidFill>
                <a:latin typeface="+mn-lt"/>
                <a:cs typeface="+mn-cs"/>
              </a:rPr>
              <a:t>היתר בנייה צה"לי</a:t>
            </a:r>
            <a:r>
              <a:rPr lang="he-IL" sz="2200" dirty="0">
                <a:solidFill>
                  <a:schemeClr val="tx1"/>
                </a:solidFill>
                <a:latin typeface="+mn-lt"/>
                <a:cs typeface="+mn-cs"/>
              </a:rPr>
              <a:t>" – מסמך המתאר את הבנייה הצבאית המבוקשת במתקן הצבאי, הנחתם ע"י הסגן הצבאי לראש </a:t>
            </a:r>
            <a:r>
              <a:rPr lang="he-IL" sz="2200" dirty="0" err="1">
                <a:solidFill>
                  <a:schemeClr val="tx1"/>
                </a:solidFill>
                <a:latin typeface="+mn-lt"/>
                <a:cs typeface="+mn-cs"/>
              </a:rPr>
              <a:t>אהו"ב</a:t>
            </a:r>
            <a:r>
              <a:rPr lang="he-IL" sz="2200" dirty="0">
                <a:solidFill>
                  <a:schemeClr val="tx1"/>
                </a:solidFill>
                <a:latin typeface="+mn-lt"/>
                <a:cs typeface="+mn-cs"/>
              </a:rPr>
              <a:t> ומהווה אסמכתא חוקית המאפשרת הקמת המבנה/מתקן, כמפורט בהוראת </a:t>
            </a:r>
            <a:r>
              <a:rPr lang="he-IL" sz="2200" dirty="0" err="1">
                <a:solidFill>
                  <a:schemeClr val="tx1"/>
                </a:solidFill>
                <a:latin typeface="+mn-lt"/>
                <a:cs typeface="+mn-cs"/>
              </a:rPr>
              <a:t>אהו"ב</a:t>
            </a:r>
            <a:r>
              <a:rPr lang="he-IL" sz="2200" dirty="0">
                <a:solidFill>
                  <a:schemeClr val="tx1"/>
                </a:solidFill>
                <a:latin typeface="+mn-lt"/>
                <a:cs typeface="+mn-cs"/>
              </a:rPr>
              <a:t> מס' </a:t>
            </a:r>
            <a:r>
              <a:rPr lang="he-IL" sz="2200" dirty="0">
                <a:solidFill>
                  <a:srgbClr val="FF0000"/>
                </a:solidFill>
                <a:effectLst>
                  <a:outerShdw blurRad="38100" dist="38100" dir="2700000" algn="tl">
                    <a:srgbClr val="000000">
                      <a:alpha val="43137"/>
                    </a:srgbClr>
                  </a:outerShdw>
                </a:effectLst>
                <a:latin typeface="+mn-lt"/>
                <a:cs typeface="+mn-cs"/>
              </a:rPr>
              <a:t>5.002</a:t>
            </a:r>
            <a:r>
              <a:rPr lang="he-IL" sz="2200" dirty="0">
                <a:solidFill>
                  <a:schemeClr val="tx1"/>
                </a:solidFill>
                <a:latin typeface="+mn-lt"/>
                <a:cs typeface="+mn-cs"/>
              </a:rPr>
              <a:t> בנושא "היתר בניה/הריסה".</a:t>
            </a:r>
            <a:endParaRPr lang="en-US" sz="2200" dirty="0">
              <a:solidFill>
                <a:schemeClr val="tx1"/>
              </a:solidFill>
              <a:latin typeface="+mn-lt"/>
              <a:cs typeface="+mn-cs"/>
            </a:endParaRPr>
          </a:p>
        </p:txBody>
      </p:sp>
    </p:spTree>
    <p:extLst>
      <p:ext uri="{BB962C8B-B14F-4D97-AF65-F5344CB8AC3E}">
        <p14:creationId xmlns:p14="http://schemas.microsoft.com/office/powerpoint/2010/main" val="6018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39552" y="2471597"/>
            <a:ext cx="8064896" cy="1092607"/>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mn-lt"/>
                <a:cs typeface="+mn-cs"/>
              </a:rPr>
              <a:t>"</a:t>
            </a:r>
            <a:r>
              <a:rPr lang="he-IL" sz="2200" b="1" dirty="0">
                <a:solidFill>
                  <a:schemeClr val="tx1"/>
                </a:solidFill>
                <a:latin typeface="+mn-lt"/>
                <a:cs typeface="+mn-cs"/>
              </a:rPr>
              <a:t>טופס אכלוס</a:t>
            </a:r>
            <a:r>
              <a:rPr lang="he-IL" sz="2200" dirty="0">
                <a:solidFill>
                  <a:schemeClr val="tx1"/>
                </a:solidFill>
                <a:latin typeface="+mn-lt"/>
                <a:cs typeface="+mn-cs"/>
              </a:rPr>
              <a:t>" – טופס המאושר ע"י המתכנן כי הביצוע נעשה בהתאם לתכנון. על הטופס חותמים כלל בעלי המקצוע הרלוונטיים להקמת המבנה/מתקן.</a:t>
            </a:r>
            <a:endParaRPr lang="en-US" sz="2200" dirty="0">
              <a:solidFill>
                <a:schemeClr val="tx1"/>
              </a:solidFill>
              <a:latin typeface="+mn-lt"/>
              <a:cs typeface="+mn-cs"/>
            </a:endParaRPr>
          </a:p>
        </p:txBody>
      </p:sp>
      <p:sp>
        <p:nvSpPr>
          <p:cNvPr id="4" name="מלבן 3"/>
          <p:cNvSpPr/>
          <p:nvPr/>
        </p:nvSpPr>
        <p:spPr>
          <a:xfrm>
            <a:off x="539552" y="3659153"/>
            <a:ext cx="8064896" cy="1426031"/>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mn-lt"/>
                <a:cs typeface="+mn-cs"/>
              </a:rPr>
              <a:t>"</a:t>
            </a:r>
            <a:r>
              <a:rPr lang="he-IL" sz="2200" b="1" dirty="0">
                <a:solidFill>
                  <a:schemeClr val="tx1"/>
                </a:solidFill>
                <a:latin typeface="+mn-lt"/>
                <a:cs typeface="+mn-cs"/>
              </a:rPr>
              <a:t>היתר בנייה צה"לי</a:t>
            </a:r>
            <a:r>
              <a:rPr lang="he-IL" sz="2200" dirty="0">
                <a:solidFill>
                  <a:schemeClr val="tx1"/>
                </a:solidFill>
                <a:latin typeface="+mn-lt"/>
                <a:cs typeface="+mn-cs"/>
              </a:rPr>
              <a:t>" – מסמך המתאר את הבנייה הצבאית המבוקשת במתקן הצבאי, הנחתם ע"י הסגן הצבאי לראש </a:t>
            </a:r>
            <a:r>
              <a:rPr lang="he-IL" sz="2200" dirty="0" err="1">
                <a:solidFill>
                  <a:schemeClr val="tx1"/>
                </a:solidFill>
                <a:latin typeface="+mn-lt"/>
                <a:cs typeface="+mn-cs"/>
              </a:rPr>
              <a:t>אהו"ב</a:t>
            </a:r>
            <a:r>
              <a:rPr lang="he-IL" sz="2200" dirty="0">
                <a:solidFill>
                  <a:schemeClr val="tx1"/>
                </a:solidFill>
                <a:latin typeface="+mn-lt"/>
                <a:cs typeface="+mn-cs"/>
              </a:rPr>
              <a:t> ומהווה אסמכתא חוקית המאפשרת הקמת המבנה/מתקן, כמפורט בהוראת </a:t>
            </a:r>
            <a:r>
              <a:rPr lang="he-IL" sz="2200" dirty="0" err="1">
                <a:solidFill>
                  <a:schemeClr val="tx1"/>
                </a:solidFill>
                <a:latin typeface="+mn-lt"/>
                <a:cs typeface="+mn-cs"/>
              </a:rPr>
              <a:t>אהו"ב</a:t>
            </a:r>
            <a:r>
              <a:rPr lang="he-IL" sz="2200" dirty="0">
                <a:solidFill>
                  <a:schemeClr val="tx1"/>
                </a:solidFill>
                <a:latin typeface="+mn-lt"/>
                <a:cs typeface="+mn-cs"/>
              </a:rPr>
              <a:t> מס' </a:t>
            </a:r>
            <a:r>
              <a:rPr lang="he-IL" sz="2200" dirty="0">
                <a:solidFill>
                  <a:srgbClr val="FF0000"/>
                </a:solidFill>
                <a:effectLst>
                  <a:outerShdw blurRad="38100" dist="38100" dir="2700000" algn="tl">
                    <a:srgbClr val="000000">
                      <a:alpha val="43137"/>
                    </a:srgbClr>
                  </a:outerShdw>
                </a:effectLst>
                <a:latin typeface="+mn-lt"/>
                <a:cs typeface="+mn-cs"/>
              </a:rPr>
              <a:t>5.002</a:t>
            </a:r>
            <a:r>
              <a:rPr lang="he-IL" sz="2200" dirty="0">
                <a:solidFill>
                  <a:schemeClr val="tx1"/>
                </a:solidFill>
                <a:latin typeface="+mn-lt"/>
                <a:cs typeface="+mn-cs"/>
              </a:rPr>
              <a:t> בנושא "היתר בניה/הריסה".</a:t>
            </a:r>
            <a:endParaRPr lang="en-US" sz="2200" dirty="0">
              <a:solidFill>
                <a:schemeClr val="tx1"/>
              </a:solidFill>
              <a:latin typeface="+mn-lt"/>
              <a:cs typeface="+mn-cs"/>
            </a:endParaRPr>
          </a:p>
        </p:txBody>
      </p:sp>
      <p:sp>
        <p:nvSpPr>
          <p:cNvPr id="5" name="Title 1"/>
          <p:cNvSpPr txBox="1">
            <a:spLocks noChangeArrowheads="1"/>
          </p:cNvSpPr>
          <p:nvPr/>
        </p:nvSpPr>
        <p:spPr>
          <a:xfrm>
            <a:off x="0" y="188913"/>
            <a:ext cx="824388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הגדרות</a:t>
            </a:r>
          </a:p>
        </p:txBody>
      </p:sp>
      <p:sp>
        <p:nvSpPr>
          <p:cNvPr id="8" name="מלבן 7"/>
          <p:cNvSpPr/>
          <p:nvPr/>
        </p:nvSpPr>
        <p:spPr>
          <a:xfrm>
            <a:off x="539552" y="1268760"/>
            <a:ext cx="8064896" cy="1092607"/>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lgn="just" rtl="1">
              <a:lnSpc>
                <a:spcPts val="2600"/>
              </a:lnSpc>
              <a:tabLst>
                <a:tab pos="92075" algn="l"/>
              </a:tabLst>
            </a:pPr>
            <a:r>
              <a:rPr lang="he-IL" sz="2200" dirty="0">
                <a:solidFill>
                  <a:schemeClr val="tx1"/>
                </a:solidFill>
                <a:latin typeface="+mn-lt"/>
                <a:cs typeface="+mn-cs"/>
              </a:rPr>
              <a:t>"</a:t>
            </a:r>
            <a:r>
              <a:rPr lang="he-IL" sz="2200" b="1" dirty="0">
                <a:solidFill>
                  <a:schemeClr val="tx1"/>
                </a:solidFill>
                <a:latin typeface="+mn-lt"/>
                <a:cs typeface="+mn-cs"/>
              </a:rPr>
              <a:t>תקופת בדק</a:t>
            </a:r>
            <a:r>
              <a:rPr lang="he-IL" sz="2200" dirty="0">
                <a:solidFill>
                  <a:schemeClr val="tx1"/>
                </a:solidFill>
                <a:latin typeface="+mn-lt"/>
                <a:cs typeface="+mn-cs"/>
              </a:rPr>
              <a:t>" - תקופה של</a:t>
            </a:r>
            <a:r>
              <a:rPr lang="en-US" sz="2200" dirty="0">
                <a:solidFill>
                  <a:schemeClr val="tx1"/>
                </a:solidFill>
                <a:latin typeface="+mn-lt"/>
                <a:cs typeface="+mn-cs"/>
              </a:rPr>
              <a:t> 12 </a:t>
            </a:r>
            <a:r>
              <a:rPr lang="he-IL" sz="2200" dirty="0">
                <a:solidFill>
                  <a:schemeClr val="tx1"/>
                </a:solidFill>
                <a:latin typeface="+mn-lt"/>
                <a:cs typeface="+mn-cs"/>
              </a:rPr>
              <a:t>חודשים או תקופה אחרת שנקבעה בלוח זמנים, כנספח לחוז</a:t>
            </a:r>
            <a:r>
              <a:rPr lang="he-IL" sz="2200" dirty="0">
                <a:solidFill>
                  <a:schemeClr val="tx1"/>
                </a:solidFill>
              </a:rPr>
              <a:t>ה עם המתכנן</a:t>
            </a:r>
            <a:r>
              <a:rPr lang="he-IL" sz="2200" dirty="0">
                <a:solidFill>
                  <a:schemeClr val="tx1"/>
                </a:solidFill>
                <a:latin typeface="+mn-lt"/>
                <a:cs typeface="+mn-cs"/>
              </a:rPr>
              <a:t>, המתחילה ביום השלמת הקמת המבנה או חלקים ממנו ומסתיים במועד שנקבע </a:t>
            </a:r>
            <a:r>
              <a:rPr lang="he-IL" sz="2200" dirty="0" err="1">
                <a:solidFill>
                  <a:schemeClr val="tx1"/>
                </a:solidFill>
                <a:latin typeface="+mn-lt"/>
                <a:cs typeface="+mn-cs"/>
              </a:rPr>
              <a:t>בלו"ז</a:t>
            </a:r>
            <a:r>
              <a:rPr lang="he-IL" sz="2200" dirty="0">
                <a:solidFill>
                  <a:schemeClr val="tx1"/>
                </a:solidFill>
                <a:latin typeface="+mn-lt"/>
                <a:cs typeface="+mn-cs"/>
              </a:rPr>
              <a:t> מאושר ע"י המתכנן.</a:t>
            </a:r>
            <a:endParaRPr lang="en-US" sz="2200" dirty="0">
              <a:solidFill>
                <a:schemeClr val="tx1"/>
              </a:solidFill>
              <a:latin typeface="+mn-lt"/>
              <a:cs typeface="+mn-cs"/>
            </a:endParaRPr>
          </a:p>
        </p:txBody>
      </p:sp>
      <p:pic>
        <p:nvPicPr>
          <p:cNvPr id="9"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
        <p:nvSpPr>
          <p:cNvPr id="10" name="מציין מיקום של מספר שקופית 1"/>
          <p:cNvSpPr>
            <a:spLocks noGrp="1"/>
          </p:cNvSpPr>
          <p:nvPr>
            <p:ph type="sldNum" sz="quarter" idx="10"/>
          </p:nvPr>
        </p:nvSpPr>
        <p:spPr>
          <a:xfrm>
            <a:off x="173038" y="6565900"/>
            <a:ext cx="200025"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0EF0F8-5205-4BE0-B410-534E90DB205A}" type="slidenum">
              <a:rPr lang="he-IL" altLang="he-IL" smtClean="0"/>
              <a:pPr/>
              <a:t>16</a:t>
            </a:fld>
            <a:endParaRPr lang="he-IL" altLang="he-IL"/>
          </a:p>
        </p:txBody>
      </p:sp>
    </p:spTree>
    <p:extLst>
      <p:ext uri="{BB962C8B-B14F-4D97-AF65-F5344CB8AC3E}">
        <p14:creationId xmlns:p14="http://schemas.microsoft.com/office/powerpoint/2010/main" val="30268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17</a:t>
            </a:fld>
            <a:endParaRPr lang="he-IL" altLang="he-IL"/>
          </a:p>
        </p:txBody>
      </p:sp>
      <p:sp>
        <p:nvSpPr>
          <p:cNvPr id="3" name="מלבן 2"/>
          <p:cNvSpPr/>
          <p:nvPr/>
        </p:nvSpPr>
        <p:spPr>
          <a:xfrm>
            <a:off x="539551" y="980728"/>
            <a:ext cx="8352929" cy="1293175"/>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indent="-92075" algn="just" rtl="1">
              <a:lnSpc>
                <a:spcPts val="3200"/>
              </a:lnSpc>
            </a:pPr>
            <a:r>
              <a:rPr lang="he-IL" sz="2200" dirty="0">
                <a:solidFill>
                  <a:schemeClr val="tx1"/>
                </a:solidFill>
                <a:latin typeface="Calibri" panose="020F0502020204030204" pitchFamily="34" charset="0"/>
                <a:cs typeface="+mn-cs"/>
              </a:rPr>
              <a:t>השירותים ההנדסיים מפורטים בכל תעריף, בהתאם לדרישות הייחודיות בכל מקצוע ומקצוע. השירותים ההנדסיים נחלקים לשירותים בסיסיים ולשירותים מיוחדים.</a:t>
            </a:r>
            <a:endParaRPr lang="en-US" sz="2200" dirty="0">
              <a:solidFill>
                <a:schemeClr val="tx1"/>
              </a:solidFill>
              <a:latin typeface="Calibri" panose="020F0502020204030204" pitchFamily="34" charset="0"/>
              <a:cs typeface="+mn-cs"/>
            </a:endParaRPr>
          </a:p>
        </p:txBody>
      </p:sp>
      <p:sp>
        <p:nvSpPr>
          <p:cNvPr id="5" name="Title 1"/>
          <p:cNvSpPr txBox="1">
            <a:spLocks noChangeArrowheads="1"/>
          </p:cNvSpPr>
          <p:nvPr/>
        </p:nvSpPr>
        <p:spPr>
          <a:xfrm>
            <a:off x="251520" y="188913"/>
            <a:ext cx="799236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נהלים / השירותים ההנדסיים</a:t>
            </a:r>
          </a:p>
        </p:txBody>
      </p:sp>
      <p:sp>
        <p:nvSpPr>
          <p:cNvPr id="6" name="מלבן 5"/>
          <p:cNvSpPr/>
          <p:nvPr/>
        </p:nvSpPr>
        <p:spPr>
          <a:xfrm>
            <a:off x="539552" y="2420888"/>
            <a:ext cx="8352929" cy="430887"/>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lvl="1" algn="r">
              <a:tabLst>
                <a:tab pos="92075" algn="l"/>
              </a:tabLst>
            </a:pPr>
            <a:r>
              <a:rPr lang="he-IL" sz="2200" dirty="0">
                <a:solidFill>
                  <a:schemeClr val="tx1"/>
                </a:solidFill>
                <a:latin typeface="Calibri" panose="020F0502020204030204" pitchFamily="34" charset="0"/>
              </a:rPr>
              <a:t>השירותים הבסיסיים כוללים ארבעה (4) שלבי תכנון, כמפורט להלן</a:t>
            </a:r>
            <a:r>
              <a:rPr lang="he-IL" dirty="0">
                <a:solidFill>
                  <a:schemeClr val="tx1"/>
                </a:solidFill>
              </a:rPr>
              <a:t>:</a:t>
            </a:r>
            <a:endParaRPr lang="en-US" dirty="0">
              <a:solidFill>
                <a:schemeClr val="tx1"/>
              </a:solidFill>
            </a:endParaRPr>
          </a:p>
        </p:txBody>
      </p:sp>
      <p:sp>
        <p:nvSpPr>
          <p:cNvPr id="7" name="מלבן 6"/>
          <p:cNvSpPr/>
          <p:nvPr/>
        </p:nvSpPr>
        <p:spPr>
          <a:xfrm>
            <a:off x="539552" y="2919135"/>
            <a:ext cx="8352929" cy="1661993"/>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lvl="1" algn="r">
              <a:tabLst>
                <a:tab pos="92075" algn="l"/>
              </a:tabLst>
            </a:pPr>
            <a:r>
              <a:rPr lang="he-IL" sz="2200" dirty="0">
                <a:solidFill>
                  <a:schemeClr val="tx1"/>
                </a:solidFill>
                <a:latin typeface="Calibri" panose="020F0502020204030204" pitchFamily="34" charset="0"/>
                <a:cs typeface="+mn-cs"/>
              </a:rPr>
              <a:t>תכנון מוקדם </a:t>
            </a:r>
            <a:endParaRPr lang="en-US" sz="2200" dirty="0">
              <a:solidFill>
                <a:schemeClr val="tx1"/>
              </a:solidFill>
              <a:latin typeface="Calibri" panose="020F0502020204030204" pitchFamily="34" charset="0"/>
              <a:cs typeface="+mn-cs"/>
            </a:endParaRPr>
          </a:p>
          <a:p>
            <a:pPr indent="-92075" algn="just" rtl="1">
              <a:lnSpc>
                <a:spcPts val="3200"/>
              </a:lnSpc>
            </a:pPr>
            <a:r>
              <a:rPr lang="he-IL" sz="2200" dirty="0">
                <a:solidFill>
                  <a:schemeClr val="tx1"/>
                </a:solidFill>
                <a:latin typeface="Calibri" panose="020F0502020204030204" pitchFamily="34" charset="0"/>
                <a:cs typeface="+mn-cs"/>
              </a:rPr>
              <a:t>תכנון סופי</a:t>
            </a:r>
            <a:endParaRPr lang="en-US" sz="2200" dirty="0">
              <a:solidFill>
                <a:schemeClr val="tx1"/>
              </a:solidFill>
              <a:latin typeface="Calibri" panose="020F0502020204030204" pitchFamily="34" charset="0"/>
              <a:cs typeface="+mn-cs"/>
            </a:endParaRPr>
          </a:p>
          <a:p>
            <a:pPr indent="-92075" algn="just" rtl="1">
              <a:lnSpc>
                <a:spcPts val="3200"/>
              </a:lnSpc>
            </a:pPr>
            <a:r>
              <a:rPr lang="he-IL" sz="2200" dirty="0">
                <a:solidFill>
                  <a:schemeClr val="tx1"/>
                </a:solidFill>
                <a:latin typeface="Calibri" panose="020F0502020204030204" pitchFamily="34" charset="0"/>
                <a:cs typeface="+mn-cs"/>
              </a:rPr>
              <a:t>תכנון מפורט</a:t>
            </a:r>
            <a:endParaRPr lang="en-US" sz="2200" dirty="0">
              <a:solidFill>
                <a:schemeClr val="tx1"/>
              </a:solidFill>
              <a:latin typeface="Calibri" panose="020F0502020204030204" pitchFamily="34" charset="0"/>
              <a:cs typeface="+mn-cs"/>
            </a:endParaRPr>
          </a:p>
          <a:p>
            <a:pPr indent="-92075" algn="just" rtl="1">
              <a:lnSpc>
                <a:spcPts val="3200"/>
              </a:lnSpc>
            </a:pPr>
            <a:r>
              <a:rPr lang="he-IL" sz="2200" dirty="0">
                <a:solidFill>
                  <a:schemeClr val="tx1"/>
                </a:solidFill>
                <a:latin typeface="Calibri" panose="020F0502020204030204" pitchFamily="34" charset="0"/>
                <a:cs typeface="+mn-cs"/>
              </a:rPr>
              <a:t>בדיקת ההתאמה של הביצוע לתכנון (פיקוח עליון)</a:t>
            </a:r>
            <a:endParaRPr lang="en-US" sz="2200" dirty="0">
              <a:solidFill>
                <a:schemeClr val="tx1"/>
              </a:solidFill>
              <a:latin typeface="Calibri" panose="020F0502020204030204" pitchFamily="34" charset="0"/>
              <a:cs typeface="+mn-cs"/>
            </a:endParaRPr>
          </a:p>
        </p:txBody>
      </p:sp>
      <p:pic>
        <p:nvPicPr>
          <p:cNvPr id="8"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18</a:t>
            </a:fld>
            <a:endParaRPr lang="he-IL" altLang="he-IL"/>
          </a:p>
        </p:txBody>
      </p:sp>
      <p:sp>
        <p:nvSpPr>
          <p:cNvPr id="3" name="מלבן 2"/>
          <p:cNvSpPr/>
          <p:nvPr/>
        </p:nvSpPr>
        <p:spPr>
          <a:xfrm>
            <a:off x="539551" y="1047502"/>
            <a:ext cx="8352929" cy="769441"/>
          </a:xfrm>
          <a:prstGeom prst="rect">
            <a:avLst/>
          </a:prstGeom>
          <a:solidFill>
            <a:srgbClr val="BDD3F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indent="0" algn="r" rtl="1"/>
            <a:r>
              <a:rPr lang="he-IL" sz="2200" dirty="0">
                <a:solidFill>
                  <a:schemeClr val="tx1"/>
                </a:solidFill>
                <a:latin typeface="Calibri" panose="020F0502020204030204" pitchFamily="34" charset="0"/>
              </a:rPr>
              <a:t>הינם שירותים הנדסיים, שאינם כלולים בשירותים הבסיסיים ומוזמנים בנוסף לשירותים הבסיסיים. הבהרות :</a:t>
            </a:r>
            <a:endParaRPr lang="en-US" sz="2200" dirty="0">
              <a:solidFill>
                <a:schemeClr val="tx1"/>
              </a:solidFill>
              <a:latin typeface="Calibri" panose="020F0502020204030204" pitchFamily="34" charset="0"/>
              <a:cs typeface="+mn-cs"/>
            </a:endParaRPr>
          </a:p>
        </p:txBody>
      </p:sp>
      <p:sp>
        <p:nvSpPr>
          <p:cNvPr id="5" name="Title 1"/>
          <p:cNvSpPr txBox="1">
            <a:spLocks noChangeArrowheads="1"/>
          </p:cNvSpPr>
          <p:nvPr/>
        </p:nvSpPr>
        <p:spPr>
          <a:xfrm>
            <a:off x="251520" y="188913"/>
            <a:ext cx="7992368" cy="6445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1.1 - נהלים / השירותים המיוחדים</a:t>
            </a:r>
          </a:p>
        </p:txBody>
      </p:sp>
      <p:sp>
        <p:nvSpPr>
          <p:cNvPr id="7" name="מלבן 6"/>
          <p:cNvSpPr/>
          <p:nvPr/>
        </p:nvSpPr>
        <p:spPr>
          <a:xfrm>
            <a:off x="539551" y="1844824"/>
            <a:ext cx="8352929" cy="400110"/>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42000" indent="-358775" algn="just" rtl="1">
              <a:buFont typeface="+mj-lt"/>
              <a:buAutoNum type="arabicPeriod"/>
              <a:tabLst>
                <a:tab pos="271463" algn="l"/>
              </a:tabLst>
            </a:pPr>
            <a:r>
              <a:rPr lang="he-IL" sz="2000" dirty="0">
                <a:solidFill>
                  <a:schemeClr val="tx1"/>
                </a:solidFill>
                <a:latin typeface="Calibri" panose="020F0502020204030204" pitchFamily="34" charset="0"/>
              </a:rPr>
              <a:t>השירותים ההנדסיים והשכר תמורתם מפורטים בכל תעריף.</a:t>
            </a:r>
            <a:endParaRPr lang="en-US" sz="2000" dirty="0">
              <a:solidFill>
                <a:schemeClr val="tx1"/>
              </a:solidFill>
              <a:latin typeface="Calibri" panose="020F0502020204030204" pitchFamily="34" charset="0"/>
            </a:endParaRPr>
          </a:p>
        </p:txBody>
      </p:sp>
      <p:sp>
        <p:nvSpPr>
          <p:cNvPr id="8" name="מלבן 7"/>
          <p:cNvSpPr/>
          <p:nvPr/>
        </p:nvSpPr>
        <p:spPr>
          <a:xfrm>
            <a:off x="539551" y="2276872"/>
            <a:ext cx="8352929" cy="707886"/>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76238" indent="-393700" algn="just" rtl="1">
              <a:buFont typeface="+mj-lt"/>
              <a:buAutoNum type="arabicPeriod" startAt="2"/>
              <a:tabLst>
                <a:tab pos="271463" algn="l"/>
              </a:tabLst>
            </a:pPr>
            <a:r>
              <a:rPr lang="he-IL" sz="2000" dirty="0">
                <a:solidFill>
                  <a:schemeClr val="tx1"/>
                </a:solidFill>
                <a:latin typeface="Calibri" panose="020F0502020204030204" pitchFamily="34" charset="0"/>
              </a:rPr>
              <a:t>מנהל החוזה רשאי להזמין את כל השירותים המפורטים בתעריף או חלק מהם, לפי העניין.</a:t>
            </a:r>
            <a:endParaRPr lang="en-US" sz="2000" dirty="0">
              <a:solidFill>
                <a:schemeClr val="tx1"/>
              </a:solidFill>
              <a:latin typeface="Calibri" panose="020F0502020204030204" pitchFamily="34" charset="0"/>
            </a:endParaRPr>
          </a:p>
        </p:txBody>
      </p:sp>
      <p:sp>
        <p:nvSpPr>
          <p:cNvPr id="9" name="מלבן 8"/>
          <p:cNvSpPr/>
          <p:nvPr/>
        </p:nvSpPr>
        <p:spPr>
          <a:xfrm>
            <a:off x="539551" y="3036280"/>
            <a:ext cx="8352929" cy="707886"/>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76238" indent="-393700" algn="just" rtl="1">
              <a:buFont typeface="+mj-lt"/>
              <a:buAutoNum type="arabicPeriod" startAt="3"/>
              <a:tabLst>
                <a:tab pos="271463" algn="l"/>
              </a:tabLst>
            </a:pPr>
            <a:r>
              <a:rPr lang="he-IL" sz="2000" dirty="0">
                <a:solidFill>
                  <a:schemeClr val="tx1"/>
                </a:solidFill>
                <a:latin typeface="Calibri" panose="020F0502020204030204" pitchFamily="34" charset="0"/>
              </a:rPr>
              <a:t>שכר הטרחה למתכנן יהיה על פי השירותים שבוצעו בפועל מתוך השירותים המוזמנים.</a:t>
            </a:r>
            <a:endParaRPr lang="en-US" sz="2000" dirty="0">
              <a:solidFill>
                <a:schemeClr val="tx1"/>
              </a:solidFill>
              <a:latin typeface="Calibri" panose="020F0502020204030204" pitchFamily="34" charset="0"/>
            </a:endParaRPr>
          </a:p>
        </p:txBody>
      </p:sp>
      <p:sp>
        <p:nvSpPr>
          <p:cNvPr id="10" name="מלבן 9"/>
          <p:cNvSpPr/>
          <p:nvPr/>
        </p:nvSpPr>
        <p:spPr>
          <a:xfrm>
            <a:off x="539551" y="3789040"/>
            <a:ext cx="8352929" cy="707886"/>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76238" indent="-393700" algn="just" rtl="1">
              <a:buFont typeface="+mj-lt"/>
              <a:buAutoNum type="arabicPeriod" startAt="4"/>
              <a:tabLst>
                <a:tab pos="271463" algn="l"/>
              </a:tabLst>
            </a:pPr>
            <a:r>
              <a:rPr lang="he-IL" sz="2000" dirty="0">
                <a:solidFill>
                  <a:schemeClr val="tx1"/>
                </a:solidFill>
                <a:latin typeface="Calibri" panose="020F0502020204030204" pitchFamily="34" charset="0"/>
              </a:rPr>
              <a:t>המתכנן אינו זכאי לתוספת או פיצוי כלשהו בגין שירותים הכלולים בתעריף ושלא הוזמנו או בגין השירותים שהוזמנו אך לא בוצעו בפועל.</a:t>
            </a:r>
            <a:endParaRPr lang="en-US" sz="2000" dirty="0">
              <a:solidFill>
                <a:schemeClr val="tx1"/>
              </a:solidFill>
              <a:latin typeface="Calibri" panose="020F0502020204030204" pitchFamily="34" charset="0"/>
            </a:endParaRPr>
          </a:p>
        </p:txBody>
      </p:sp>
      <p:sp>
        <p:nvSpPr>
          <p:cNvPr id="11" name="מלבן 10"/>
          <p:cNvSpPr/>
          <p:nvPr/>
        </p:nvSpPr>
        <p:spPr>
          <a:xfrm>
            <a:off x="539551" y="4581128"/>
            <a:ext cx="8352929" cy="1631216"/>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76238" indent="-393700" algn="just" rtl="1">
              <a:buFont typeface="+mj-lt"/>
              <a:buAutoNum type="arabicPeriod" startAt="5"/>
              <a:tabLst>
                <a:tab pos="271463" algn="l"/>
              </a:tabLst>
            </a:pPr>
            <a:r>
              <a:rPr lang="he-IL" sz="2000" dirty="0">
                <a:solidFill>
                  <a:schemeClr val="tx1"/>
                </a:solidFill>
                <a:latin typeface="Calibri" panose="020F0502020204030204" pitchFamily="34" charset="0"/>
              </a:rPr>
              <a:t>באחריות המתכנן / יועץ לוודא כי תוצרי התכנון אשר יספק במסגרת ההתקשרות, הינם ברי תחרות ואינם מכוונים למוצר יחיד בשוק, דבר אשר ייאלץ את קבלן הביצוע לרכשם באמצעות ספק אחד בלבד. האפיונים וההגדרות של המוצרים שייתן המתכנן יאפשרו לבחור את המוצר מתוך מגוון החלופות הקיימות, ולא ייגזרו עפ"י מוצר מסוים אחד הקיים בשוק.</a:t>
            </a:r>
            <a:endParaRPr lang="en-US" sz="2000" dirty="0">
              <a:solidFill>
                <a:schemeClr val="tx1"/>
              </a:solidFill>
              <a:latin typeface="Calibri" panose="020F0502020204030204" pitchFamily="34" charset="0"/>
            </a:endParaRPr>
          </a:p>
        </p:txBody>
      </p:sp>
      <p:pic>
        <p:nvPicPr>
          <p:cNvPr id="12"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17210"/>
          <a:stretch/>
        </p:blipFill>
        <p:spPr bwMode="auto">
          <a:xfrm>
            <a:off x="26911" y="46496"/>
            <a:ext cx="800673" cy="91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1.2- נהלים / </a:t>
            </a:r>
            <a:r>
              <a:rPr lang="he-IL" sz="2800" kern="0" dirty="0"/>
              <a:t>תנאים מוקדמים </a:t>
            </a:r>
            <a:r>
              <a:rPr lang="he-IL" sz="2800" kern="0" dirty="0" err="1"/>
              <a:t>להתק</a:t>
            </a:r>
            <a:r>
              <a:rPr lang="he-IL" sz="2800" kern="0" dirty="0"/>
              <a:t>'</a:t>
            </a:r>
            <a:endParaRPr lang="he-IL" altLang="he-IL" sz="2800" kern="0" dirty="0"/>
          </a:p>
        </p:txBody>
      </p:sp>
      <p:sp>
        <p:nvSpPr>
          <p:cNvPr id="4" name="מלבן 3"/>
          <p:cNvSpPr/>
          <p:nvPr/>
        </p:nvSpPr>
        <p:spPr>
          <a:xfrm>
            <a:off x="4149725" y="1710903"/>
            <a:ext cx="4081463" cy="1862113"/>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rtl="1">
              <a:lnSpc>
                <a:spcPts val="2800"/>
              </a:lnSpc>
            </a:pPr>
            <a:r>
              <a:rPr lang="he-IL" altLang="he-IL" sz="2200" dirty="0">
                <a:solidFill>
                  <a:schemeClr val="tx1"/>
                </a:solidFill>
              </a:rPr>
              <a:t>עבודות תכנון במערכת הביטחון נמסרות אך ורק למתכננים הנכללים במאגר המתכננים של אגף ההנדסה והבינוי במשרד הביטחון (להלן: "ספקים מוכרים").</a:t>
            </a:r>
            <a:endParaRPr lang="en-US" altLang="he-IL" sz="2200" dirty="0">
              <a:solidFill>
                <a:schemeClr val="tx1"/>
              </a:solidFill>
            </a:endParaRPr>
          </a:p>
        </p:txBody>
      </p:sp>
      <p:sp>
        <p:nvSpPr>
          <p:cNvPr id="5" name="מלבן 4"/>
          <p:cNvSpPr/>
          <p:nvPr/>
        </p:nvSpPr>
        <p:spPr>
          <a:xfrm>
            <a:off x="1258888" y="3646358"/>
            <a:ext cx="6972300" cy="1149033"/>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rtl="1"/>
            <a:r>
              <a:rPr lang="he-IL" altLang="he-IL" sz="2200" dirty="0">
                <a:solidFill>
                  <a:schemeClr val="tx1"/>
                </a:solidFill>
              </a:rPr>
              <a:t>תנאים מוקדמים לאישור ספקים (מתכננים/ יועצים) על פי התנאים מפורטים באתר סחר אלקטרוני של משרד הביטחון, בחוברת: "מדריך לרישום במאגר המתכננים". </a:t>
            </a:r>
            <a:endParaRPr lang="en-US" altLang="he-IL" sz="2200" dirty="0">
              <a:solidFill>
                <a:schemeClr val="tx1"/>
              </a:solidFill>
            </a:endParaRPr>
          </a:p>
        </p:txBody>
      </p:sp>
      <p:pic>
        <p:nvPicPr>
          <p:cNvPr id="14341" name="תמונה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700213"/>
            <a:ext cx="28686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לבן 6"/>
          <p:cNvSpPr/>
          <p:nvPr/>
        </p:nvSpPr>
        <p:spPr>
          <a:xfrm>
            <a:off x="1258888" y="4870321"/>
            <a:ext cx="6972300" cy="430887"/>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rtl="1"/>
            <a:r>
              <a:rPr lang="he-IL" altLang="he-IL" sz="2200" dirty="0">
                <a:solidFill>
                  <a:schemeClr val="tx1"/>
                </a:solidFill>
              </a:rPr>
              <a:t>על כל ספק חדש, לאשר התקנון .</a:t>
            </a:r>
            <a:endParaRPr lang="en-US" altLang="he-IL" sz="2200" dirty="0">
              <a:solidFill>
                <a:schemeClr val="tx1"/>
              </a:solidFill>
            </a:endParaRPr>
          </a:p>
        </p:txBody>
      </p:sp>
      <p:sp>
        <p:nvSpPr>
          <p:cNvPr id="14343"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A2052D-58AF-4F82-857F-0367BB9E7C27}" type="slidenum">
              <a:rPr lang="he-IL" altLang="he-IL" smtClean="0"/>
              <a:pPr/>
              <a:t>19</a:t>
            </a:fld>
            <a:endParaRPr lang="he-IL" altLang="he-IL"/>
          </a:p>
        </p:txBody>
      </p:sp>
      <p:pic>
        <p:nvPicPr>
          <p:cNvPr id="8" name="תמונה 7" descr="Portapapeles con formulario en blanco lista de comprobación y un lápiz, lista de tareas y planificación de proyectos con equipos de oficina. Icono plana moderno estilo de diseño de ilustración vectorial concepto. Foto de archivo - 48674565"/>
          <p:cNvPicPr/>
          <p:nvPr/>
        </p:nvPicPr>
        <p:blipFill rotWithShape="1">
          <a:blip r:embed="rId3" cstate="print">
            <a:clrChange>
              <a:clrFrom>
                <a:srgbClr val="11807B"/>
              </a:clrFrom>
              <a:clrTo>
                <a:srgbClr val="11807B">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739" t="15263" r="16675" b="5452"/>
          <a:stretch/>
        </p:blipFill>
        <p:spPr bwMode="auto">
          <a:xfrm>
            <a:off x="35496" y="44624"/>
            <a:ext cx="792088" cy="648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39750" y="2601729"/>
            <a:ext cx="6120480" cy="1259319"/>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ts val="2200"/>
              </a:lnSpc>
              <a:spcBef>
                <a:spcPts val="0"/>
              </a:spcBef>
              <a:spcAft>
                <a:spcPts val="300"/>
              </a:spcAft>
              <a:defRPr/>
            </a:pPr>
            <a:r>
              <a:rPr lang="he-IL" altLang="he-IL" sz="2000" b="1" dirty="0">
                <a:solidFill>
                  <a:schemeClr val="tx1"/>
                </a:solidFill>
                <a:latin typeface="Times New Roman" panose="02020603050405020304" pitchFamily="18" charset="0"/>
              </a:rPr>
              <a:t>הספר הצהוב </a:t>
            </a:r>
            <a:r>
              <a:rPr lang="he-IL" altLang="he-IL" sz="2000" dirty="0">
                <a:solidFill>
                  <a:schemeClr val="tx1"/>
                </a:solidFill>
                <a:latin typeface="Times New Roman" panose="02020603050405020304" pitchFamily="18" charset="0"/>
              </a:rPr>
              <a:t>הוא חוברת תעריפים ונהלים לעבודות תכנון במערכת הביטחון (נקרא גם תעריף משרד הביטחון). המהדורה העדכנית של הספר פורסמה ב-</a:t>
            </a:r>
            <a:r>
              <a:rPr lang="he-IL" altLang="he-IL" sz="2000" b="1" dirty="0">
                <a:solidFill>
                  <a:schemeClr val="tx1"/>
                </a:solidFill>
                <a:latin typeface="Times New Roman" panose="02020603050405020304" pitchFamily="18" charset="0"/>
              </a:rPr>
              <a:t>1996</a:t>
            </a:r>
            <a:r>
              <a:rPr lang="he-IL" altLang="he-IL" sz="2000" dirty="0">
                <a:solidFill>
                  <a:schemeClr val="tx1"/>
                </a:solidFill>
                <a:latin typeface="Times New Roman" panose="02020603050405020304" pitchFamily="18" charset="0"/>
              </a:rPr>
              <a:t>.</a:t>
            </a:r>
          </a:p>
          <a:p>
            <a:pPr algn="just" rtl="1">
              <a:lnSpc>
                <a:spcPts val="2200"/>
              </a:lnSpc>
              <a:spcBef>
                <a:spcPts val="0"/>
              </a:spcBef>
              <a:spcAft>
                <a:spcPts val="300"/>
              </a:spcAft>
              <a:defRPr/>
            </a:pPr>
            <a:r>
              <a:rPr lang="he-IL" altLang="he-IL" sz="2000" dirty="0">
                <a:solidFill>
                  <a:schemeClr val="tx1"/>
                </a:solidFill>
                <a:latin typeface="Times New Roman" panose="02020603050405020304" pitchFamily="18" charset="0"/>
              </a:rPr>
              <a:t>שמו של הספר נגזר מכריכתו הצהובה.</a:t>
            </a:r>
          </a:p>
        </p:txBody>
      </p:sp>
      <p:sp>
        <p:nvSpPr>
          <p:cNvPr id="4" name="מלבן 3"/>
          <p:cNvSpPr/>
          <p:nvPr/>
        </p:nvSpPr>
        <p:spPr>
          <a:xfrm>
            <a:off x="539750" y="4760252"/>
            <a:ext cx="6120480" cy="656590"/>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ts val="2200"/>
              </a:lnSpc>
              <a:spcBef>
                <a:spcPts val="0"/>
              </a:spcBef>
              <a:spcAft>
                <a:spcPts val="300"/>
              </a:spcAft>
              <a:defRPr/>
            </a:pPr>
            <a:r>
              <a:rPr lang="he-IL" altLang="he-IL" sz="2000" dirty="0">
                <a:solidFill>
                  <a:schemeClr val="tx1"/>
                </a:solidFill>
                <a:latin typeface="Times New Roman" panose="02020603050405020304" pitchFamily="18" charset="0"/>
              </a:rPr>
              <a:t>מאז, הספר הצהוב משמש לצורך קביעת תחשיב שכר הטרחה למהנדסים והאדריכלים, לכל מקצוע לפי הפרק הרלוונטי.</a:t>
            </a:r>
            <a:endParaRPr lang="he-IL" altLang="he-IL" sz="2000" dirty="0">
              <a:solidFill>
                <a:schemeClr val="tx1"/>
              </a:solidFill>
            </a:endParaRPr>
          </a:p>
        </p:txBody>
      </p:sp>
      <p:sp>
        <p:nvSpPr>
          <p:cNvPr id="6" name="מלבן 5"/>
          <p:cNvSpPr/>
          <p:nvPr/>
        </p:nvSpPr>
        <p:spPr>
          <a:xfrm>
            <a:off x="539749" y="5517952"/>
            <a:ext cx="8564108" cy="369332"/>
          </a:xfrm>
          <a:prstGeom prst="rect">
            <a:avLst/>
          </a:prstGeom>
          <a:solidFill>
            <a:srgbClr val="FFFF8B"/>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spcBef>
                <a:spcPts val="0"/>
              </a:spcBef>
              <a:spcAft>
                <a:spcPts val="0"/>
              </a:spcAft>
              <a:defRPr/>
            </a:pPr>
            <a:r>
              <a:rPr lang="he-IL" altLang="he-IL" b="1" dirty="0">
                <a:solidFill>
                  <a:srgbClr val="FF0000"/>
                </a:solidFill>
                <a:effectLst>
                  <a:outerShdw blurRad="38100" dist="38100" dir="2700000" algn="tl">
                    <a:srgbClr val="000000">
                      <a:alpha val="43137"/>
                    </a:srgbClr>
                  </a:outerShdw>
                </a:effectLst>
                <a:latin typeface="Times New Roman" panose="02020603050405020304" pitchFamily="18" charset="0"/>
              </a:rPr>
              <a:t>יודגש שהתעריפים אינם רלוונטיים לכלל הפרויקטים.</a:t>
            </a:r>
          </a:p>
        </p:txBody>
      </p:sp>
      <p:sp>
        <p:nvSpPr>
          <p:cNvPr id="7" name="Title 1"/>
          <p:cNvSpPr txBox="1">
            <a:spLocks/>
          </p:cNvSpPr>
          <p:nvPr/>
        </p:nvSpPr>
        <p:spPr>
          <a:xfrm>
            <a:off x="400050" y="115888"/>
            <a:ext cx="7916863" cy="430212"/>
          </a:xfrm>
          <a:prstGeom prst="rect">
            <a:avLst/>
          </a:prstGeom>
        </p:spPr>
        <p:txBody>
          <a:bodyPr/>
          <a:lstStyle>
            <a:lvl1pPr algn="r" defTabSz="908050"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361950" indent="-360363" algn="r" defTabSz="908050"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717550" indent="-261938" algn="r" defTabSz="908050"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076325" indent="-331788" algn="r" defTabSz="908050"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755650" indent="-127000" algn="r" defTabSz="908050"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2128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6700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1272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5844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nSpc>
                <a:spcPts val="2800"/>
              </a:lnSpc>
              <a:buClrTx/>
              <a:buFontTx/>
              <a:buNone/>
              <a:defRPr/>
            </a:pPr>
            <a:r>
              <a:rPr lang="he-IL" altLang="he-IL" sz="2800" b="1" dirty="0">
                <a:solidFill>
                  <a:schemeClr val="tx2"/>
                </a:solidFill>
                <a:latin typeface="Times New Roman" panose="02020603050405020304" pitchFamily="18" charset="0"/>
                <a:cs typeface="+mn-cs"/>
              </a:rPr>
              <a:t>תעריפי מתכננים / "הספר הצהוב "</a:t>
            </a:r>
            <a:endParaRPr lang="he-IL" altLang="he-IL" sz="2800" b="1" dirty="0">
              <a:solidFill>
                <a:schemeClr val="tx2"/>
              </a:solidFill>
              <a:cs typeface="+mn-cs"/>
            </a:endParaRPr>
          </a:p>
        </p:txBody>
      </p:sp>
      <p:sp>
        <p:nvSpPr>
          <p:cNvPr id="3" name="מלבן 2"/>
          <p:cNvSpPr/>
          <p:nvPr/>
        </p:nvSpPr>
        <p:spPr>
          <a:xfrm>
            <a:off x="539552" y="3965624"/>
            <a:ext cx="6120680" cy="656590"/>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ts val="2200"/>
              </a:lnSpc>
              <a:spcBef>
                <a:spcPts val="0"/>
              </a:spcBef>
              <a:spcAft>
                <a:spcPts val="300"/>
              </a:spcAft>
              <a:defRPr/>
            </a:pPr>
            <a:r>
              <a:rPr lang="he-IL" sz="2000" dirty="0">
                <a:solidFill>
                  <a:schemeClr val="tx1"/>
                </a:solidFill>
              </a:rPr>
              <a:t>במהדורה 1996, התעריפים, השירותים המקצועיים (חלקיים) והמקדמים השונים, נשארו </a:t>
            </a:r>
            <a:r>
              <a:rPr lang="he-IL" sz="2000" b="1" dirty="0">
                <a:solidFill>
                  <a:schemeClr val="tx1"/>
                </a:solidFill>
              </a:rPr>
              <a:t>למעשה, כמעט</a:t>
            </a:r>
            <a:r>
              <a:rPr lang="he-IL" sz="2000" dirty="0">
                <a:solidFill>
                  <a:schemeClr val="tx1"/>
                </a:solidFill>
              </a:rPr>
              <a:t> כפי שהיו. </a:t>
            </a:r>
            <a:endParaRPr lang="he-IL" altLang="he-IL" sz="2000" dirty="0">
              <a:solidFill>
                <a:schemeClr val="tx1"/>
              </a:solidFill>
              <a:latin typeface="Times New Roman" panose="02020603050405020304" pitchFamily="18" charset="0"/>
            </a:endParaRPr>
          </a:p>
        </p:txBody>
      </p:sp>
      <p:sp>
        <p:nvSpPr>
          <p:cNvPr id="5128" name="מציין מיקום של מספר שקופית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77A684-3EC4-4D61-B781-FEF25E35417E}" type="slidenum">
              <a:rPr lang="he-IL" altLang="he-IL" smtClean="0"/>
              <a:pPr/>
              <a:t>2</a:t>
            </a:fld>
            <a:endParaRPr lang="he-IL" altLang="he-IL" dirty="0"/>
          </a:p>
        </p:txBody>
      </p:sp>
      <p:sp>
        <p:nvSpPr>
          <p:cNvPr id="9" name="מלבן 8"/>
          <p:cNvSpPr/>
          <p:nvPr/>
        </p:nvSpPr>
        <p:spPr>
          <a:xfrm>
            <a:off x="539552" y="5939988"/>
            <a:ext cx="8564108" cy="369332"/>
          </a:xfrm>
          <a:prstGeom prst="rect">
            <a:avLst/>
          </a:prstGeom>
          <a:solidFill>
            <a:srgbClr val="FFFF8B"/>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spcBef>
                <a:spcPts val="0"/>
              </a:spcBef>
              <a:spcAft>
                <a:spcPts val="0"/>
              </a:spcAft>
              <a:defRPr/>
            </a:pPr>
            <a:r>
              <a:rPr lang="he-IL" altLang="he-IL" b="1" dirty="0">
                <a:solidFill>
                  <a:srgbClr val="FF0000"/>
                </a:solidFill>
                <a:effectLst>
                  <a:outerShdw blurRad="38100" dist="38100" dir="2700000" algn="tl">
                    <a:srgbClr val="000000">
                      <a:alpha val="43137"/>
                    </a:srgbClr>
                  </a:outerShdw>
                </a:effectLst>
                <a:latin typeface="Times New Roman" panose="02020603050405020304" pitchFamily="18" charset="0"/>
              </a:rPr>
              <a:t>חשוב לדעת מתי להשתמש ואיזה שירותים להזמין מכל תעריף עבור הפרויקט הספציפי.</a:t>
            </a:r>
            <a:endParaRPr lang="en-US" altLang="he-IL" b="1"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sp>
        <p:nvSpPr>
          <p:cNvPr id="10" name="מלבן 9"/>
          <p:cNvSpPr/>
          <p:nvPr/>
        </p:nvSpPr>
        <p:spPr>
          <a:xfrm>
            <a:off x="539552" y="980728"/>
            <a:ext cx="6120680" cy="1502976"/>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ts val="2200"/>
              </a:lnSpc>
              <a:defRPr/>
            </a:pPr>
            <a:r>
              <a:rPr lang="he-IL" sz="2000" b="1" dirty="0">
                <a:solidFill>
                  <a:schemeClr val="tx1"/>
                </a:solidFill>
              </a:rPr>
              <a:t>א</a:t>
            </a:r>
            <a:r>
              <a:rPr lang="he-IL" sz="2000" dirty="0">
                <a:solidFill>
                  <a:schemeClr val="tx1"/>
                </a:solidFill>
              </a:rPr>
              <a:t>גודת האינג'ינרים והארכיטקטים בישראל </a:t>
            </a:r>
            <a:r>
              <a:rPr lang="he-IL" altLang="he-IL" sz="2000" dirty="0">
                <a:solidFill>
                  <a:schemeClr val="tx1"/>
                </a:solidFill>
              </a:rPr>
              <a:t>הכינה בשנת 1954 לוח תעריפים עבור חבריה. בשנת </a:t>
            </a:r>
            <a:r>
              <a:rPr lang="he-IL" altLang="he-IL" sz="2000" b="1" u="sng" dirty="0">
                <a:solidFill>
                  <a:schemeClr val="tx1"/>
                </a:solidFill>
              </a:rPr>
              <a:t>1971</a:t>
            </a:r>
            <a:r>
              <a:rPr lang="he-IL" altLang="he-IL" sz="2000" dirty="0">
                <a:solidFill>
                  <a:schemeClr val="tx1"/>
                </a:solidFill>
              </a:rPr>
              <a:t> פורסמה מהדורה שכללה תעריפים לכלל ההתמחויות.</a:t>
            </a:r>
          </a:p>
          <a:p>
            <a:pPr algn="just" rtl="1">
              <a:lnSpc>
                <a:spcPts val="2200"/>
              </a:lnSpc>
              <a:defRPr/>
            </a:pPr>
            <a:r>
              <a:rPr lang="he-IL" altLang="he-IL" sz="2000" dirty="0">
                <a:solidFill>
                  <a:schemeClr val="tx1"/>
                </a:solidFill>
              </a:rPr>
              <a:t>אגף בינוי אימץ התעריפים באותו שנה.</a:t>
            </a:r>
          </a:p>
          <a:p>
            <a:pPr algn="just" rtl="1">
              <a:lnSpc>
                <a:spcPts val="2200"/>
              </a:lnSpc>
              <a:defRPr/>
            </a:pPr>
            <a:r>
              <a:rPr lang="he-IL" altLang="he-IL" sz="2000" dirty="0">
                <a:solidFill>
                  <a:schemeClr val="tx1"/>
                </a:solidFill>
              </a:rPr>
              <a:t>העדכון האחרון של תעריף האגודה נעשה ב-</a:t>
            </a:r>
            <a:r>
              <a:rPr lang="he-IL" altLang="he-IL" sz="2000" b="1" u="sng" dirty="0">
                <a:solidFill>
                  <a:schemeClr val="tx1"/>
                </a:solidFill>
              </a:rPr>
              <a:t>1981</a:t>
            </a:r>
            <a:r>
              <a:rPr lang="he-IL" altLang="he-IL" sz="2000" dirty="0">
                <a:solidFill>
                  <a:schemeClr val="tx1"/>
                </a:solidFill>
              </a:rPr>
              <a:t>.</a:t>
            </a:r>
          </a:p>
        </p:txBody>
      </p:sp>
      <p:grpSp>
        <p:nvGrpSpPr>
          <p:cNvPr id="5" name="קבוצה 4"/>
          <p:cNvGrpSpPr/>
          <p:nvPr/>
        </p:nvGrpSpPr>
        <p:grpSpPr>
          <a:xfrm>
            <a:off x="6732240" y="980728"/>
            <a:ext cx="2371420" cy="4464495"/>
            <a:chOff x="6732240" y="980728"/>
            <a:chExt cx="2371420" cy="4464495"/>
          </a:xfrm>
        </p:grpSpPr>
        <p:pic>
          <p:nvPicPr>
            <p:cNvPr id="5126" name="תמונה 8"/>
            <p:cNvPicPr>
              <a:picLocks noChangeAspect="1" noChangeArrowheads="1"/>
            </p:cNvPicPr>
            <p:nvPr/>
          </p:nvPicPr>
          <p:blipFill>
            <a:blip r:embed="rId2">
              <a:lum contrast="78000"/>
              <a:extLst>
                <a:ext uri="{28A0092B-C50C-407E-A947-70E740481C1C}">
                  <a14:useLocalDpi xmlns:a14="http://schemas.microsoft.com/office/drawing/2010/main" val="0"/>
                </a:ext>
              </a:extLst>
            </a:blip>
            <a:srcRect/>
            <a:stretch>
              <a:fillRect/>
            </a:stretch>
          </p:blipFill>
          <p:spPr bwMode="auto">
            <a:xfrm>
              <a:off x="6732588" y="980728"/>
              <a:ext cx="2371072"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תמונה 3"/>
            <p:cNvPicPr>
              <a:picLocks noChangeAspect="1"/>
            </p:cNvPicPr>
            <p:nvPr/>
          </p:nvPicPr>
          <p:blipFill>
            <a:blip r:embed="rId3" cstate="print">
              <a:clrChange>
                <a:clrFrom>
                  <a:srgbClr val="070602"/>
                </a:clrFrom>
                <a:clrTo>
                  <a:srgbClr val="070602">
                    <a:alpha val="0"/>
                  </a:srgbClr>
                </a:clrTo>
              </a:clrChange>
              <a:extLst>
                <a:ext uri="{28A0092B-C50C-407E-A947-70E740481C1C}">
                  <a14:useLocalDpi xmlns:a14="http://schemas.microsoft.com/office/drawing/2010/main" val="0"/>
                </a:ext>
              </a:extLst>
            </a:blip>
            <a:srcRect/>
            <a:stretch>
              <a:fillRect/>
            </a:stretch>
          </p:blipFill>
          <p:spPr bwMode="auto">
            <a:xfrm>
              <a:off x="6732240" y="1340768"/>
              <a:ext cx="2016275" cy="18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3"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090"/>
          <a:stretch/>
        </p:blipFill>
        <p:spPr bwMode="auto">
          <a:xfrm>
            <a:off x="423843" y="1025885"/>
            <a:ext cx="6988969" cy="545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מלבן 18">
            <a:extLst>
              <a:ext uri="{FF2B5EF4-FFF2-40B4-BE49-F238E27FC236}">
                <a16:creationId xmlns:a16="http://schemas.microsoft.com/office/drawing/2014/main" xmlns="" id="{516EA0CA-6A13-4700-BC7B-6DB2E47CF15C}"/>
              </a:ext>
            </a:extLst>
          </p:cNvPr>
          <p:cNvSpPr/>
          <p:nvPr/>
        </p:nvSpPr>
        <p:spPr>
          <a:xfrm>
            <a:off x="7308304" y="1628800"/>
            <a:ext cx="1699884" cy="3073405"/>
          </a:xfrm>
          <a:prstGeom prst="rect">
            <a:avLst/>
          </a:prstGeom>
          <a:solidFill>
            <a:srgbClr val="FFBDBD"/>
          </a:solidFill>
          <a:ln>
            <a:noFill/>
          </a:ln>
        </p:spPr>
        <p:style>
          <a:lnRef idx="1">
            <a:schemeClr val="accent2"/>
          </a:lnRef>
          <a:fillRef idx="2">
            <a:schemeClr val="accent2"/>
          </a:fillRef>
          <a:effectRef idx="1">
            <a:schemeClr val="accent2"/>
          </a:effectRef>
          <a:fontRef idx="minor">
            <a:schemeClr val="dk1"/>
          </a:fontRef>
        </p:style>
        <p:txBody>
          <a:bodyPr wrap="square" lIns="36000" rIns="36000" anchor="ctr">
            <a:spAutoFit/>
          </a:bodyPr>
          <a:lstStyle/>
          <a:p>
            <a:pPr algn="ctr" rtl="1">
              <a:lnSpc>
                <a:spcPts val="1800"/>
              </a:lnSpc>
              <a:defRPr/>
            </a:pPr>
            <a:r>
              <a:rPr lang="he-IL" sz="1300" b="1" dirty="0"/>
              <a:t>המתכנן/יועץ יתחיל עבודתו במתן</a:t>
            </a:r>
          </a:p>
          <a:p>
            <a:pPr algn="ctr" rtl="1">
              <a:lnSpc>
                <a:spcPts val="1800"/>
              </a:lnSpc>
              <a:defRPr/>
            </a:pPr>
            <a:r>
              <a:rPr lang="he-IL" sz="1300" b="1" dirty="0"/>
              <a:t>השירותים ההנדסיים, אך ורק לאחר חתימת על ההזמנה במערכת </a:t>
            </a:r>
            <a:r>
              <a:rPr lang="en-US" sz="1300" b="1" dirty="0"/>
              <a:t>SAP</a:t>
            </a:r>
            <a:r>
              <a:rPr lang="he-IL" sz="1300" b="1" dirty="0"/>
              <a:t>. </a:t>
            </a:r>
          </a:p>
          <a:p>
            <a:pPr algn="ctr" rtl="1">
              <a:lnSpc>
                <a:spcPts val="1800"/>
              </a:lnSpc>
              <a:defRPr/>
            </a:pPr>
            <a:endParaRPr lang="he-IL" sz="1300" b="1" dirty="0"/>
          </a:p>
          <a:p>
            <a:pPr algn="ctr" rtl="1">
              <a:lnSpc>
                <a:spcPts val="1800"/>
              </a:lnSpc>
              <a:defRPr/>
            </a:pPr>
            <a:endParaRPr lang="he-IL" sz="1300" b="1" dirty="0"/>
          </a:p>
          <a:p>
            <a:pPr algn="ctr" rtl="1">
              <a:lnSpc>
                <a:spcPts val="1800"/>
              </a:lnSpc>
              <a:defRPr/>
            </a:pPr>
            <a:endParaRPr lang="he-IL" sz="1300" b="1" dirty="0"/>
          </a:p>
          <a:p>
            <a:pPr algn="ctr" rtl="1">
              <a:lnSpc>
                <a:spcPts val="1800"/>
              </a:lnSpc>
              <a:defRPr/>
            </a:pPr>
            <a:endParaRPr lang="he-IL" sz="1300" b="1" dirty="0"/>
          </a:p>
          <a:p>
            <a:pPr algn="ctr" rtl="1">
              <a:lnSpc>
                <a:spcPts val="1800"/>
              </a:lnSpc>
              <a:defRPr/>
            </a:pPr>
            <a:endParaRPr lang="he-IL" sz="1300" b="1" dirty="0"/>
          </a:p>
          <a:p>
            <a:pPr algn="ctr" rtl="1">
              <a:lnSpc>
                <a:spcPts val="1800"/>
              </a:lnSpc>
              <a:defRPr/>
            </a:pPr>
            <a:endParaRPr lang="he-IL" sz="1300" b="1" dirty="0"/>
          </a:p>
          <a:p>
            <a:pPr algn="ctr" rtl="1">
              <a:lnSpc>
                <a:spcPts val="1800"/>
              </a:lnSpc>
              <a:defRPr/>
            </a:pPr>
            <a:endParaRPr lang="he-IL" sz="1300" b="1" dirty="0"/>
          </a:p>
          <a:p>
            <a:pPr algn="ctr" rtl="1">
              <a:lnSpc>
                <a:spcPts val="1800"/>
              </a:lnSpc>
              <a:defRPr/>
            </a:pPr>
            <a:endParaRPr lang="he-IL" sz="1300" b="1" dirty="0"/>
          </a:p>
        </p:txBody>
      </p:sp>
      <p:sp>
        <p:nvSpPr>
          <p:cNvPr id="2" name="מציין מיקום של מספר שקופית 1"/>
          <p:cNvSpPr>
            <a:spLocks noGrp="1"/>
          </p:cNvSpPr>
          <p:nvPr>
            <p:ph type="sldNum" sz="quarter" idx="10"/>
          </p:nvPr>
        </p:nvSpPr>
        <p:spPr>
          <a:xfrm>
            <a:off x="195511" y="6565900"/>
            <a:ext cx="200025" cy="155575"/>
          </a:xfrm>
        </p:spPr>
        <p:txBody>
          <a:bodyPr/>
          <a:lstStyle/>
          <a:p>
            <a:pPr>
              <a:defRPr/>
            </a:pPr>
            <a:fld id="{CE2A9442-89A9-4B22-9472-A29DED466E3C}" type="slidenum">
              <a:rPr lang="he-IL" altLang="he-IL" smtClean="0"/>
              <a:pPr>
                <a:defRPr/>
              </a:pPr>
              <a:t>20</a:t>
            </a:fld>
            <a:endParaRPr lang="he-IL" altLang="he-IL"/>
          </a:p>
        </p:txBody>
      </p:sp>
      <p:sp>
        <p:nvSpPr>
          <p:cNvPr id="4" name="אליפסה 3"/>
          <p:cNvSpPr/>
          <p:nvPr/>
        </p:nvSpPr>
        <p:spPr bwMode="auto">
          <a:xfrm>
            <a:off x="3016131" y="3478228"/>
            <a:ext cx="1840906" cy="38282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6" name="אליפסה 5"/>
          <p:cNvSpPr/>
          <p:nvPr/>
        </p:nvSpPr>
        <p:spPr bwMode="auto">
          <a:xfrm>
            <a:off x="2978031" y="5589240"/>
            <a:ext cx="1550268" cy="792088"/>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7" name="אליפסה 6"/>
          <p:cNvSpPr/>
          <p:nvPr/>
        </p:nvSpPr>
        <p:spPr bwMode="auto">
          <a:xfrm>
            <a:off x="251520" y="1772816"/>
            <a:ext cx="1972523" cy="432048"/>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0" name="מלבן 9"/>
          <p:cNvSpPr/>
          <p:nvPr/>
        </p:nvSpPr>
        <p:spPr>
          <a:xfrm>
            <a:off x="7308304" y="3267565"/>
            <a:ext cx="1691678" cy="1457579"/>
          </a:xfrm>
          <a:prstGeom prst="rect">
            <a:avLst/>
          </a:prstGeom>
          <a:solidFill>
            <a:srgbClr val="FFBDBD"/>
          </a:solidFill>
          <a:ln>
            <a:noFill/>
          </a:ln>
        </p:spPr>
        <p:style>
          <a:lnRef idx="1">
            <a:schemeClr val="accent2"/>
          </a:lnRef>
          <a:fillRef idx="2">
            <a:schemeClr val="accent2"/>
          </a:fillRef>
          <a:effectRef idx="1">
            <a:schemeClr val="accent2"/>
          </a:effectRef>
          <a:fontRef idx="minor">
            <a:schemeClr val="dk1"/>
          </a:fontRef>
        </p:style>
        <p:txBody>
          <a:bodyPr wrap="square" lIns="36000" rIns="36000" anchor="ctr">
            <a:spAutoFit/>
          </a:bodyPr>
          <a:lstStyle/>
          <a:p>
            <a:pPr algn="ctr" rtl="1">
              <a:lnSpc>
                <a:spcPts val="1800"/>
              </a:lnSpc>
            </a:pPr>
            <a:r>
              <a:rPr lang="he-IL" sz="1300" b="1" dirty="0"/>
              <a:t>למען הסר ספק, </a:t>
            </a:r>
          </a:p>
          <a:p>
            <a:pPr algn="ctr" rtl="1">
              <a:lnSpc>
                <a:spcPts val="1800"/>
              </a:lnSpc>
            </a:pPr>
            <a:r>
              <a:rPr lang="he-IL" sz="1300" b="1" dirty="0"/>
              <a:t>לא תשולם למתכנן/יועץ כל תמורה עבור שירותים שסיפק למשרד מבלי שהייתה לו הזמנה בתוקף, כאמור.</a:t>
            </a:r>
          </a:p>
        </p:txBody>
      </p:sp>
      <p:pic>
        <p:nvPicPr>
          <p:cNvPr id="12" name="תמונה 11"/>
          <p:cNvPicPr>
            <a:picLocks noChangeAspect="1"/>
          </p:cNvPicPr>
          <p:nvPr/>
        </p:nvPicPr>
        <p:blipFill>
          <a:blip r:embed="rId4"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7524328" y="4797152"/>
            <a:ext cx="1109494" cy="1008112"/>
          </a:xfrm>
          <a:prstGeom prst="rect">
            <a:avLst/>
          </a:prstGeom>
          <a:ln>
            <a:noFill/>
          </a:ln>
        </p:spPr>
      </p:pic>
      <p:sp>
        <p:nvSpPr>
          <p:cNvPr id="14" name="מלבן 13"/>
          <p:cNvSpPr/>
          <p:nvPr/>
        </p:nvSpPr>
        <p:spPr bwMode="auto">
          <a:xfrm>
            <a:off x="5185774" y="1772816"/>
            <a:ext cx="1646781" cy="1440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1" anchor="t" anchorCtr="0" compatLnSpc="1">
            <a:prstTxWarp prst="textNoShape">
              <a:avLst/>
            </a:prstTxWarp>
          </a:bodyPr>
          <a:lstStyle/>
          <a:p>
            <a:pPr marL="0" marR="0" indent="0" algn="r" defTabSz="912813" rtl="1" eaLnBrk="1" fontAlgn="base" latinLnBrk="0" hangingPunct="1">
              <a:lnSpc>
                <a:spcPts val="1000"/>
              </a:lnSpc>
              <a:spcBef>
                <a:spcPct val="0"/>
              </a:spcBef>
              <a:spcAft>
                <a:spcPct val="0"/>
              </a:spcAft>
              <a:buClrTx/>
              <a:buSzPct val="100000"/>
              <a:buFontTx/>
              <a:buNone/>
              <a:tabLst/>
            </a:pPr>
            <a:r>
              <a:rPr kumimoji="0" lang="he-IL" sz="1000" b="1" i="0" u="none" strike="noStrike" cap="none" normalizeH="0" baseline="0" dirty="0">
                <a:ln>
                  <a:noFill/>
                </a:ln>
                <a:solidFill>
                  <a:schemeClr val="tx1"/>
                </a:solidFill>
                <a:effectLst/>
                <a:latin typeface="Arial" pitchFamily="34" charset="0"/>
                <a:cs typeface="Arial" pitchFamily="34" charset="0"/>
              </a:rPr>
              <a:t>משה רביבו  בע"מ</a:t>
            </a:r>
          </a:p>
        </p:txBody>
      </p:sp>
      <p:sp>
        <p:nvSpPr>
          <p:cNvPr id="5" name="אליפסה 4"/>
          <p:cNvSpPr/>
          <p:nvPr/>
        </p:nvSpPr>
        <p:spPr bwMode="auto">
          <a:xfrm>
            <a:off x="5464404" y="1628800"/>
            <a:ext cx="1584175" cy="504056"/>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 name="מלבן 16"/>
          <p:cNvSpPr/>
          <p:nvPr/>
        </p:nvSpPr>
        <p:spPr bwMode="auto">
          <a:xfrm>
            <a:off x="5443040" y="917873"/>
            <a:ext cx="1800200"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0" bIns="45720" numCol="1" rtlCol="1" anchor="t" anchorCtr="0" compatLnSpc="1">
            <a:prstTxWarp prst="textNoShape">
              <a:avLst/>
            </a:prstTxWarp>
          </a:bodyPr>
          <a:lstStyle/>
          <a:p>
            <a:pPr marL="0" marR="0" indent="0" algn="r" defTabSz="912813" rtl="1" eaLnBrk="1" fontAlgn="base" latinLnBrk="0" hangingPunct="1">
              <a:lnSpc>
                <a:spcPts val="1000"/>
              </a:lnSpc>
              <a:spcBef>
                <a:spcPct val="0"/>
              </a:spcBef>
              <a:spcAft>
                <a:spcPct val="0"/>
              </a:spcAft>
              <a:buClrTx/>
              <a:buSzPct val="100000"/>
              <a:buFontTx/>
              <a:buNone/>
              <a:tabLst/>
            </a:pPr>
            <a:r>
              <a:rPr kumimoji="0" lang="he-IL" sz="1000" b="1" i="0" u="none" strike="noStrike" cap="none" normalizeH="0" baseline="0" dirty="0">
                <a:ln>
                  <a:noFill/>
                </a:ln>
                <a:solidFill>
                  <a:schemeClr val="tx1"/>
                </a:solidFill>
                <a:effectLst/>
                <a:latin typeface="Arial" pitchFamily="34" charset="0"/>
                <a:cs typeface="Arial" pitchFamily="34" charset="0"/>
              </a:rPr>
              <a:t>שם ענף/מחוז/מנהלת/</a:t>
            </a:r>
            <a:r>
              <a:rPr kumimoji="0" lang="he-IL" sz="1000" b="1" i="0" u="none" strike="noStrike" cap="none" normalizeH="0" baseline="0" dirty="0" err="1">
                <a:ln>
                  <a:noFill/>
                </a:ln>
                <a:solidFill>
                  <a:schemeClr val="tx1"/>
                </a:solidFill>
                <a:effectLst/>
                <a:latin typeface="Arial" pitchFamily="34" charset="0"/>
                <a:cs typeface="Arial" pitchFamily="34" charset="0"/>
              </a:rPr>
              <a:t>חטיהב</a:t>
            </a:r>
            <a:r>
              <a:rPr kumimoji="0" lang="he-IL" sz="1000" b="1" i="0" u="none" strike="noStrike" cap="none" normalizeH="0" baseline="0" dirty="0">
                <a:ln>
                  <a:noFill/>
                </a:ln>
                <a:solidFill>
                  <a:schemeClr val="tx1"/>
                </a:solidFill>
                <a:effectLst/>
                <a:latin typeface="Arial" pitchFamily="34" charset="0"/>
                <a:cs typeface="Arial" pitchFamily="34" charset="0"/>
              </a:rPr>
              <a:t>/יח'</a:t>
            </a:r>
          </a:p>
        </p:txBody>
      </p:sp>
      <p:sp>
        <p:nvSpPr>
          <p:cNvPr id="8" name="אליפסה 7"/>
          <p:cNvSpPr/>
          <p:nvPr/>
        </p:nvSpPr>
        <p:spPr bwMode="auto">
          <a:xfrm>
            <a:off x="3182528" y="1988840"/>
            <a:ext cx="1489787" cy="432048"/>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32" name="מלבן 31"/>
          <p:cNvSpPr/>
          <p:nvPr/>
        </p:nvSpPr>
        <p:spPr bwMode="auto">
          <a:xfrm>
            <a:off x="567859" y="1916832"/>
            <a:ext cx="1543471" cy="144015"/>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45720" numCol="1" rtlCol="1" anchor="t" anchorCtr="0" compatLnSpc="1">
            <a:prstTxWarp prst="textNoShape">
              <a:avLst/>
            </a:prstTxWarp>
          </a:bodyPr>
          <a:lstStyle/>
          <a:p>
            <a:pPr marL="0" marR="0" indent="0" algn="r" defTabSz="912813" rtl="1" eaLnBrk="1" fontAlgn="base" latinLnBrk="0" hangingPunct="1">
              <a:lnSpc>
                <a:spcPts val="1000"/>
              </a:lnSpc>
              <a:spcBef>
                <a:spcPct val="0"/>
              </a:spcBef>
              <a:spcAft>
                <a:spcPct val="0"/>
              </a:spcAft>
              <a:buClrTx/>
              <a:buSzPct val="100000"/>
              <a:buFontTx/>
              <a:buNone/>
              <a:tabLst/>
            </a:pPr>
            <a:r>
              <a:rPr kumimoji="0" lang="he-IL" sz="1000" b="1" i="0" u="none" strike="noStrike" cap="none" normalizeH="0" baseline="0" dirty="0">
                <a:ln>
                  <a:noFill/>
                </a:ln>
                <a:solidFill>
                  <a:schemeClr val="tx1"/>
                </a:solidFill>
                <a:effectLst/>
                <a:latin typeface="Arial" pitchFamily="34" charset="0"/>
                <a:cs typeface="Arial" pitchFamily="34" charset="0"/>
              </a:rPr>
              <a:t>מירי גבאי או דוד </a:t>
            </a:r>
            <a:r>
              <a:rPr kumimoji="0" lang="he-IL" sz="1000" b="1" i="0" u="none" strike="noStrike" cap="none" normalizeH="0" baseline="0" dirty="0" err="1">
                <a:ln>
                  <a:noFill/>
                </a:ln>
                <a:solidFill>
                  <a:schemeClr val="tx1"/>
                </a:solidFill>
                <a:effectLst/>
                <a:latin typeface="Arial" pitchFamily="34" charset="0"/>
                <a:cs typeface="Arial" pitchFamily="34" charset="0"/>
              </a:rPr>
              <a:t>ספושניק</a:t>
            </a:r>
            <a:endParaRPr kumimoji="0" lang="he-IL" sz="1000" b="1" i="0" u="none" strike="noStrike" cap="none" normalizeH="0" baseline="0" dirty="0">
              <a:ln>
                <a:noFill/>
              </a:ln>
              <a:solidFill>
                <a:schemeClr val="tx1"/>
              </a:solidFill>
              <a:effectLst/>
              <a:latin typeface="Arial" pitchFamily="34" charset="0"/>
              <a:cs typeface="Arial" pitchFamily="34" charset="0"/>
            </a:endParaRPr>
          </a:p>
        </p:txBody>
      </p:sp>
      <p:sp>
        <p:nvSpPr>
          <p:cNvPr id="43" name="מלבן 42"/>
          <p:cNvSpPr/>
          <p:nvPr/>
        </p:nvSpPr>
        <p:spPr bwMode="auto">
          <a:xfrm>
            <a:off x="5289084" y="3429001"/>
            <a:ext cx="1872208" cy="2880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1" anchor="t" anchorCtr="0" compatLnSpc="1">
            <a:prstTxWarp prst="textNoShape">
              <a:avLst/>
            </a:prstTxWarp>
          </a:bodyPr>
          <a:lstStyle/>
          <a:p>
            <a:pPr marL="0" marR="0" indent="0" algn="r" defTabSz="912813" rtl="1" eaLnBrk="1" fontAlgn="base" latinLnBrk="0" hangingPunct="1">
              <a:lnSpc>
                <a:spcPts val="1000"/>
              </a:lnSpc>
              <a:spcBef>
                <a:spcPct val="0"/>
              </a:spcBef>
              <a:spcAft>
                <a:spcPct val="0"/>
              </a:spcAft>
              <a:buClrTx/>
              <a:buSzPct val="100000"/>
              <a:buFontTx/>
              <a:buNone/>
              <a:tabLst/>
            </a:pPr>
            <a:r>
              <a:rPr lang="he-IL" sz="1000" b="1" dirty="0"/>
              <a:t>שיפוץ מטבח במחנה </a:t>
            </a:r>
            <a:r>
              <a:rPr lang="he-IL" sz="1000" b="1" dirty="0" err="1"/>
              <a:t>הקיריה</a:t>
            </a:r>
            <a:endParaRPr kumimoji="0" lang="he-IL" sz="1000" b="1" i="0" u="none" strike="noStrike" cap="none" normalizeH="0" baseline="0" dirty="0">
              <a:ln>
                <a:noFill/>
              </a:ln>
              <a:solidFill>
                <a:schemeClr val="tx1"/>
              </a:solidFill>
              <a:effectLst/>
              <a:latin typeface="Arial" pitchFamily="34" charset="0"/>
              <a:cs typeface="Arial" pitchFamily="34" charset="0"/>
            </a:endParaRPr>
          </a:p>
        </p:txBody>
      </p:sp>
      <p:sp>
        <p:nvSpPr>
          <p:cNvPr id="9" name="אליפסה 8"/>
          <p:cNvSpPr/>
          <p:nvPr/>
        </p:nvSpPr>
        <p:spPr bwMode="auto">
          <a:xfrm>
            <a:off x="5185774" y="3171562"/>
            <a:ext cx="2006821" cy="54547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pic>
        <p:nvPicPr>
          <p:cNvPr id="27" name="תמונה 26" descr="Resultado de imagen de complete solution ico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30" y="124568"/>
            <a:ext cx="1143446" cy="784151"/>
          </a:xfrm>
          <a:prstGeom prst="rect">
            <a:avLst/>
          </a:prstGeom>
          <a:noFill/>
          <a:ln>
            <a:noFill/>
          </a:ln>
        </p:spPr>
      </p:pic>
      <p:sp>
        <p:nvSpPr>
          <p:cNvPr id="28"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dirty="0"/>
              <a:t>פרק 1.3- נהלים / </a:t>
            </a:r>
            <a:r>
              <a:rPr lang="he-IL" sz="2800" dirty="0"/>
              <a:t>הפעלת המתכנן - </a:t>
            </a:r>
            <a:r>
              <a:rPr lang="he-IL" altLang="he-IL" sz="2800" kern="0" dirty="0"/>
              <a:t>אישור הזמנה</a:t>
            </a:r>
            <a:endParaRPr lang="en-US" altLang="he-IL" sz="2800" kern="0" dirty="0"/>
          </a:p>
        </p:txBody>
      </p:sp>
    </p:spTree>
    <p:extLst>
      <p:ext uri="{BB962C8B-B14F-4D97-AF65-F5344CB8AC3E}">
        <p14:creationId xmlns:p14="http://schemas.microsoft.com/office/powerpoint/2010/main" val="24959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6" grpId="0" animBg="1"/>
      <p:bldP spid="7" grpId="0" animBg="1"/>
      <p:bldP spid="10" grpId="0" animBg="1"/>
      <p:bldP spid="5"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F28F11-F9B8-4448-9A74-4396021BCFF7}" type="slidenum">
              <a:rPr lang="he-IL" altLang="he-IL" smtClean="0"/>
              <a:pPr/>
              <a:t>21</a:t>
            </a:fld>
            <a:endParaRPr lang="he-IL" altLang="he-IL"/>
          </a:p>
        </p:txBody>
      </p:sp>
      <p:sp>
        <p:nvSpPr>
          <p:cNvPr id="8" name="Content Placeholder 2"/>
          <p:cNvSpPr txBox="1">
            <a:spLocks noChangeArrowheads="1"/>
          </p:cNvSpPr>
          <p:nvPr/>
        </p:nvSpPr>
        <p:spPr bwMode="auto">
          <a:xfrm>
            <a:off x="525463" y="1196752"/>
            <a:ext cx="8078985" cy="1477328"/>
          </a:xfrm>
          <a:prstGeom prst="rect">
            <a:avLst/>
          </a:prstGeom>
          <a:solidFill>
            <a:srgbClr val="FFFF99"/>
          </a:solidFill>
          <a:ln/>
        </p:spPr>
        <p:style>
          <a:lnRef idx="1">
            <a:schemeClr val="accent5"/>
          </a:lnRef>
          <a:fillRef idx="3">
            <a:schemeClr val="accent5"/>
          </a:fillRef>
          <a:effectRef idx="2">
            <a:schemeClr val="accent5"/>
          </a:effectRef>
          <a:fontRef idx="minor">
            <a:schemeClr val="lt1"/>
          </a:fontRef>
        </p:style>
        <p:txBody>
          <a:bodyPr wrap="square" lIns="36000" tIns="0" rIns="36000" bIns="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32000" indent="-252000" algn="just">
              <a:lnSpc>
                <a:spcPct val="100000"/>
              </a:lnSpc>
              <a:defRPr/>
            </a:pPr>
            <a:r>
              <a:rPr lang="he-IL" sz="2400" kern="0" dirty="0">
                <a:solidFill>
                  <a:srgbClr val="FF0000"/>
                </a:solidFill>
                <a:effectLst>
                  <a:outerShdw blurRad="38100" dist="38100" dir="2700000" algn="tl">
                    <a:srgbClr val="000000">
                      <a:alpha val="43137"/>
                    </a:srgbClr>
                  </a:outerShdw>
                </a:effectLst>
              </a:rPr>
              <a:t>כל חריגה מהיקף ההזמנה  ו/או ממהות החוזה (לרבות שינוי שיטת התשלום) ו/או מתאריך הסיום הנקוב בהזמנה, בכול אחד משלבי ההתקשרות, מחייבת קבלת אישור מנהל החוזה מראש ובכתב. </a:t>
            </a:r>
            <a:endParaRPr lang="he-IL" altLang="he-IL" sz="2400" kern="0" dirty="0">
              <a:solidFill>
                <a:srgbClr val="FF0000"/>
              </a:solidFill>
              <a:effectLst>
                <a:outerShdw blurRad="38100" dist="38100" dir="2700000" algn="tl">
                  <a:srgbClr val="000000">
                    <a:alpha val="43137"/>
                  </a:srgbClr>
                </a:outerShdw>
              </a:effectLst>
            </a:endParaRPr>
          </a:p>
        </p:txBody>
      </p:sp>
      <p:sp>
        <p:nvSpPr>
          <p:cNvPr id="9" name="Content Placeholder 2"/>
          <p:cNvSpPr txBox="1">
            <a:spLocks noChangeArrowheads="1"/>
          </p:cNvSpPr>
          <p:nvPr/>
        </p:nvSpPr>
        <p:spPr bwMode="auto">
          <a:xfrm>
            <a:off x="525463" y="2780928"/>
            <a:ext cx="8078985" cy="738664"/>
          </a:xfrm>
          <a:prstGeom prst="rect">
            <a:avLst/>
          </a:prstGeom>
          <a:ln/>
        </p:spPr>
        <p:style>
          <a:lnRef idx="1">
            <a:schemeClr val="accent1"/>
          </a:lnRef>
          <a:fillRef idx="2">
            <a:schemeClr val="accent1"/>
          </a:fillRef>
          <a:effectRef idx="1">
            <a:schemeClr val="accent1"/>
          </a:effectRef>
          <a:fontRef idx="minor">
            <a:schemeClr val="dk1"/>
          </a:fontRef>
        </p:style>
        <p:txBody>
          <a:bodyPr wrap="square" lIns="36000" tIns="0" rIns="36000" bIns="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32000" indent="-252000" algn="just">
              <a:lnSpc>
                <a:spcPct val="100000"/>
              </a:lnSpc>
              <a:defRPr/>
            </a:pPr>
            <a:r>
              <a:rPr lang="he-IL" sz="2400" kern="0" dirty="0"/>
              <a:t>המתכנן יודיע בכתב למנהל החוזה על כול חריגה בצירוף הסבר מפורט והצעה לתיקון תחשיב שכר הטרחה. </a:t>
            </a:r>
            <a:endParaRPr lang="he-IL" altLang="he-IL" b="1" kern="0" dirty="0"/>
          </a:p>
        </p:txBody>
      </p:sp>
      <p:pic>
        <p:nvPicPr>
          <p:cNvPr id="7" name="תמונה 6" descr="Resultado de imagen de complete solution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0" y="124568"/>
            <a:ext cx="1143446" cy="784151"/>
          </a:xfrm>
          <a:prstGeom prst="rect">
            <a:avLst/>
          </a:prstGeom>
          <a:noFill/>
          <a:ln>
            <a:noFill/>
          </a:ln>
        </p:spPr>
      </p:pic>
      <p:sp>
        <p:nvSpPr>
          <p:cNvPr id="11" name="Content Placeholder 2"/>
          <p:cNvSpPr txBox="1">
            <a:spLocks noChangeArrowheads="1"/>
          </p:cNvSpPr>
          <p:nvPr/>
        </p:nvSpPr>
        <p:spPr bwMode="auto">
          <a:xfrm>
            <a:off x="525463" y="3645024"/>
            <a:ext cx="8078985" cy="1846659"/>
          </a:xfrm>
          <a:prstGeom prst="rect">
            <a:avLst/>
          </a:prstGeom>
          <a:ln/>
        </p:spPr>
        <p:style>
          <a:lnRef idx="1">
            <a:schemeClr val="accent1"/>
          </a:lnRef>
          <a:fillRef idx="2">
            <a:schemeClr val="accent1"/>
          </a:fillRef>
          <a:effectRef idx="1">
            <a:schemeClr val="accent1"/>
          </a:effectRef>
          <a:fontRef idx="minor">
            <a:schemeClr val="dk1"/>
          </a:fontRef>
        </p:style>
        <p:txBody>
          <a:bodyPr wrap="square" lIns="36000" tIns="0" rIns="36000" bIns="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32000" indent="-252000" algn="just">
              <a:lnSpc>
                <a:spcPct val="100000"/>
              </a:lnSpc>
              <a:defRPr/>
            </a:pPr>
            <a:r>
              <a:rPr lang="he-IL" sz="2400" kern="0" dirty="0"/>
              <a:t>היה הפרש כספי בין הסכום שבהזמנה המאושרת (עפ"י התחשיב הראשוני) לבין הסכום המעודכן שהוסכם עם מתכנן, מנהל הפרויקט יערוך הסכם שינויים(בנוסף לנספח תחשיב מעודכן) , שייחתם ע"י </a:t>
            </a:r>
            <a:r>
              <a:rPr lang="he-IL" sz="2400" kern="0" dirty="0" err="1"/>
              <a:t>מורשי</a:t>
            </a:r>
            <a:r>
              <a:rPr lang="he-IL" sz="2400" kern="0" dirty="0"/>
              <a:t> החתימה במשרד (עפ"י חוק התקציב) וכן ע"י המתכנן.</a:t>
            </a:r>
            <a:endParaRPr lang="he-IL" altLang="he-IL" b="1" kern="0" dirty="0"/>
          </a:p>
        </p:txBody>
      </p:sp>
      <p:sp>
        <p:nvSpPr>
          <p:cNvPr id="12"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dirty="0"/>
              <a:t>פרק 1.3 </a:t>
            </a:r>
            <a:r>
              <a:rPr lang="he-IL" sz="2800" dirty="0"/>
              <a:t>הפעלת המתכנן / חריגת ב</a:t>
            </a:r>
            <a:r>
              <a:rPr lang="he-IL" altLang="he-IL" sz="2800" kern="0" dirty="0"/>
              <a:t>הזמנה</a:t>
            </a:r>
            <a:endParaRPr lang="en-US" altLang="he-IL" sz="2800" kern="0" dirty="0"/>
          </a:p>
        </p:txBody>
      </p:sp>
      <p:grpSp>
        <p:nvGrpSpPr>
          <p:cNvPr id="3" name="קבוצה 2">
            <a:extLst>
              <a:ext uri="{FF2B5EF4-FFF2-40B4-BE49-F238E27FC236}">
                <a16:creationId xmlns:a16="http://schemas.microsoft.com/office/drawing/2014/main" xmlns="" id="{99766BCA-8711-4AA5-8CEE-834865240195}"/>
              </a:ext>
            </a:extLst>
          </p:cNvPr>
          <p:cNvGrpSpPr/>
          <p:nvPr/>
        </p:nvGrpSpPr>
        <p:grpSpPr>
          <a:xfrm>
            <a:off x="525463" y="5570656"/>
            <a:ext cx="8150993" cy="738664"/>
            <a:chOff x="525463" y="5570656"/>
            <a:chExt cx="8150993" cy="738664"/>
          </a:xfrm>
        </p:grpSpPr>
        <p:sp>
          <p:nvSpPr>
            <p:cNvPr id="10" name="Content Placeholder 2"/>
            <p:cNvSpPr txBox="1">
              <a:spLocks noChangeArrowheads="1"/>
            </p:cNvSpPr>
            <p:nvPr/>
          </p:nvSpPr>
          <p:spPr bwMode="auto">
            <a:xfrm>
              <a:off x="525463" y="5570656"/>
              <a:ext cx="8078985" cy="738664"/>
            </a:xfrm>
            <a:prstGeom prst="rect">
              <a:avLst/>
            </a:prstGeom>
            <a:ln/>
          </p:spPr>
          <p:style>
            <a:lnRef idx="1">
              <a:schemeClr val="accent1"/>
            </a:lnRef>
            <a:fillRef idx="2">
              <a:schemeClr val="accent1"/>
            </a:fillRef>
            <a:effectRef idx="1">
              <a:schemeClr val="accent1"/>
            </a:effectRef>
            <a:fontRef idx="minor">
              <a:schemeClr val="dk1"/>
            </a:fontRef>
          </p:style>
          <p:txBody>
            <a:bodyPr wrap="square" lIns="36000" tIns="0" rIns="36000" bIns="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lvl="1" algn="just">
                <a:lnSpc>
                  <a:spcPct val="100000"/>
                </a:lnSpc>
                <a:buFont typeface="Arial" panose="020B0604020202020204" pitchFamily="34" charset="0"/>
                <a:buChar char="•"/>
              </a:pPr>
              <a:r>
                <a:rPr lang="he-IL" sz="2400" kern="0" dirty="0"/>
                <a:t>אישר מנהל החוזה את השינוי המבוקש, תועבר למתכנן הזמנה מעודכנת הכוללת את השינויים.</a:t>
              </a:r>
              <a:endParaRPr lang="en-US" sz="2400" kern="0" dirty="0"/>
            </a:p>
          </p:txBody>
        </p:sp>
        <p:sp>
          <p:nvSpPr>
            <p:cNvPr id="2" name="שמש 1">
              <a:extLst>
                <a:ext uri="{FF2B5EF4-FFF2-40B4-BE49-F238E27FC236}">
                  <a16:creationId xmlns:a16="http://schemas.microsoft.com/office/drawing/2014/main" xmlns="" id="{2B2D443E-6EA3-4DB8-93A6-4636FE235E5B}"/>
                </a:ext>
              </a:extLst>
            </p:cNvPr>
            <p:cNvSpPr/>
            <p:nvPr/>
          </p:nvSpPr>
          <p:spPr bwMode="auto">
            <a:xfrm>
              <a:off x="8315896" y="5589240"/>
              <a:ext cx="360560" cy="341481"/>
            </a:xfrm>
            <a:prstGeom prst="su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grpSp>
      <p:sp>
        <p:nvSpPr>
          <p:cNvPr id="13" name="שמש 12">
            <a:extLst>
              <a:ext uri="{FF2B5EF4-FFF2-40B4-BE49-F238E27FC236}">
                <a16:creationId xmlns:a16="http://schemas.microsoft.com/office/drawing/2014/main" xmlns="" id="{1369836D-47A2-48B4-903F-FCDA8461E5A6}"/>
              </a:ext>
            </a:extLst>
          </p:cNvPr>
          <p:cNvSpPr/>
          <p:nvPr/>
        </p:nvSpPr>
        <p:spPr bwMode="auto">
          <a:xfrm>
            <a:off x="323528" y="279207"/>
            <a:ext cx="360560" cy="341481"/>
          </a:xfrm>
          <a:prstGeom prst="su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4" name="לחצן פעולה: ריק 3">
            <a:hlinkClick r:id="rId3" action="ppaction://hlinksldjump" highlightClick="1"/>
            <a:extLst>
              <a:ext uri="{FF2B5EF4-FFF2-40B4-BE49-F238E27FC236}">
                <a16:creationId xmlns:a16="http://schemas.microsoft.com/office/drawing/2014/main" xmlns="" id="{499939CC-FB4F-4497-9012-D2485CF8620D}"/>
              </a:ext>
            </a:extLst>
          </p:cNvPr>
          <p:cNvSpPr/>
          <p:nvPr/>
        </p:nvSpPr>
        <p:spPr bwMode="auto">
          <a:xfrm>
            <a:off x="0" y="0"/>
            <a:ext cx="1115616" cy="1071320"/>
          </a:xfrm>
          <a:prstGeom prst="actionButtonBlank">
            <a:avLst/>
          </a:prstGeom>
          <a:no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685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noChangeArrowheads="1"/>
          </p:cNvSpPr>
          <p:nvPr>
            <p:ph idx="1"/>
          </p:nvPr>
        </p:nvSpPr>
        <p:spPr>
          <a:xfrm>
            <a:off x="525463" y="1201222"/>
            <a:ext cx="8189912" cy="369332"/>
          </a:xfrm>
          <a:solidFill>
            <a:srgbClr val="D1E8FF"/>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indent="0" algn="ctr">
              <a:lnSpc>
                <a:spcPct val="100000"/>
              </a:lnSpc>
              <a:buFontTx/>
              <a:buNone/>
            </a:pPr>
            <a:r>
              <a:rPr lang="he-IL" altLang="he-IL" sz="2400" dirty="0">
                <a:solidFill>
                  <a:sysClr val="windowText" lastClr="000000"/>
                </a:solidFill>
              </a:rPr>
              <a:t>בוצע שינוי בשיטה העיקרית לקביעת ערך המבנה לצורך חישוב שכ"ט</a:t>
            </a:r>
          </a:p>
        </p:txBody>
      </p:sp>
      <p:sp>
        <p:nvSpPr>
          <p:cNvPr id="4" name="Content Placeholder 2"/>
          <p:cNvSpPr txBox="1">
            <a:spLocks noChangeArrowheads="1"/>
          </p:cNvSpPr>
          <p:nvPr/>
        </p:nvSpPr>
        <p:spPr bwMode="auto">
          <a:xfrm>
            <a:off x="3707903" y="2029597"/>
            <a:ext cx="5007471" cy="564358"/>
          </a:xfrm>
          <a:prstGeom prst="rect">
            <a:avLst/>
          </a:prstGeom>
          <a:solidFill>
            <a:srgbClr val="D1E8FF"/>
          </a:solidFill>
          <a:ln/>
        </p:spPr>
        <p:style>
          <a:lnRef idx="1">
            <a:schemeClr val="accent1"/>
          </a:lnRef>
          <a:fillRef idx="3">
            <a:schemeClr val="accent1"/>
          </a:fillRef>
          <a:effectRef idx="2">
            <a:schemeClr val="accent1"/>
          </a:effectRef>
          <a:fontRef idx="minor">
            <a:schemeClr val="lt1"/>
          </a:fontRef>
        </p:style>
        <p:txBody>
          <a:bodyPr wrap="square" lIns="0" tIns="108000" rIns="0" bIns="10800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32000" indent="-252000" algn="just">
              <a:lnSpc>
                <a:spcPts val="2700"/>
              </a:lnSpc>
              <a:defRPr/>
            </a:pPr>
            <a:r>
              <a:rPr lang="he-IL" altLang="he-IL" sz="2000" kern="0" dirty="0"/>
              <a:t>ערך המבנה נקבע על בסיס </a:t>
            </a:r>
            <a:r>
              <a:rPr lang="he-IL" altLang="he-IL" sz="2000" b="1" kern="0" dirty="0"/>
              <a:t>מחיר קבוע למ"ר*</a:t>
            </a:r>
          </a:p>
        </p:txBody>
      </p:sp>
      <p:sp>
        <p:nvSpPr>
          <p:cNvPr id="5" name="Content Placeholder 2"/>
          <p:cNvSpPr txBox="1">
            <a:spLocks noChangeArrowheads="1"/>
          </p:cNvSpPr>
          <p:nvPr/>
        </p:nvSpPr>
        <p:spPr bwMode="auto">
          <a:xfrm>
            <a:off x="3707904" y="2636912"/>
            <a:ext cx="5007471" cy="910607"/>
          </a:xfrm>
          <a:prstGeom prst="rect">
            <a:avLst/>
          </a:prstGeom>
          <a:solidFill>
            <a:srgbClr val="D1E8FF"/>
          </a:solidFill>
          <a:ln/>
        </p:spPr>
        <p:style>
          <a:lnRef idx="1">
            <a:schemeClr val="accent1"/>
          </a:lnRef>
          <a:fillRef idx="3">
            <a:schemeClr val="accent1"/>
          </a:fillRef>
          <a:effectRef idx="2">
            <a:schemeClr val="accent1"/>
          </a:effectRef>
          <a:fontRef idx="minor">
            <a:schemeClr val="lt1"/>
          </a:fontRef>
        </p:style>
        <p:txBody>
          <a:bodyPr wrap="square" lIns="0" tIns="108000" rIns="0" bIns="10800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32000" indent="-252000" algn="just">
              <a:lnSpc>
                <a:spcPts val="2700"/>
              </a:lnSpc>
              <a:defRPr/>
            </a:pPr>
            <a:r>
              <a:rPr lang="he-IL" altLang="he-IL" sz="2000" kern="0" dirty="0"/>
              <a:t>המחיר למ"ר מוגדר לכל סוג מבנה,</a:t>
            </a:r>
            <a:r>
              <a:rPr lang="en-US" altLang="he-IL" sz="2000" kern="0" dirty="0"/>
              <a:t> </a:t>
            </a:r>
            <a:r>
              <a:rPr lang="he-IL" altLang="he-IL" sz="2000" kern="0" dirty="0"/>
              <a:t>בכל אחד מפרקי הדיסציפלינות השונות</a:t>
            </a:r>
            <a:endParaRPr lang="he-IL" altLang="he-IL" sz="2000" b="1" kern="0" dirty="0"/>
          </a:p>
        </p:txBody>
      </p:sp>
      <p:sp>
        <p:nvSpPr>
          <p:cNvPr id="6" name="Content Placeholder 2"/>
          <p:cNvSpPr txBox="1">
            <a:spLocks noChangeArrowheads="1"/>
          </p:cNvSpPr>
          <p:nvPr/>
        </p:nvSpPr>
        <p:spPr bwMode="auto">
          <a:xfrm>
            <a:off x="3707903" y="3583705"/>
            <a:ext cx="5007471" cy="1156004"/>
          </a:xfrm>
          <a:prstGeom prst="rect">
            <a:avLst/>
          </a:prstGeom>
          <a:solidFill>
            <a:srgbClr val="D1E8FF"/>
          </a:solidFill>
          <a:ln/>
        </p:spPr>
        <p:style>
          <a:lnRef idx="1">
            <a:schemeClr val="accent1"/>
          </a:lnRef>
          <a:fillRef idx="3">
            <a:schemeClr val="accent1"/>
          </a:fillRef>
          <a:effectRef idx="2">
            <a:schemeClr val="accent1"/>
          </a:effectRef>
          <a:fontRef idx="minor">
            <a:schemeClr val="lt1"/>
          </a:fontRef>
        </p:style>
        <p:txBody>
          <a:bodyPr wrap="square" lIns="0" tIns="72000" rIns="0" bIns="72000">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32000" indent="-252000" algn="just">
              <a:lnSpc>
                <a:spcPts val="2700"/>
              </a:lnSpc>
              <a:defRPr/>
            </a:pPr>
            <a:r>
              <a:rPr lang="he-IL" altLang="he-IL" sz="2000" kern="0" dirty="0"/>
              <a:t>המחיר למ"ר לא מתעדכן במהלך ההתקשרות </a:t>
            </a:r>
            <a:endParaRPr lang="en-US" altLang="he-IL" sz="2000" kern="0" dirty="0"/>
          </a:p>
          <a:p>
            <a:pPr marL="180000" indent="0" algn="just">
              <a:lnSpc>
                <a:spcPts val="2700"/>
              </a:lnSpc>
              <a:buNone/>
              <a:defRPr/>
            </a:pPr>
            <a:r>
              <a:rPr lang="en-US" altLang="he-IL" sz="2000" kern="0" dirty="0"/>
              <a:t>   </a:t>
            </a:r>
            <a:r>
              <a:rPr lang="he-IL" altLang="he-IL" sz="2000" kern="0" dirty="0"/>
              <a:t>(ערך העבודה יכול להתעדכן רק אם היה שינוי </a:t>
            </a:r>
            <a:r>
              <a:rPr lang="en-US" altLang="he-IL" sz="2000" kern="0" dirty="0"/>
              <a:t> </a:t>
            </a:r>
          </a:p>
          <a:p>
            <a:pPr marL="180000" indent="0" algn="just">
              <a:lnSpc>
                <a:spcPts val="2700"/>
              </a:lnSpc>
              <a:buNone/>
              <a:defRPr/>
            </a:pPr>
            <a:r>
              <a:rPr lang="en-US" altLang="he-IL" sz="2000" kern="0" dirty="0"/>
              <a:t>   </a:t>
            </a:r>
            <a:r>
              <a:rPr lang="he-IL" altLang="he-IL" sz="2000" kern="0" dirty="0"/>
              <a:t>בשטח  המבנה)</a:t>
            </a:r>
            <a:endParaRPr lang="he-IL" altLang="he-IL" sz="2000" b="1" kern="0" dirty="0"/>
          </a:p>
        </p:txBody>
      </p:sp>
      <p:sp>
        <p:nvSpPr>
          <p:cNvPr id="7" name="Content Placeholder 2"/>
          <p:cNvSpPr txBox="1">
            <a:spLocks noChangeArrowheads="1"/>
          </p:cNvSpPr>
          <p:nvPr/>
        </p:nvSpPr>
        <p:spPr bwMode="auto">
          <a:xfrm>
            <a:off x="525463" y="5805488"/>
            <a:ext cx="8078985" cy="554037"/>
          </a:xfrm>
          <a:prstGeom prst="rect">
            <a:avLst/>
          </a:prstGeom>
          <a:solidFill>
            <a:srgbClr val="D1E8FF"/>
          </a:solidFill>
          <a:ln>
            <a:headEnd/>
            <a:tailEn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lvl1pPr marL="174625" indent="-174625" algn="r" defTabSz="908050" rtl="1">
              <a:lnSpc>
                <a:spcPct val="150000"/>
              </a:lnSpc>
              <a:buClr>
                <a:schemeClr val="tx2"/>
              </a:buClr>
              <a:buSzPct val="100000"/>
              <a:buChar char="•"/>
              <a:defRPr sz="1600">
                <a:solidFill>
                  <a:schemeClr val="tx1"/>
                </a:solidFill>
                <a:latin typeface="Arial" pitchFamily="34" charset="0"/>
                <a:cs typeface="Arial" pitchFamily="34" charset="0"/>
              </a:defRPr>
            </a:lvl1pPr>
            <a:lvl2pPr marL="361950" indent="-360363" algn="r" defTabSz="908050"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717550" indent="-261938" algn="r" defTabSz="908050"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076325" indent="-331788" algn="r" defTabSz="908050"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755650" indent="-127000" algn="r" defTabSz="908050"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212850" indent="-127000" defTabSz="9080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670050" indent="-127000" defTabSz="9080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127250" indent="-127000" defTabSz="9080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584450" indent="-127000" defTabSz="9080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just">
              <a:lnSpc>
                <a:spcPct val="100000"/>
              </a:lnSpc>
            </a:pPr>
            <a:r>
              <a:rPr lang="he-IL" altLang="he-IL" sz="1800" dirty="0"/>
              <a:t>מחיר קבוע למ"ר הינה השיטה העיקרית בתעריף החדש, אך במקרים מסוימים ניתן יהיה   </a:t>
            </a:r>
          </a:p>
          <a:p>
            <a:pPr algn="just">
              <a:lnSpc>
                <a:spcPct val="100000"/>
              </a:lnSpc>
              <a:buFontTx/>
              <a:buNone/>
            </a:pPr>
            <a:r>
              <a:rPr lang="he-IL" altLang="he-IL" sz="1800" dirty="0"/>
              <a:t>   לחשב את שכר הטרחה על בסיס אומדנים וערך עבודה בפועל (תוצאות מכרז)</a:t>
            </a:r>
            <a:endParaRPr lang="he-IL" altLang="he-IL" b="1" dirty="0"/>
          </a:p>
        </p:txBody>
      </p:sp>
      <p:sp>
        <p:nvSpPr>
          <p:cNvPr id="17416"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B69F14-AD92-49C8-8B90-8F2C46911F6E}" type="slidenum">
              <a:rPr lang="he-IL" altLang="he-IL" smtClean="0"/>
              <a:pPr/>
              <a:t>22</a:t>
            </a:fld>
            <a:endParaRPr lang="he-IL" altLang="he-IL"/>
          </a:p>
        </p:txBody>
      </p:sp>
      <p:pic>
        <p:nvPicPr>
          <p:cNvPr id="9" name="תמונה 8"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pic>
        <p:nvPicPr>
          <p:cNvPr id="12" name="תמונה 11" descr="איור: ליאב צברי"/>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940" r="22791"/>
          <a:stretch/>
        </p:blipFill>
        <p:spPr bwMode="auto">
          <a:xfrm>
            <a:off x="531019" y="2017201"/>
            <a:ext cx="3104877" cy="2795211"/>
          </a:xfrm>
          <a:prstGeom prst="rect">
            <a:avLst/>
          </a:prstGeom>
          <a:noFill/>
          <a:ln>
            <a:noFill/>
          </a:ln>
          <a:extLst>
            <a:ext uri="{53640926-AAD7-44D8-BBD7-CCE9431645EC}">
              <a14:shadowObscured xmlns:a14="http://schemas.microsoft.com/office/drawing/2010/main"/>
            </a:ext>
          </a:extLst>
        </p:spPr>
      </p:pic>
      <p:sp>
        <p:nvSpPr>
          <p:cNvPr id="2" name="מלבן 1"/>
          <p:cNvSpPr/>
          <p:nvPr/>
        </p:nvSpPr>
        <p:spPr>
          <a:xfrm>
            <a:off x="2547009" y="4592161"/>
            <a:ext cx="1160895" cy="276999"/>
          </a:xfrm>
          <a:prstGeom prst="rect">
            <a:avLst/>
          </a:prstGeom>
        </p:spPr>
        <p:txBody>
          <a:bodyPr wrap="none">
            <a:spAutoFit/>
          </a:bodyPr>
          <a:lstStyle/>
          <a:p>
            <a:pPr rtl="1"/>
            <a:r>
              <a:rPr lang="he-IL" sz="1200" b="1" dirty="0">
                <a:solidFill>
                  <a:schemeClr val="bg1"/>
                </a:solidFill>
              </a:rPr>
              <a:t>איור: ליאב צברי</a:t>
            </a:r>
            <a:endParaRPr lang="en-US" sz="1200" b="1" dirty="0">
              <a:solidFill>
                <a:schemeClr val="bg1"/>
              </a:solidFill>
            </a:endParaRPr>
          </a:p>
        </p:txBody>
      </p:sp>
      <p:sp>
        <p:nvSpPr>
          <p:cNvPr id="14"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dirty="0"/>
              <a:t>פרק 1.4 שכר המתכנן /</a:t>
            </a:r>
            <a:r>
              <a:rPr lang="en-US" altLang="he-IL" sz="2800" dirty="0"/>
              <a:t> </a:t>
            </a:r>
            <a:r>
              <a:rPr lang="he-IL" altLang="he-IL" sz="2800" dirty="0"/>
              <a:t>שינויים עיקריים :</a:t>
            </a:r>
            <a:endParaRPr lang="en-US" altLang="he-IL" sz="28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39750" y="1052736"/>
            <a:ext cx="8424863" cy="605294"/>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a:spAutoFit/>
          </a:bodyPr>
          <a:lstStyle/>
          <a:p>
            <a:pPr marL="0" lvl="1" indent="0" algn="just" rtl="1">
              <a:lnSpc>
                <a:spcPts val="2000"/>
              </a:lnSpc>
              <a:defRPr/>
            </a:pPr>
            <a:r>
              <a:rPr lang="he-IL" dirty="0"/>
              <a:t>קביעת שכר הטרחה יקבע על ידי מנהל החוזה טרם ההתקשרות עם המתכנן והוצאת הזמנה למתכנן. ההזמנה תפרט את שיטת חישוב שכ"ט ביחס לשירותים ההנדסיים מוזמנים.</a:t>
            </a:r>
            <a:endParaRPr lang="en-US" b="1" dirty="0"/>
          </a:p>
        </p:txBody>
      </p:sp>
      <p:sp>
        <p:nvSpPr>
          <p:cNvPr id="5" name="מלבן 4"/>
          <p:cNvSpPr/>
          <p:nvPr/>
        </p:nvSpPr>
        <p:spPr>
          <a:xfrm>
            <a:off x="539750" y="1700808"/>
            <a:ext cx="8424863" cy="861774"/>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a:spAutoFit/>
          </a:bodyPr>
          <a:lstStyle/>
          <a:p>
            <a:pPr marL="0" lvl="1" indent="0" algn="just" rtl="1">
              <a:lnSpc>
                <a:spcPts val="2000"/>
              </a:lnSpc>
              <a:defRPr/>
            </a:pPr>
            <a:r>
              <a:rPr lang="he-IL" dirty="0"/>
              <a:t>בחירת השיטה לקביעת שכר טרחה תהיה בהתאם למכלול של גורמים אשר ישוקללו על ידי מנהל החוזה טרם ביצוע ההתקשרות . בין הגורמים המשפיעים על קביעת שיטת חישוב השכר ניתן למנות שיקולים כגון : </a:t>
            </a:r>
            <a:endParaRPr lang="en-US" dirty="0"/>
          </a:p>
        </p:txBody>
      </p:sp>
      <p:pic>
        <p:nvPicPr>
          <p:cNvPr id="25605" name="תמונה 8"/>
          <p:cNvPicPr>
            <a:picLocks noChangeAspect="1"/>
          </p:cNvPicPr>
          <p:nvPr/>
        </p:nvPicPr>
        <p:blipFill>
          <a:blip r:embed="rId2" cstate="print">
            <a:extLst>
              <a:ext uri="{28A0092B-C50C-407E-A947-70E740481C1C}">
                <a14:useLocalDpi xmlns:a14="http://schemas.microsoft.com/office/drawing/2010/main" val="0"/>
              </a:ext>
            </a:extLst>
          </a:blip>
          <a:srcRect l="3539" r="86658" b="28345"/>
          <a:stretch>
            <a:fillRect/>
          </a:stretch>
        </p:blipFill>
        <p:spPr bwMode="auto">
          <a:xfrm>
            <a:off x="3347864" y="5297603"/>
            <a:ext cx="469950" cy="11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לבן 9"/>
          <p:cNvSpPr/>
          <p:nvPr/>
        </p:nvSpPr>
        <p:spPr>
          <a:xfrm>
            <a:off x="520626" y="3501008"/>
            <a:ext cx="2686306" cy="938719"/>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lIns="36000" rIns="0">
            <a:spAutoFit/>
          </a:bodyPr>
          <a:lstStyle/>
          <a:p>
            <a:pPr algn="r" rtl="1">
              <a:lnSpc>
                <a:spcPts val="2200"/>
              </a:lnSpc>
              <a:spcBef>
                <a:spcPts val="3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סוג הפרויקט (מבנה/ מתקן/ מחנה/</a:t>
            </a:r>
            <a:r>
              <a:rPr lang="en-US" sz="2000" dirty="0">
                <a:ln w="12700">
                  <a:solidFill>
                    <a:sysClr val="windowText" lastClr="000000"/>
                  </a:solidFill>
                </a:ln>
                <a:latin typeface="Times New Roman" panose="02020603050405020304" pitchFamily="18" charset="0"/>
                <a:ea typeface="Times New Roman" panose="02020603050405020304" pitchFamily="18" charset="0"/>
              </a:rPr>
              <a:t> </a:t>
            </a:r>
            <a:r>
              <a:rPr lang="he-IL" sz="2000" dirty="0">
                <a:ln w="12700">
                  <a:solidFill>
                    <a:sysClr val="windowText" lastClr="000000"/>
                  </a:solidFill>
                </a:ln>
                <a:latin typeface="Times New Roman" panose="02020603050405020304" pitchFamily="18" charset="0"/>
                <a:ea typeface="Times New Roman" panose="02020603050405020304" pitchFamily="18" charset="0"/>
              </a:rPr>
              <a:t>עבודות</a:t>
            </a:r>
            <a:r>
              <a:rPr lang="en-US" sz="2000" dirty="0">
                <a:ln w="12700">
                  <a:solidFill>
                    <a:sysClr val="windowText" lastClr="000000"/>
                  </a:solidFill>
                </a:ln>
                <a:latin typeface="Times New Roman" panose="02020603050405020304" pitchFamily="18" charset="0"/>
                <a:ea typeface="Times New Roman" panose="02020603050405020304" pitchFamily="18" charset="0"/>
              </a:rPr>
              <a:t> </a:t>
            </a:r>
            <a:r>
              <a:rPr lang="he-IL" sz="2000" dirty="0">
                <a:ln w="12700">
                  <a:solidFill>
                    <a:sysClr val="windowText" lastClr="000000"/>
                  </a:solidFill>
                </a:ln>
                <a:latin typeface="Times New Roman" panose="02020603050405020304" pitchFamily="18" charset="0"/>
                <a:ea typeface="Times New Roman" panose="02020603050405020304" pitchFamily="18" charset="0"/>
              </a:rPr>
              <a:t>תשתיות/ עבודות פיתוח וכו'), </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sp>
        <p:nvSpPr>
          <p:cNvPr id="11" name="מלבן 10"/>
          <p:cNvSpPr/>
          <p:nvPr/>
        </p:nvSpPr>
        <p:spPr>
          <a:xfrm>
            <a:off x="539750" y="4511735"/>
            <a:ext cx="2665574" cy="938719"/>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a:spAutoFit/>
          </a:bodyPr>
          <a:lstStyle/>
          <a:p>
            <a:pPr algn="just" rtl="1">
              <a:lnSpc>
                <a:spcPts val="2200"/>
              </a:lnSpc>
              <a:spcBef>
                <a:spcPts val="3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היקף ההתקשרות (עלות התכנון ביחס לעלות ביצוע המבנה / מתקן), </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sp>
        <p:nvSpPr>
          <p:cNvPr id="12" name="מלבן 11"/>
          <p:cNvSpPr/>
          <p:nvPr/>
        </p:nvSpPr>
        <p:spPr>
          <a:xfrm>
            <a:off x="542080" y="2772410"/>
            <a:ext cx="2664852" cy="65659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a:spAutoFit/>
          </a:bodyPr>
          <a:lstStyle/>
          <a:p>
            <a:pPr algn="just" rtl="1">
              <a:lnSpc>
                <a:spcPts val="2200"/>
              </a:lnSpc>
              <a:spcBef>
                <a:spcPts val="6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היקף וסוג השירותים שהמתכנן נדרש לספק,</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sp>
        <p:nvSpPr>
          <p:cNvPr id="13" name="מלבן 12"/>
          <p:cNvSpPr/>
          <p:nvPr/>
        </p:nvSpPr>
        <p:spPr>
          <a:xfrm>
            <a:off x="6732470" y="2708920"/>
            <a:ext cx="2232017" cy="65659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lIns="0" rIns="0">
            <a:spAutoFit/>
          </a:bodyPr>
          <a:lstStyle/>
          <a:p>
            <a:pPr algn="ctr" rtl="1">
              <a:lnSpc>
                <a:spcPts val="2200"/>
              </a:lnSpc>
              <a:spcBef>
                <a:spcPts val="6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משך תקופת התכנון ו/או פיקוח עליון,</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sp>
        <p:nvSpPr>
          <p:cNvPr id="14" name="מלבן 13"/>
          <p:cNvSpPr/>
          <p:nvPr/>
        </p:nvSpPr>
        <p:spPr>
          <a:xfrm>
            <a:off x="6732240" y="4581128"/>
            <a:ext cx="2234408" cy="1220847"/>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lIns="0" rIns="0">
            <a:spAutoFit/>
          </a:bodyPr>
          <a:lstStyle/>
          <a:p>
            <a:pPr algn="ctr" rtl="1">
              <a:lnSpc>
                <a:spcPts val="2200"/>
              </a:lnSpc>
              <a:spcBef>
                <a:spcPts val="6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סוג המבנה/מתקן: ייחודי, מורכב, חוזר, טרומי, סטנדרטי, יצירתי ומקורי</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sp>
        <p:nvSpPr>
          <p:cNvPr id="15" name="מלבן 14"/>
          <p:cNvSpPr/>
          <p:nvPr/>
        </p:nvSpPr>
        <p:spPr>
          <a:xfrm>
            <a:off x="6730080" y="3861048"/>
            <a:ext cx="2234408" cy="632994"/>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rtl="1">
              <a:lnSpc>
                <a:spcPts val="1800"/>
              </a:lnSpc>
              <a:spcBef>
                <a:spcPts val="6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אופן מימוש</a:t>
            </a:r>
          </a:p>
          <a:p>
            <a:pPr algn="ctr" rtl="1">
              <a:lnSpc>
                <a:spcPts val="1800"/>
              </a:lnSpc>
              <a:spcBef>
                <a:spcPts val="6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ביצוע הפרויקט</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cxnSp>
        <p:nvCxnSpPr>
          <p:cNvPr id="25618" name="מחבר מרפקי 7"/>
          <p:cNvCxnSpPr>
            <a:cxnSpLocks noChangeShapeType="1"/>
            <a:stCxn id="10" idx="3"/>
            <a:endCxn id="24" idx="0"/>
          </p:cNvCxnSpPr>
          <p:nvPr/>
        </p:nvCxnSpPr>
        <p:spPr bwMode="auto">
          <a:xfrm>
            <a:off x="3206932" y="3970368"/>
            <a:ext cx="827700" cy="1327235"/>
          </a:xfrm>
          <a:prstGeom prst="bentConnector2">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9" name="מחבר מרפקי 22"/>
          <p:cNvCxnSpPr>
            <a:cxnSpLocks noChangeShapeType="1"/>
            <a:endCxn id="26" idx="0"/>
          </p:cNvCxnSpPr>
          <p:nvPr/>
        </p:nvCxnSpPr>
        <p:spPr bwMode="auto">
          <a:xfrm rot="5400000">
            <a:off x="4735024" y="3303761"/>
            <a:ext cx="2200504" cy="1794390"/>
          </a:xfrm>
          <a:prstGeom prst="bentConnector3">
            <a:avLst>
              <a:gd name="adj1" fmla="val 36"/>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20" name="מחבר מרפקי 25"/>
          <p:cNvCxnSpPr>
            <a:cxnSpLocks noChangeShapeType="1"/>
            <a:endCxn id="27" idx="0"/>
          </p:cNvCxnSpPr>
          <p:nvPr/>
        </p:nvCxnSpPr>
        <p:spPr bwMode="auto">
          <a:xfrm rot="10800000" flipV="1">
            <a:off x="6228185" y="5045070"/>
            <a:ext cx="504287" cy="251524"/>
          </a:xfrm>
          <a:prstGeom prst="bentConnector2">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21" name="מחבר מרפקי 28"/>
          <p:cNvCxnSpPr>
            <a:cxnSpLocks noChangeShapeType="1"/>
            <a:endCxn id="25605" idx="0"/>
          </p:cNvCxnSpPr>
          <p:nvPr/>
        </p:nvCxnSpPr>
        <p:spPr bwMode="auto">
          <a:xfrm rot="16200000" flipH="1">
            <a:off x="3196306" y="4911070"/>
            <a:ext cx="395550" cy="377516"/>
          </a:xfrm>
          <a:prstGeom prst="bentConnector3">
            <a:avLst>
              <a:gd name="adj1" fmla="val 463"/>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22" name="מחבר מרפקי 30"/>
          <p:cNvCxnSpPr>
            <a:cxnSpLocks noChangeShapeType="1"/>
            <a:stCxn id="12" idx="3"/>
            <a:endCxn id="25" idx="0"/>
          </p:cNvCxnSpPr>
          <p:nvPr/>
        </p:nvCxnSpPr>
        <p:spPr bwMode="auto">
          <a:xfrm>
            <a:off x="3206932" y="3100705"/>
            <a:ext cx="1279183" cy="2200503"/>
          </a:xfrm>
          <a:prstGeom prst="bentConnector2">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23" name="מחבר מרפקי 34"/>
          <p:cNvCxnSpPr>
            <a:cxnSpLocks noChangeShapeType="1"/>
            <a:stCxn id="15" idx="1"/>
            <a:endCxn id="32" idx="0"/>
          </p:cNvCxnSpPr>
          <p:nvPr/>
        </p:nvCxnSpPr>
        <p:spPr bwMode="auto">
          <a:xfrm rot="10800000" flipV="1">
            <a:off x="5835276" y="4177544"/>
            <a:ext cx="894804" cy="1123663"/>
          </a:xfrm>
          <a:prstGeom prst="bentConnector2">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תמונה 8"/>
          <p:cNvPicPr>
            <a:picLocks noChangeAspect="1"/>
          </p:cNvPicPr>
          <p:nvPr/>
        </p:nvPicPr>
        <p:blipFill>
          <a:blip r:embed="rId3" cstate="print">
            <a:extLst>
              <a:ext uri="{28A0092B-C50C-407E-A947-70E740481C1C}">
                <a14:useLocalDpi xmlns:a14="http://schemas.microsoft.com/office/drawing/2010/main" val="0"/>
              </a:ext>
            </a:extLst>
          </a:blip>
          <a:srcRect l="3539" r="86658" b="28345"/>
          <a:stretch>
            <a:fillRect/>
          </a:stretch>
        </p:blipFill>
        <p:spPr bwMode="auto">
          <a:xfrm>
            <a:off x="3817814" y="5297603"/>
            <a:ext cx="433636" cy="11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תמונה 8"/>
          <p:cNvPicPr>
            <a:picLocks noChangeAspect="1"/>
          </p:cNvPicPr>
          <p:nvPr/>
        </p:nvPicPr>
        <p:blipFill>
          <a:blip r:embed="rId2" cstate="print">
            <a:extLst>
              <a:ext uri="{28A0092B-C50C-407E-A947-70E740481C1C}">
                <a14:useLocalDpi xmlns:a14="http://schemas.microsoft.com/office/drawing/2010/main" val="0"/>
              </a:ext>
            </a:extLst>
          </a:blip>
          <a:srcRect l="3539" r="86658" b="28345"/>
          <a:stretch>
            <a:fillRect/>
          </a:stretch>
        </p:blipFill>
        <p:spPr bwMode="auto">
          <a:xfrm>
            <a:off x="4251450" y="5301208"/>
            <a:ext cx="46933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תמונה 8"/>
          <p:cNvPicPr>
            <a:picLocks noChangeAspect="1"/>
          </p:cNvPicPr>
          <p:nvPr/>
        </p:nvPicPr>
        <p:blipFill>
          <a:blip r:embed="rId4" cstate="print">
            <a:extLst>
              <a:ext uri="{28A0092B-C50C-407E-A947-70E740481C1C}">
                <a14:useLocalDpi xmlns:a14="http://schemas.microsoft.com/office/drawing/2010/main" val="0"/>
              </a:ext>
            </a:extLst>
          </a:blip>
          <a:srcRect l="3539" r="86658" b="28345"/>
          <a:stretch>
            <a:fillRect/>
          </a:stretch>
        </p:blipFill>
        <p:spPr bwMode="auto">
          <a:xfrm>
            <a:off x="4720779" y="5301208"/>
            <a:ext cx="434603"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תמונה 8"/>
          <p:cNvPicPr>
            <a:picLocks noChangeAspect="1"/>
          </p:cNvPicPr>
          <p:nvPr/>
        </p:nvPicPr>
        <p:blipFill>
          <a:blip r:embed="rId5" cstate="print">
            <a:extLst>
              <a:ext uri="{28A0092B-C50C-407E-A947-70E740481C1C}">
                <a14:useLocalDpi xmlns:a14="http://schemas.microsoft.com/office/drawing/2010/main" val="0"/>
              </a:ext>
            </a:extLst>
          </a:blip>
          <a:srcRect l="3539" r="86658" b="28345"/>
          <a:stretch>
            <a:fillRect/>
          </a:stretch>
        </p:blipFill>
        <p:spPr bwMode="auto">
          <a:xfrm>
            <a:off x="6012160" y="5296594"/>
            <a:ext cx="43204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תמונה 8"/>
          <p:cNvPicPr>
            <a:picLocks noChangeAspect="1"/>
          </p:cNvPicPr>
          <p:nvPr/>
        </p:nvPicPr>
        <p:blipFill>
          <a:blip r:embed="rId5" cstate="print">
            <a:extLst>
              <a:ext uri="{28A0092B-C50C-407E-A947-70E740481C1C}">
                <a14:useLocalDpi xmlns:a14="http://schemas.microsoft.com/office/drawing/2010/main" val="0"/>
              </a:ext>
            </a:extLst>
          </a:blip>
          <a:srcRect l="3539" r="86658" b="28345"/>
          <a:stretch>
            <a:fillRect/>
          </a:stretch>
        </p:blipFill>
        <p:spPr bwMode="auto">
          <a:xfrm>
            <a:off x="5619078" y="5301208"/>
            <a:ext cx="4323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49C2AA4-847E-4284-8E2E-0C507916E82E}" type="slidenum">
              <a:rPr lang="he-IL" altLang="he-IL" smtClean="0"/>
              <a:pPr/>
              <a:t>23</a:t>
            </a:fld>
            <a:endParaRPr lang="he-IL" altLang="he-IL"/>
          </a:p>
        </p:txBody>
      </p:sp>
      <p:sp>
        <p:nvSpPr>
          <p:cNvPr id="40" name="מלבן 39"/>
          <p:cNvSpPr/>
          <p:nvPr/>
        </p:nvSpPr>
        <p:spPr>
          <a:xfrm>
            <a:off x="6732470" y="3429000"/>
            <a:ext cx="2234177" cy="374461"/>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rtl="1">
              <a:lnSpc>
                <a:spcPts val="2200"/>
              </a:lnSpc>
              <a:spcBef>
                <a:spcPts val="600"/>
              </a:spcBef>
              <a:spcAft>
                <a:spcPts val="0"/>
              </a:spcAft>
              <a:tabLst>
                <a:tab pos="697865" algn="l"/>
              </a:tabLst>
              <a:defRPr/>
            </a:pPr>
            <a:r>
              <a:rPr lang="he-IL" sz="2000" dirty="0">
                <a:ln w="12700">
                  <a:solidFill>
                    <a:sysClr val="windowText" lastClr="000000"/>
                  </a:solidFill>
                </a:ln>
                <a:latin typeface="Times New Roman" panose="02020603050405020304" pitchFamily="18" charset="0"/>
                <a:ea typeface="Times New Roman" panose="02020603050405020304" pitchFamily="18" charset="0"/>
              </a:rPr>
              <a:t>מיקום וסיווג הפרויקט</a:t>
            </a:r>
            <a:endParaRPr lang="en-US" sz="2000" b="1" dirty="0">
              <a:ln w="12700">
                <a:solidFill>
                  <a:sysClr val="windowText" lastClr="000000"/>
                </a:solidFill>
              </a:ln>
              <a:latin typeface="Times New Roman" panose="02020603050405020304" pitchFamily="18" charset="0"/>
              <a:ea typeface="Times New Roman" panose="02020603050405020304" pitchFamily="18" charset="0"/>
            </a:endParaRPr>
          </a:p>
        </p:txBody>
      </p:sp>
      <p:pic>
        <p:nvPicPr>
          <p:cNvPr id="47" name="תמונה 8"/>
          <p:cNvPicPr>
            <a:picLocks noChangeAspect="1"/>
          </p:cNvPicPr>
          <p:nvPr/>
        </p:nvPicPr>
        <p:blipFill>
          <a:blip r:embed="rId2" cstate="print">
            <a:extLst>
              <a:ext uri="{28A0092B-C50C-407E-A947-70E740481C1C}">
                <a14:useLocalDpi xmlns:a14="http://schemas.microsoft.com/office/drawing/2010/main" val="0"/>
              </a:ext>
            </a:extLst>
          </a:blip>
          <a:srcRect l="3539" r="86658" b="28345"/>
          <a:stretch>
            <a:fillRect/>
          </a:stretch>
        </p:blipFill>
        <p:spPr bwMode="auto">
          <a:xfrm>
            <a:off x="5155382" y="5297603"/>
            <a:ext cx="469950" cy="11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0" name="מחבר מרפקי 18439"/>
          <p:cNvCxnSpPr>
            <a:stCxn id="40" idx="1"/>
            <a:endCxn id="47" idx="0"/>
          </p:cNvCxnSpPr>
          <p:nvPr/>
        </p:nvCxnSpPr>
        <p:spPr bwMode="auto">
          <a:xfrm rot="10800000" flipV="1">
            <a:off x="5390358" y="3616231"/>
            <a:ext cx="1342113" cy="1681372"/>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תמונה 27" descr="Resultado de imagen de complete solution icon"/>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49"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dirty="0"/>
              <a:t>פרק 1.4 שכר המתכנן /</a:t>
            </a:r>
            <a:r>
              <a:rPr lang="en-US" altLang="he-IL" sz="2800" dirty="0"/>
              <a:t> </a:t>
            </a:r>
            <a:r>
              <a:rPr lang="he-IL" altLang="he-IL" sz="2800" dirty="0"/>
              <a:t>אופן בחירת שיטת התק'</a:t>
            </a:r>
            <a:endParaRPr lang="en-US" altLang="he-IL" sz="28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5622"/>
                                        </p:tgtEl>
                                        <p:attrNameLst>
                                          <p:attrName>style.visibility</p:attrName>
                                        </p:attrNameLst>
                                      </p:cBhvr>
                                      <p:to>
                                        <p:strVal val="visible"/>
                                      </p:to>
                                    </p:set>
                                    <p:animEffect transition="in" filter="wipe(up)">
                                      <p:cBhvr>
                                        <p:cTn id="21" dur="500"/>
                                        <p:tgtEl>
                                          <p:spTgt spid="25622"/>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25618"/>
                                        </p:tgtEl>
                                        <p:attrNameLst>
                                          <p:attrName>style.visibility</p:attrName>
                                        </p:attrNameLst>
                                      </p:cBhvr>
                                      <p:to>
                                        <p:strVal val="visible"/>
                                      </p:to>
                                    </p:set>
                                    <p:animEffect transition="in" filter="wipe(down)">
                                      <p:cBhvr>
                                        <p:cTn id="34" dur="500"/>
                                        <p:tgtEl>
                                          <p:spTgt spid="25618"/>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605"/>
                                        </p:tgtEl>
                                        <p:attrNameLst>
                                          <p:attrName>style.visibility</p:attrName>
                                        </p:attrNameLst>
                                      </p:cBhvr>
                                      <p:to>
                                        <p:strVal val="visible"/>
                                      </p:to>
                                    </p:set>
                                    <p:animEffect transition="in" filter="fade">
                                      <p:cBhvr>
                                        <p:cTn id="43" dur="500"/>
                                        <p:tgtEl>
                                          <p:spTgt spid="25605"/>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25621"/>
                                        </p:tgtEl>
                                        <p:attrNameLst>
                                          <p:attrName>style.visibility</p:attrName>
                                        </p:attrNameLst>
                                      </p:cBhvr>
                                      <p:to>
                                        <p:strVal val="visible"/>
                                      </p:to>
                                    </p:set>
                                    <p:animEffect transition="in" filter="wipe(right)">
                                      <p:cBhvr>
                                        <p:cTn id="47" dur="500"/>
                                        <p:tgtEl>
                                          <p:spTgt spid="25621"/>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nodeType="afterGroup">
                            <p:stCondLst>
                              <p:cond delay="500"/>
                            </p:stCondLst>
                            <p:childTnLst>
                              <p:par>
                                <p:cTn id="58" presetID="22" presetClass="entr" presetSubtype="4" fill="hold" nodeType="afterEffect">
                                  <p:stCondLst>
                                    <p:cond delay="0"/>
                                  </p:stCondLst>
                                  <p:childTnLst>
                                    <p:set>
                                      <p:cBhvr>
                                        <p:cTn id="59" dur="1" fill="hold">
                                          <p:stCondLst>
                                            <p:cond delay="0"/>
                                          </p:stCondLst>
                                        </p:cTn>
                                        <p:tgtEl>
                                          <p:spTgt spid="25619"/>
                                        </p:tgtEl>
                                        <p:attrNameLst>
                                          <p:attrName>style.visibility</p:attrName>
                                        </p:attrNameLst>
                                      </p:cBhvr>
                                      <p:to>
                                        <p:strVal val="visible"/>
                                      </p:to>
                                    </p:set>
                                    <p:animEffect transition="in" filter="wipe(down)">
                                      <p:cBhvr>
                                        <p:cTn id="60" dur="500"/>
                                        <p:tgtEl>
                                          <p:spTgt spid="25619"/>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18440"/>
                                        </p:tgtEl>
                                        <p:attrNameLst>
                                          <p:attrName>style.visibility</p:attrName>
                                        </p:attrNameLst>
                                      </p:cBhvr>
                                      <p:to>
                                        <p:strVal val="visible"/>
                                      </p:to>
                                    </p:set>
                                    <p:animEffect transition="in" filter="wipe(left)">
                                      <p:cBhvr>
                                        <p:cTn id="73" dur="500"/>
                                        <p:tgtEl>
                                          <p:spTgt spid="18440"/>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25623"/>
                                        </p:tgtEl>
                                        <p:attrNameLst>
                                          <p:attrName>style.visibility</p:attrName>
                                        </p:attrNameLst>
                                      </p:cBhvr>
                                      <p:to>
                                        <p:strVal val="visible"/>
                                      </p:to>
                                    </p:set>
                                    <p:animEffect transition="in" filter="wipe(left)">
                                      <p:cBhvr>
                                        <p:cTn id="86" dur="500"/>
                                        <p:tgtEl>
                                          <p:spTgt spid="25623"/>
                                        </p:tgtEl>
                                      </p:cBhvr>
                                    </p:animEffect>
                                  </p:childTnLst>
                                </p:cTn>
                              </p:par>
                            </p:childTnLst>
                          </p:cTn>
                        </p:par>
                        <p:par>
                          <p:cTn id="87" fill="hold">
                            <p:stCondLst>
                              <p:cond delay="1000"/>
                            </p:stCondLst>
                            <p:childTnLst>
                              <p:par>
                                <p:cTn id="88" presetID="22" presetClass="entr" presetSubtype="4"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par>
                          <p:cTn id="96" fill="hold">
                            <p:stCondLst>
                              <p:cond delay="500"/>
                            </p:stCondLst>
                            <p:childTnLst>
                              <p:par>
                                <p:cTn id="97" presetID="22" presetClass="entr" presetSubtype="4" fill="hold" nodeType="afterEffect">
                                  <p:stCondLst>
                                    <p:cond delay="0"/>
                                  </p:stCondLst>
                                  <p:childTnLst>
                                    <p:set>
                                      <p:cBhvr>
                                        <p:cTn id="98" dur="1" fill="hold">
                                          <p:stCondLst>
                                            <p:cond delay="0"/>
                                          </p:stCondLst>
                                        </p:cTn>
                                        <p:tgtEl>
                                          <p:spTgt spid="25620"/>
                                        </p:tgtEl>
                                        <p:attrNameLst>
                                          <p:attrName>style.visibility</p:attrName>
                                        </p:attrNameLst>
                                      </p:cBhvr>
                                      <p:to>
                                        <p:strVal val="visible"/>
                                      </p:to>
                                    </p:set>
                                    <p:animEffect transition="in" filter="wipe(down)">
                                      <p:cBhvr>
                                        <p:cTn id="99" dur="500"/>
                                        <p:tgtEl>
                                          <p:spTgt spid="25620"/>
                                        </p:tgtEl>
                                      </p:cBhvr>
                                    </p:animEffect>
                                  </p:childTnLst>
                                </p:cTn>
                              </p:par>
                            </p:childTnLst>
                          </p:cTn>
                        </p:par>
                        <p:par>
                          <p:cTn id="100" fill="hold">
                            <p:stCondLst>
                              <p:cond delay="1000"/>
                            </p:stCondLst>
                            <p:childTnLst>
                              <p:par>
                                <p:cTn id="101" presetID="22" presetClass="entr" presetSubtype="8"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left)">
                                      <p:cBhvr>
                                        <p:cTn id="1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קבוצה 11"/>
          <p:cNvGrpSpPr>
            <a:grpSpLocks/>
          </p:cNvGrpSpPr>
          <p:nvPr/>
        </p:nvGrpSpPr>
        <p:grpSpPr bwMode="auto">
          <a:xfrm>
            <a:off x="35496" y="244475"/>
            <a:ext cx="588963" cy="481013"/>
            <a:chOff x="921216" y="244475"/>
            <a:chExt cx="588497" cy="481013"/>
          </a:xfrm>
        </p:grpSpPr>
        <p:pic>
          <p:nvPicPr>
            <p:cNvPr id="19466" name="תמונה 3"/>
            <p:cNvPicPr>
              <a:picLocks noChangeAspect="1"/>
            </p:cNvPicPr>
            <p:nvPr/>
          </p:nvPicPr>
          <p:blipFill>
            <a:blip r:embed="rId2">
              <a:extLst>
                <a:ext uri="{28A0092B-C50C-407E-A947-70E740481C1C}">
                  <a14:useLocalDpi xmlns:a14="http://schemas.microsoft.com/office/drawing/2010/main" val="0"/>
                </a:ext>
              </a:extLst>
            </a:blip>
            <a:srcRect l="41943"/>
            <a:stretch>
              <a:fillRect/>
            </a:stretch>
          </p:blipFill>
          <p:spPr bwMode="auto">
            <a:xfrm>
              <a:off x="1087513" y="244475"/>
              <a:ext cx="422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תמונה 5"/>
            <p:cNvPicPr>
              <a:picLocks noChangeAspect="1"/>
            </p:cNvPicPr>
            <p:nvPr/>
          </p:nvPicPr>
          <p:blipFill>
            <a:blip r:embed="rId2">
              <a:extLst>
                <a:ext uri="{28A0092B-C50C-407E-A947-70E740481C1C}">
                  <a14:useLocalDpi xmlns:a14="http://schemas.microsoft.com/office/drawing/2010/main" val="0"/>
                </a:ext>
              </a:extLst>
            </a:blip>
            <a:srcRect l="20442" r="55907"/>
            <a:stretch>
              <a:fillRect/>
            </a:stretch>
          </p:blipFill>
          <p:spPr bwMode="auto">
            <a:xfrm>
              <a:off x="921216" y="244475"/>
              <a:ext cx="17200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מלבן 12"/>
          <p:cNvSpPr/>
          <p:nvPr/>
        </p:nvSpPr>
        <p:spPr>
          <a:xfrm>
            <a:off x="3346450" y="1087438"/>
            <a:ext cx="4826000" cy="1420812"/>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a:spAutoFit/>
          </a:bodyPr>
          <a:lstStyle/>
          <a:p>
            <a:pPr marL="0" lvl="1" indent="0" algn="just" rtl="1">
              <a:lnSpc>
                <a:spcPts val="3600"/>
              </a:lnSpc>
              <a:defRPr/>
            </a:pPr>
            <a:r>
              <a:rPr lang="he-IL" sz="2200" b="1" dirty="0">
                <a:solidFill>
                  <a:schemeClr val="tx1"/>
                </a:solidFill>
              </a:rPr>
              <a:t>מספר פרויקטים בשוטף</a:t>
            </a:r>
            <a:r>
              <a:rPr lang="he-IL" sz="2200" dirty="0">
                <a:solidFill>
                  <a:schemeClr val="tx1"/>
                </a:solidFill>
              </a:rPr>
              <a:t>* - </a:t>
            </a:r>
          </a:p>
          <a:p>
            <a:pPr marL="0" lvl="1" indent="0" algn="just" rtl="1">
              <a:lnSpc>
                <a:spcPts val="3600"/>
              </a:lnSpc>
              <a:defRPr/>
            </a:pPr>
            <a:endParaRPr lang="he-IL" sz="2000" b="1" dirty="0">
              <a:solidFill>
                <a:schemeClr val="tx1"/>
              </a:solidFill>
            </a:endParaRPr>
          </a:p>
          <a:p>
            <a:pPr marL="0" lvl="1" indent="0" algn="just" rtl="1">
              <a:lnSpc>
                <a:spcPts val="3600"/>
              </a:lnSpc>
              <a:defRPr/>
            </a:pPr>
            <a:endParaRPr lang="en-US" sz="2000" b="1" dirty="0">
              <a:solidFill>
                <a:schemeClr val="tx1"/>
              </a:solidFill>
            </a:endParaRPr>
          </a:p>
        </p:txBody>
      </p:sp>
      <p:sp>
        <p:nvSpPr>
          <p:cNvPr id="14" name="מלבן 13"/>
          <p:cNvSpPr/>
          <p:nvPr/>
        </p:nvSpPr>
        <p:spPr>
          <a:xfrm>
            <a:off x="3346450" y="2943225"/>
            <a:ext cx="4826000" cy="2867025"/>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a:spAutoFit/>
          </a:bodyPr>
          <a:lstStyle/>
          <a:p>
            <a:pPr marL="0" lvl="1" indent="0" algn="just" rtl="1">
              <a:defRPr/>
            </a:pPr>
            <a:r>
              <a:rPr lang="he-IL" sz="2200" b="1" dirty="0">
                <a:solidFill>
                  <a:schemeClr val="tx1"/>
                </a:solidFill>
              </a:rPr>
              <a:t>פרויקטים ספציפיים –  </a:t>
            </a:r>
          </a:p>
          <a:p>
            <a:pPr marL="0" lvl="1" indent="0" algn="just" rtl="1">
              <a:lnSpc>
                <a:spcPts val="3000"/>
              </a:lnSpc>
              <a:defRPr/>
            </a:pPr>
            <a:r>
              <a:rPr lang="he-IL" sz="2000" dirty="0">
                <a:solidFill>
                  <a:schemeClr val="tx1"/>
                </a:solidFill>
              </a:rPr>
              <a:t>מבנים</a:t>
            </a:r>
          </a:p>
          <a:p>
            <a:pPr marL="0" lvl="1" indent="0" algn="just" rtl="1">
              <a:lnSpc>
                <a:spcPts val="3200"/>
              </a:lnSpc>
              <a:defRPr/>
            </a:pPr>
            <a:r>
              <a:rPr lang="he-IL" sz="2000" dirty="0">
                <a:solidFill>
                  <a:schemeClr val="tx1"/>
                </a:solidFill>
              </a:rPr>
              <a:t>מתקנים</a:t>
            </a:r>
          </a:p>
          <a:p>
            <a:pPr marL="0" lvl="1" indent="0" algn="just" rtl="1">
              <a:lnSpc>
                <a:spcPts val="3200"/>
              </a:lnSpc>
              <a:defRPr/>
            </a:pPr>
            <a:r>
              <a:rPr lang="he-IL" sz="2000" dirty="0">
                <a:solidFill>
                  <a:schemeClr val="tx1"/>
                </a:solidFill>
              </a:rPr>
              <a:t>מתחמים</a:t>
            </a:r>
          </a:p>
          <a:p>
            <a:pPr marL="0" lvl="1" indent="0" algn="just" rtl="1">
              <a:lnSpc>
                <a:spcPts val="3200"/>
              </a:lnSpc>
              <a:defRPr/>
            </a:pPr>
            <a:r>
              <a:rPr lang="he-IL" sz="2000" dirty="0">
                <a:solidFill>
                  <a:schemeClr val="tx1"/>
                </a:solidFill>
              </a:rPr>
              <a:t>מחנה – קמפוס</a:t>
            </a:r>
          </a:p>
          <a:p>
            <a:pPr marL="0" lvl="1" indent="0" algn="just" rtl="1">
              <a:lnSpc>
                <a:spcPts val="3200"/>
              </a:lnSpc>
              <a:defRPr/>
            </a:pPr>
            <a:r>
              <a:rPr lang="he-IL" sz="2000" dirty="0">
                <a:solidFill>
                  <a:schemeClr val="tx1"/>
                </a:solidFill>
              </a:rPr>
              <a:t>ניסוי</a:t>
            </a:r>
          </a:p>
          <a:p>
            <a:pPr marL="0" lvl="1" indent="0" algn="just" rtl="1">
              <a:lnSpc>
                <a:spcPts val="3200"/>
              </a:lnSpc>
              <a:defRPr/>
            </a:pPr>
            <a:r>
              <a:rPr lang="he-IL" sz="2000" dirty="0">
                <a:solidFill>
                  <a:schemeClr val="tx1"/>
                </a:solidFill>
              </a:rPr>
              <a:t>הקמת תשתיות</a:t>
            </a:r>
            <a:endParaRPr lang="en-US" sz="2000" dirty="0">
              <a:solidFill>
                <a:schemeClr val="tx1"/>
              </a:solidFill>
            </a:endParaRPr>
          </a:p>
        </p:txBody>
      </p:sp>
      <p:pic>
        <p:nvPicPr>
          <p:cNvPr id="19462" name="תמונה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57338"/>
            <a:ext cx="10525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תמונה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5025" y="4221163"/>
            <a:ext cx="20605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AD05BC-544C-4B79-9FF2-7EF66757059D}" type="slidenum">
              <a:rPr lang="he-IL" altLang="he-IL" smtClean="0"/>
              <a:pPr/>
              <a:t>24</a:t>
            </a:fld>
            <a:endParaRPr lang="he-IL" altLang="he-IL"/>
          </a:p>
        </p:txBody>
      </p:sp>
      <p:sp>
        <p:nvSpPr>
          <p:cNvPr id="16"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dirty="0"/>
              <a:t>פרק 1.4 שכר המתכנן /</a:t>
            </a:r>
            <a:r>
              <a:rPr lang="en-US" altLang="he-IL" sz="2800" dirty="0"/>
              <a:t> </a:t>
            </a:r>
            <a:r>
              <a:rPr lang="he-IL" altLang="he-IL" sz="2800" kern="0" dirty="0"/>
              <a:t>שיטות התק'&gt; סוגי פרויקטים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19"/>
          <p:cNvSpPr/>
          <p:nvPr/>
        </p:nvSpPr>
        <p:spPr bwMode="auto">
          <a:xfrm>
            <a:off x="3419475" y="1926123"/>
            <a:ext cx="2881313" cy="249823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108000" rIns="108000" rtlCol="1" anchor="ctr"/>
          <a:lstStyle/>
          <a:p>
            <a:pPr algn="ctr" rtl="1">
              <a:lnSpc>
                <a:spcPts val="2300"/>
              </a:lnSpc>
              <a:defRPr/>
            </a:pPr>
            <a:r>
              <a:rPr lang="he-IL" sz="1900" dirty="0">
                <a:solidFill>
                  <a:schemeClr val="tx1"/>
                </a:solidFill>
              </a:rPr>
              <a:t>המשרד מחלק את צוות התכנון באשכולות. </a:t>
            </a:r>
          </a:p>
          <a:p>
            <a:pPr algn="ctr" rtl="1">
              <a:lnSpc>
                <a:spcPts val="2300"/>
              </a:lnSpc>
              <a:defRPr/>
            </a:pPr>
            <a:r>
              <a:rPr lang="he-IL" sz="1900" dirty="0">
                <a:solidFill>
                  <a:schemeClr val="tx1"/>
                </a:solidFill>
              </a:rPr>
              <a:t>לכל אשכול מתכנן מוביל בתחום ספציפי. </a:t>
            </a:r>
          </a:p>
          <a:p>
            <a:pPr algn="ctr" rtl="1">
              <a:lnSpc>
                <a:spcPts val="2300"/>
              </a:lnSpc>
              <a:defRPr/>
            </a:pPr>
            <a:r>
              <a:rPr lang="he-IL" sz="1900" dirty="0">
                <a:solidFill>
                  <a:schemeClr val="tx1"/>
                </a:solidFill>
              </a:rPr>
              <a:t>המתכנן שפועל כראש אשכול בוחר את צוות התכנון והוא זה שמתקשר עם יתר המתכננים שבאשכול.</a:t>
            </a:r>
          </a:p>
        </p:txBody>
      </p:sp>
      <p:sp>
        <p:nvSpPr>
          <p:cNvPr id="2" name="מלבן 1"/>
          <p:cNvSpPr/>
          <p:nvPr/>
        </p:nvSpPr>
        <p:spPr>
          <a:xfrm>
            <a:off x="568325" y="981075"/>
            <a:ext cx="8467725" cy="348813"/>
          </a:xfrm>
          <a:prstGeom prst="rect">
            <a:avLst/>
          </a:prstGeom>
          <a:ln>
            <a:solidFill>
              <a:schemeClr val="accent1">
                <a:lumMod val="50000"/>
              </a:schemeClr>
            </a:solidFill>
          </a:ln>
        </p:spPr>
        <p:txBody>
          <a:bodyPr>
            <a:spAutoFit/>
          </a:bodyPr>
          <a:lstStyle/>
          <a:p>
            <a:pPr algn="just" rtl="1">
              <a:lnSpc>
                <a:spcPts val="2000"/>
              </a:lnSpc>
              <a:defRPr/>
            </a:pPr>
            <a:r>
              <a:rPr lang="he-IL" sz="1850" dirty="0"/>
              <a:t>שלושה מודלים עיקריים הנוהגים לאופן ביצוע ההתקשרות עם צוות התכנון :</a:t>
            </a:r>
          </a:p>
        </p:txBody>
      </p:sp>
      <p:grpSp>
        <p:nvGrpSpPr>
          <p:cNvPr id="20485" name="קבוצה 4"/>
          <p:cNvGrpSpPr>
            <a:grpSpLocks/>
          </p:cNvGrpSpPr>
          <p:nvPr/>
        </p:nvGrpSpPr>
        <p:grpSpPr bwMode="auto">
          <a:xfrm>
            <a:off x="107504" y="244475"/>
            <a:ext cx="754063" cy="481013"/>
            <a:chOff x="5833434" y="1052736"/>
            <a:chExt cx="3133677" cy="2016224"/>
          </a:xfrm>
        </p:grpSpPr>
        <p:pic>
          <p:nvPicPr>
            <p:cNvPr id="20499" name="תמונה 3"/>
            <p:cNvPicPr>
              <a:picLocks noChangeAspect="1"/>
            </p:cNvPicPr>
            <p:nvPr/>
          </p:nvPicPr>
          <p:blipFill>
            <a:blip r:embed="rId2">
              <a:extLst>
                <a:ext uri="{28A0092B-C50C-407E-A947-70E740481C1C}">
                  <a14:useLocalDpi xmlns:a14="http://schemas.microsoft.com/office/drawing/2010/main" val="0"/>
                </a:ext>
              </a:extLst>
            </a:blip>
            <a:srcRect l="41943"/>
            <a:stretch>
              <a:fillRect/>
            </a:stretch>
          </p:blipFill>
          <p:spPr bwMode="auto">
            <a:xfrm>
              <a:off x="7212565" y="1052736"/>
              <a:ext cx="175454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תמונה 5"/>
            <p:cNvPicPr>
              <a:picLocks noChangeAspect="1"/>
            </p:cNvPicPr>
            <p:nvPr/>
          </p:nvPicPr>
          <p:blipFill>
            <a:blip r:embed="rId2">
              <a:extLst>
                <a:ext uri="{28A0092B-C50C-407E-A947-70E740481C1C}">
                  <a14:useLocalDpi xmlns:a14="http://schemas.microsoft.com/office/drawing/2010/main" val="0"/>
                </a:ext>
              </a:extLst>
            </a:blip>
            <a:srcRect l="20442" r="55907"/>
            <a:stretch>
              <a:fillRect/>
            </a:stretch>
          </p:blipFill>
          <p:spPr bwMode="auto">
            <a:xfrm>
              <a:off x="6521481" y="1052736"/>
              <a:ext cx="714815"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תמונה 6"/>
            <p:cNvPicPr>
              <a:picLocks noChangeAspect="1"/>
            </p:cNvPicPr>
            <p:nvPr/>
          </p:nvPicPr>
          <p:blipFill>
            <a:blip r:embed="rId2">
              <a:extLst>
                <a:ext uri="{28A0092B-C50C-407E-A947-70E740481C1C}">
                  <a14:useLocalDpi xmlns:a14="http://schemas.microsoft.com/office/drawing/2010/main" val="0"/>
                </a:ext>
              </a:extLst>
            </a:blip>
            <a:srcRect r="77406"/>
            <a:stretch>
              <a:fillRect/>
            </a:stretch>
          </p:blipFill>
          <p:spPr bwMode="auto">
            <a:xfrm>
              <a:off x="5833434" y="1052736"/>
              <a:ext cx="682782"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6" name="תמונה 15" descr="תוצאת תמונה עבור אשכול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418" y="1412776"/>
            <a:ext cx="1631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6" descr="2"/>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1700808"/>
            <a:ext cx="2143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מלבן 20"/>
          <p:cNvSpPr/>
          <p:nvPr/>
        </p:nvSpPr>
        <p:spPr bwMode="auto">
          <a:xfrm>
            <a:off x="395288" y="4424363"/>
            <a:ext cx="2779712" cy="166893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108000" rIns="108000" rtlCol="1" anchor="ctr"/>
          <a:lstStyle/>
          <a:p>
            <a:pPr algn="ctr" rtl="1">
              <a:lnSpc>
                <a:spcPts val="2400"/>
              </a:lnSpc>
              <a:spcBef>
                <a:spcPts val="200"/>
              </a:spcBef>
              <a:spcAft>
                <a:spcPts val="200"/>
              </a:spcAft>
              <a:defRPr/>
            </a:pPr>
            <a:r>
              <a:rPr lang="he-IL" sz="1900" dirty="0">
                <a:solidFill>
                  <a:schemeClr val="tx1"/>
                </a:solidFill>
              </a:rPr>
              <a:t>המשרד מתקשר עם כל מתכנן בנפרד. כל אחד מחברי צוות התכנון והוא גם צד להתקשרות עם המשרד.</a:t>
            </a:r>
          </a:p>
        </p:txBody>
      </p:sp>
      <p:sp>
        <p:nvSpPr>
          <p:cNvPr id="22" name="מלבן 21"/>
          <p:cNvSpPr/>
          <p:nvPr/>
        </p:nvSpPr>
        <p:spPr bwMode="auto">
          <a:xfrm>
            <a:off x="6588125" y="4437063"/>
            <a:ext cx="2160588" cy="165623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108000" rIns="108000" rtlCol="1" anchor="ctr"/>
          <a:lstStyle/>
          <a:p>
            <a:pPr algn="ctr" rtl="1">
              <a:lnSpc>
                <a:spcPts val="2200"/>
              </a:lnSpc>
              <a:defRPr/>
            </a:pPr>
            <a:r>
              <a:rPr lang="he-IL" sz="1900" dirty="0">
                <a:solidFill>
                  <a:schemeClr val="tx1"/>
                </a:solidFill>
              </a:rPr>
              <a:t>אדריכל/מנהל פרויקט בוחר את צוות התכנון והוא זה שמתקשר עם כל אחד מחברי הצוות</a:t>
            </a:r>
          </a:p>
        </p:txBody>
      </p:sp>
      <p:pic>
        <p:nvPicPr>
          <p:cNvPr id="15" name="Picture 138" descr="3"/>
          <p:cNvPicPr>
            <a:picLocks noChangeAspect="1" noChangeArrowheads="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4245595"/>
            <a:ext cx="168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4" descr="1"/>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2440" y="4228132"/>
            <a:ext cx="152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תמונה 6"/>
          <p:cNvPicPr>
            <a:picLocks noChangeAspect="1"/>
          </p:cNvPicPr>
          <p:nvPr/>
        </p:nvPicPr>
        <p:blipFill>
          <a:blip r:embed="rId7">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1233488" y="3051175"/>
            <a:ext cx="153828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Box 2"/>
          <p:cNvSpPr txBox="1">
            <a:spLocks noChangeArrowheads="1"/>
          </p:cNvSpPr>
          <p:nvPr/>
        </p:nvSpPr>
        <p:spPr bwMode="auto">
          <a:xfrm>
            <a:off x="4371509" y="1556792"/>
            <a:ext cx="992579" cy="369332"/>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altLang="he-IL" b="1" dirty="0"/>
              <a:t>אשכולות</a:t>
            </a:r>
          </a:p>
        </p:txBody>
      </p:sp>
      <p:sp>
        <p:nvSpPr>
          <p:cNvPr id="20495" name="TextBox 23"/>
          <p:cNvSpPr txBox="1">
            <a:spLocks noChangeArrowheads="1"/>
          </p:cNvSpPr>
          <p:nvPr/>
        </p:nvSpPr>
        <p:spPr bwMode="auto">
          <a:xfrm>
            <a:off x="1868226" y="6084004"/>
            <a:ext cx="1335622" cy="369332"/>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altLang="he-IL" b="1"/>
              <a:t>התק' בודדת</a:t>
            </a:r>
          </a:p>
        </p:txBody>
      </p:sp>
      <p:sp>
        <p:nvSpPr>
          <p:cNvPr id="20496" name="TextBox 24"/>
          <p:cNvSpPr txBox="1">
            <a:spLocks noChangeArrowheads="1"/>
          </p:cNvSpPr>
          <p:nvPr/>
        </p:nvSpPr>
        <p:spPr bwMode="auto">
          <a:xfrm>
            <a:off x="6588125" y="6084004"/>
            <a:ext cx="1289135" cy="369332"/>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160"/>
              </a:lnSpc>
            </a:pPr>
            <a:r>
              <a:rPr lang="he-IL" altLang="he-IL" b="1"/>
              <a:t>תכנון כוללני</a:t>
            </a:r>
          </a:p>
        </p:txBody>
      </p:sp>
      <p:sp>
        <p:nvSpPr>
          <p:cNvPr id="20498" name="מציין מיקום של מספר שקופית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334882-71E2-4D25-9F14-D9938C61BEB1}" type="slidenum">
              <a:rPr lang="he-IL" altLang="he-IL" smtClean="0"/>
              <a:pPr/>
              <a:t>25</a:t>
            </a:fld>
            <a:endParaRPr lang="he-IL" altLang="he-IL"/>
          </a:p>
        </p:txBody>
      </p:sp>
      <p:sp>
        <p:nvSpPr>
          <p:cNvPr id="23"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dirty="0"/>
              <a:t>פרק 1.4 שכר המתכנן /</a:t>
            </a:r>
            <a:r>
              <a:rPr lang="en-US" altLang="he-IL" sz="2800" dirty="0"/>
              <a:t> </a:t>
            </a:r>
            <a:r>
              <a:rPr lang="he-IL" altLang="he-IL" sz="2800" kern="0" dirty="0"/>
              <a:t>מודלים להתקשרות</a:t>
            </a:r>
          </a:p>
        </p:txBody>
      </p:sp>
      <p:pic>
        <p:nvPicPr>
          <p:cNvPr id="24" name="תמונה 23" descr="hr planning icon. Trendy flat vector hr planning icon on white background from general collection, vector illustration can be use for web and mobile, eps10 Foto de archivo - 111298748"/>
          <p:cNvPicPr/>
          <p:nvPr/>
        </p:nvPicPr>
        <p:blipFill rotWithShape="1">
          <a:blip r:embed="rId8" cstate="print">
            <a:extLst>
              <a:ext uri="{28A0092B-C50C-407E-A947-70E740481C1C}">
                <a14:useLocalDpi xmlns:a14="http://schemas.microsoft.com/office/drawing/2010/main" val="0"/>
              </a:ext>
            </a:extLst>
          </a:blip>
          <a:srcRect l="20272" t="14747" r="22589" b="31111"/>
          <a:stretch/>
        </p:blipFill>
        <p:spPr bwMode="auto">
          <a:xfrm>
            <a:off x="6732141" y="3191669"/>
            <a:ext cx="1728291" cy="1245443"/>
          </a:xfrm>
          <a:prstGeom prst="rect">
            <a:avLst/>
          </a:prstGeom>
          <a:ln>
            <a:headEnd type="none" w="med" len="med"/>
            <a:tailEnd type="none" w="med" len="med"/>
          </a:ln>
          <a:extLst>
            <a:ext uri="{53640926-AAD7-44D8-BBD7-CCE9431645EC}">
              <a14:shadowObscured xmlns:a14="http://schemas.microsoft.com/office/drawing/2010/main"/>
            </a:ext>
          </a:extLst>
        </p:spPr>
      </p:pic>
      <p:pic>
        <p:nvPicPr>
          <p:cNvPr id="25" name="תמונה 24" descr="Tres flechas apuntando en diferentes direcciones. Elige el concepto de camino. Vector Foto de archivo - 92712096"/>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1876" y="4462498"/>
            <a:ext cx="2878912" cy="19188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fade">
                                      <p:cBhvr>
                                        <p:cTn id="17" dur="500"/>
                                        <p:tgtEl>
                                          <p:spTgt spid="20496"/>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94"/>
                                        </p:tgtEl>
                                        <p:attrNameLst>
                                          <p:attrName>style.visibility</p:attrName>
                                        </p:attrNameLst>
                                      </p:cBhvr>
                                      <p:to>
                                        <p:strVal val="visible"/>
                                      </p:to>
                                    </p:set>
                                    <p:animEffect transition="in" filter="fade">
                                      <p:cBhvr>
                                        <p:cTn id="32" dur="500"/>
                                        <p:tgtEl>
                                          <p:spTgt spid="2049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0486"/>
                                        </p:tgtEl>
                                        <p:attrNameLst>
                                          <p:attrName>style.visibility</p:attrName>
                                        </p:attrNameLst>
                                      </p:cBhvr>
                                      <p:to>
                                        <p:strVal val="visible"/>
                                      </p:to>
                                    </p:set>
                                    <p:animEffect transition="in" filter="fade">
                                      <p:cBhvr>
                                        <p:cTn id="36" dur="500"/>
                                        <p:tgtEl>
                                          <p:spTgt spid="20486"/>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495"/>
                                        </p:tgtEl>
                                        <p:attrNameLst>
                                          <p:attrName>style.visibility</p:attrName>
                                        </p:attrNameLst>
                                      </p:cBhvr>
                                      <p:to>
                                        <p:strVal val="visible"/>
                                      </p:to>
                                    </p:set>
                                    <p:animEffect transition="in" filter="fade">
                                      <p:cBhvr>
                                        <p:cTn id="48" dur="500"/>
                                        <p:tgtEl>
                                          <p:spTgt spid="20495"/>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20493"/>
                                        </p:tgtEl>
                                        <p:attrNameLst>
                                          <p:attrName>style.visibility</p:attrName>
                                        </p:attrNameLst>
                                      </p:cBhvr>
                                      <p:to>
                                        <p:strVal val="visible"/>
                                      </p:to>
                                    </p:set>
                                    <p:animEffect transition="in" filter="fade">
                                      <p:cBhvr>
                                        <p:cTn id="55" dur="500"/>
                                        <p:tgtEl>
                                          <p:spTgt spid="20493"/>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1" grpId="0" animBg="1"/>
      <p:bldP spid="22" grpId="0" animBg="1"/>
      <p:bldP spid="20494" grpId="0" animBg="1"/>
      <p:bldP spid="20495" grpId="0" animBg="1"/>
      <p:bldP spid="204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bwMode="auto">
          <a:xfrm>
            <a:off x="6896100" y="1196752"/>
            <a:ext cx="1779588" cy="5110857"/>
          </a:xfrm>
          <a:prstGeom prst="rect">
            <a:avLst/>
          </a:prstGeom>
          <a:solidFill>
            <a:srgbClr val="FFFF99"/>
          </a:solidFill>
          <a:ln>
            <a:solidFill>
              <a:srgbClr val="FFCC66"/>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tlCol="1"/>
          <a:lstStyle/>
          <a:p>
            <a:pPr algn="ctr" rtl="1">
              <a:lnSpc>
                <a:spcPts val="4000"/>
              </a:lnSpc>
              <a:spcBef>
                <a:spcPts val="600"/>
              </a:spcBef>
              <a:spcAft>
                <a:spcPts val="600"/>
              </a:spcAft>
              <a:defRPr/>
            </a:pPr>
            <a:endParaRPr lang="he-IL" sz="2800" b="1" dirty="0">
              <a:solidFill>
                <a:srgbClr val="FF0000"/>
              </a:solidFill>
            </a:endParaRPr>
          </a:p>
          <a:p>
            <a:pPr algn="ctr" rtl="1">
              <a:lnSpc>
                <a:spcPts val="4000"/>
              </a:lnSpc>
              <a:spcBef>
                <a:spcPts val="600"/>
              </a:spcBef>
              <a:spcAft>
                <a:spcPts val="600"/>
              </a:spcAft>
              <a:defRPr/>
            </a:pPr>
            <a:endParaRPr lang="he-IL" sz="2800" b="1" dirty="0">
              <a:solidFill>
                <a:srgbClr val="FF0000"/>
              </a:solidFill>
            </a:endParaRPr>
          </a:p>
          <a:p>
            <a:pPr algn="ctr" rtl="1">
              <a:lnSpc>
                <a:spcPts val="4000"/>
              </a:lnSpc>
              <a:spcBef>
                <a:spcPts val="600"/>
              </a:spcBef>
              <a:spcAft>
                <a:spcPts val="0"/>
              </a:spcAft>
              <a:defRPr/>
            </a:pPr>
            <a:r>
              <a:rPr lang="he-IL" sz="2800" b="1" dirty="0">
                <a:solidFill>
                  <a:srgbClr val="FF0000"/>
                </a:solidFill>
              </a:rPr>
              <a:t>1.חישוב  </a:t>
            </a:r>
          </a:p>
          <a:p>
            <a:pPr algn="ctr" rtl="1">
              <a:lnSpc>
                <a:spcPts val="4000"/>
              </a:lnSpc>
              <a:spcBef>
                <a:spcPts val="600"/>
              </a:spcBef>
              <a:spcAft>
                <a:spcPts val="0"/>
              </a:spcAft>
              <a:defRPr/>
            </a:pPr>
            <a:r>
              <a:rPr lang="he-IL" sz="2800" b="1" dirty="0">
                <a:solidFill>
                  <a:srgbClr val="FF0000"/>
                </a:solidFill>
              </a:rPr>
              <a:t>  שכ"ט</a:t>
            </a:r>
          </a:p>
          <a:p>
            <a:pPr algn="ctr" rtl="1">
              <a:lnSpc>
                <a:spcPts val="4000"/>
              </a:lnSpc>
              <a:spcBef>
                <a:spcPts val="600"/>
              </a:spcBef>
              <a:spcAft>
                <a:spcPts val="600"/>
              </a:spcAft>
              <a:defRPr/>
            </a:pPr>
            <a:r>
              <a:rPr lang="he-IL" sz="2800" b="1" dirty="0">
                <a:solidFill>
                  <a:srgbClr val="FF0000"/>
                </a:solidFill>
              </a:rPr>
              <a:t>כ-% מערך  </a:t>
            </a:r>
          </a:p>
          <a:p>
            <a:pPr algn="ctr" rtl="1">
              <a:lnSpc>
                <a:spcPts val="4000"/>
              </a:lnSpc>
              <a:spcBef>
                <a:spcPts val="0"/>
              </a:spcBef>
              <a:spcAft>
                <a:spcPts val="600"/>
              </a:spcAft>
              <a:defRPr/>
            </a:pPr>
            <a:r>
              <a:rPr lang="he-IL" sz="2800" b="1" dirty="0">
                <a:solidFill>
                  <a:srgbClr val="FF0000"/>
                </a:solidFill>
              </a:rPr>
              <a:t>  עבודה</a:t>
            </a:r>
            <a:endParaRPr lang="en-US" sz="2800" b="1" dirty="0">
              <a:solidFill>
                <a:srgbClr val="FF0000"/>
              </a:solidFill>
              <a:ea typeface="Times New Roman"/>
            </a:endParaRPr>
          </a:p>
        </p:txBody>
      </p:sp>
      <p:sp>
        <p:nvSpPr>
          <p:cNvPr id="7" name="מלבן 6"/>
          <p:cNvSpPr/>
          <p:nvPr/>
        </p:nvSpPr>
        <p:spPr bwMode="auto">
          <a:xfrm>
            <a:off x="4860032" y="1196752"/>
            <a:ext cx="1964631" cy="2542181"/>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lstStyle/>
          <a:p>
            <a:pPr algn="r" rtl="1">
              <a:lnSpc>
                <a:spcPts val="2400"/>
              </a:lnSpc>
              <a:spcAft>
                <a:spcPts val="0"/>
              </a:spcAft>
              <a:tabLst>
                <a:tab pos="274638" algn="l"/>
              </a:tabLst>
            </a:pPr>
            <a:r>
              <a:rPr lang="he-IL" sz="2000" b="1" dirty="0">
                <a:solidFill>
                  <a:schemeClr val="tx1"/>
                </a:solidFill>
              </a:rPr>
              <a:t>1.1.סכום סופי</a:t>
            </a:r>
          </a:p>
          <a:p>
            <a:pPr algn="r" rtl="1">
              <a:lnSpc>
                <a:spcPts val="2400"/>
              </a:lnSpc>
              <a:spcAft>
                <a:spcPts val="0"/>
              </a:spcAft>
              <a:tabLst>
                <a:tab pos="274638" algn="l"/>
              </a:tabLst>
            </a:pPr>
            <a:r>
              <a:rPr lang="en-US" sz="2000" b="1" dirty="0">
                <a:solidFill>
                  <a:schemeClr val="tx1"/>
                </a:solidFill>
              </a:rPr>
              <a:t>(fixed price)</a:t>
            </a:r>
          </a:p>
        </p:txBody>
      </p:sp>
      <p:sp>
        <p:nvSpPr>
          <p:cNvPr id="9" name="מלבן 8"/>
          <p:cNvSpPr/>
          <p:nvPr/>
        </p:nvSpPr>
        <p:spPr bwMode="auto">
          <a:xfrm>
            <a:off x="4860032" y="3859684"/>
            <a:ext cx="1964631" cy="2447925"/>
          </a:xfrm>
          <a:prstGeom prst="rect">
            <a:avLst/>
          </a:prstGeom>
          <a:solidFill>
            <a:srgbClr val="C4E59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lstStyle/>
          <a:p>
            <a:pPr algn="r" rtl="1">
              <a:lnSpc>
                <a:spcPts val="2400"/>
              </a:lnSpc>
              <a:spcAft>
                <a:spcPts val="0"/>
              </a:spcAft>
            </a:pPr>
            <a:r>
              <a:rPr lang="he-IL" sz="2000" b="1" dirty="0">
                <a:solidFill>
                  <a:schemeClr val="tx1"/>
                </a:solidFill>
              </a:rPr>
              <a:t>1.2. עפ"י תוצאות מכרז לביצוע, כ-% </a:t>
            </a:r>
            <a:r>
              <a:rPr lang="he-IL" sz="2000" b="1">
                <a:solidFill>
                  <a:schemeClr val="tx1"/>
                </a:solidFill>
              </a:rPr>
              <a:t>מערך העבודה</a:t>
            </a:r>
            <a:endParaRPr lang="en-US" sz="2000" b="1" dirty="0">
              <a:solidFill>
                <a:schemeClr val="tx1"/>
              </a:solidFill>
            </a:endParaRPr>
          </a:p>
        </p:txBody>
      </p:sp>
      <p:pic>
        <p:nvPicPr>
          <p:cNvPr id="26636" name="תמונה 13"/>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7416" r="9009"/>
          <a:stretch>
            <a:fillRect/>
          </a:stretch>
        </p:blipFill>
        <p:spPr bwMode="auto">
          <a:xfrm>
            <a:off x="4984750" y="5299547"/>
            <a:ext cx="903288" cy="958850"/>
          </a:xfrm>
          <a:prstGeom prst="rect">
            <a:avLst/>
          </a:prstGeom>
          <a:solidFill>
            <a:srgbClr val="A5FFB4"/>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מלבן 5"/>
          <p:cNvSpPr>
            <a:spLocks noChangeArrowheads="1"/>
          </p:cNvSpPr>
          <p:nvPr/>
        </p:nvSpPr>
        <p:spPr bwMode="auto">
          <a:xfrm>
            <a:off x="5292725" y="692696"/>
            <a:ext cx="31670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lnSpc>
                <a:spcPts val="4000"/>
              </a:lnSpc>
              <a:spcBef>
                <a:spcPts val="600"/>
              </a:spcBef>
              <a:spcAft>
                <a:spcPts val="600"/>
              </a:spcAft>
              <a:defRPr/>
            </a:pPr>
            <a:r>
              <a:rPr lang="he-IL" altLang="he-IL" b="1" dirty="0"/>
              <a:t>חישוב שכ"ט כ-% מערך העבודה</a:t>
            </a:r>
            <a:endParaRPr lang="en-US" altLang="he-IL" b="1" dirty="0">
              <a:cs typeface="Times New Roman" pitchFamily="18" charset="0"/>
            </a:endParaRPr>
          </a:p>
        </p:txBody>
      </p:sp>
      <p:pic>
        <p:nvPicPr>
          <p:cNvPr id="26641" name="Picture 2" descr="Imagen relacionad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363" y="2408932"/>
            <a:ext cx="19637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19"/>
          <p:cNvSpPr/>
          <p:nvPr/>
        </p:nvSpPr>
        <p:spPr bwMode="auto">
          <a:xfrm>
            <a:off x="2631473" y="1196752"/>
            <a:ext cx="1655763" cy="5110857"/>
          </a:xfrm>
          <a:prstGeom prst="rect">
            <a:avLst/>
          </a:prstGeom>
          <a:solidFill>
            <a:srgbClr val="FFFF99"/>
          </a:solidFill>
          <a:ln>
            <a:solidFill>
              <a:srgbClr val="FFCC66"/>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rtlCol="1"/>
          <a:lstStyle/>
          <a:p>
            <a:pPr algn="ctr" rtl="1">
              <a:lnSpc>
                <a:spcPts val="4000"/>
              </a:lnSpc>
              <a:spcBef>
                <a:spcPts val="600"/>
              </a:spcBef>
              <a:spcAft>
                <a:spcPts val="600"/>
              </a:spcAft>
              <a:defRPr/>
            </a:pPr>
            <a:endParaRPr lang="he-IL" sz="2800" b="1" dirty="0">
              <a:solidFill>
                <a:srgbClr val="FF0000"/>
              </a:solidFill>
            </a:endParaRPr>
          </a:p>
          <a:p>
            <a:pPr algn="ctr" rtl="1">
              <a:lnSpc>
                <a:spcPts val="4000"/>
              </a:lnSpc>
              <a:spcBef>
                <a:spcPts val="600"/>
              </a:spcBef>
              <a:spcAft>
                <a:spcPts val="600"/>
              </a:spcAft>
              <a:defRPr/>
            </a:pPr>
            <a:endParaRPr lang="he-IL" sz="2800" b="1" dirty="0">
              <a:solidFill>
                <a:srgbClr val="FF0000"/>
              </a:solidFill>
            </a:endParaRPr>
          </a:p>
          <a:p>
            <a:pPr algn="ctr" rtl="1">
              <a:lnSpc>
                <a:spcPts val="4000"/>
              </a:lnSpc>
              <a:spcBef>
                <a:spcPts val="600"/>
              </a:spcBef>
              <a:spcAft>
                <a:spcPts val="600"/>
              </a:spcAft>
              <a:defRPr/>
            </a:pPr>
            <a:r>
              <a:rPr lang="he-IL" sz="2500" b="1" dirty="0">
                <a:solidFill>
                  <a:srgbClr val="FF0000"/>
                </a:solidFill>
              </a:rPr>
              <a:t>2. תשומות   </a:t>
            </a:r>
          </a:p>
          <a:p>
            <a:pPr algn="ctr" rtl="1">
              <a:lnSpc>
                <a:spcPts val="4000"/>
              </a:lnSpc>
              <a:spcBef>
                <a:spcPts val="600"/>
              </a:spcBef>
              <a:spcAft>
                <a:spcPts val="600"/>
              </a:spcAft>
              <a:defRPr/>
            </a:pPr>
            <a:r>
              <a:rPr lang="he-IL" sz="2500" b="1" dirty="0">
                <a:solidFill>
                  <a:srgbClr val="FF0000"/>
                </a:solidFill>
              </a:rPr>
              <a:t>   עבודה</a:t>
            </a:r>
            <a:endParaRPr lang="en-US" sz="2500" b="1" dirty="0">
              <a:solidFill>
                <a:srgbClr val="FF0000"/>
              </a:solidFill>
              <a:ea typeface="Times New Roman"/>
            </a:endParaRPr>
          </a:p>
        </p:txBody>
      </p:sp>
      <p:sp>
        <p:nvSpPr>
          <p:cNvPr id="21" name="מלבן 20"/>
          <p:cNvSpPr/>
          <p:nvPr/>
        </p:nvSpPr>
        <p:spPr bwMode="auto">
          <a:xfrm>
            <a:off x="550402" y="1196752"/>
            <a:ext cx="2007062" cy="2542181"/>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lstStyle/>
          <a:p>
            <a:pPr algn="r" rtl="1">
              <a:lnSpc>
                <a:spcPts val="2400"/>
              </a:lnSpc>
              <a:spcAft>
                <a:spcPts val="0"/>
              </a:spcAft>
              <a:tabLst>
                <a:tab pos="274638" algn="l"/>
              </a:tabLst>
              <a:defRPr/>
            </a:pPr>
            <a:r>
              <a:rPr lang="he-IL" sz="2000" b="1" dirty="0">
                <a:solidFill>
                  <a:schemeClr val="tx1"/>
                </a:solidFill>
              </a:rPr>
              <a:t>2.1.לפי ש"ע </a:t>
            </a:r>
          </a:p>
          <a:p>
            <a:pPr algn="r" rtl="1">
              <a:lnSpc>
                <a:spcPts val="2400"/>
              </a:lnSpc>
              <a:spcAft>
                <a:spcPts val="0"/>
              </a:spcAft>
              <a:tabLst>
                <a:tab pos="274638" algn="l"/>
              </a:tabLst>
              <a:defRPr/>
            </a:pPr>
            <a:r>
              <a:rPr lang="he-IL" sz="2000" b="1" dirty="0">
                <a:solidFill>
                  <a:schemeClr val="tx1"/>
                </a:solidFill>
              </a:rPr>
              <a:t>מושקעות בפועל</a:t>
            </a:r>
            <a:endParaRPr lang="en-US" sz="2000" b="1" dirty="0">
              <a:solidFill>
                <a:schemeClr val="tx1"/>
              </a:solidFill>
            </a:endParaRPr>
          </a:p>
        </p:txBody>
      </p:sp>
      <p:sp>
        <p:nvSpPr>
          <p:cNvPr id="22" name="מלבן 21"/>
          <p:cNvSpPr/>
          <p:nvPr/>
        </p:nvSpPr>
        <p:spPr bwMode="auto">
          <a:xfrm>
            <a:off x="556106" y="3859684"/>
            <a:ext cx="2001358" cy="2447925"/>
          </a:xfrm>
          <a:prstGeom prst="rect">
            <a:avLst/>
          </a:prstGeom>
          <a:solidFill>
            <a:srgbClr val="C4E59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lstStyle/>
          <a:p>
            <a:pPr algn="r" rtl="1">
              <a:lnSpc>
                <a:spcPts val="2400"/>
              </a:lnSpc>
              <a:spcAft>
                <a:spcPts val="0"/>
              </a:spcAft>
              <a:defRPr/>
            </a:pPr>
            <a:r>
              <a:rPr lang="he-IL" sz="2000" b="1" dirty="0">
                <a:solidFill>
                  <a:schemeClr val="tx1"/>
                </a:solidFill>
              </a:rPr>
              <a:t>2.2. לפי אבני דרך (הקצבת  היקף קבוע של ש"ע בהתאם להרכב הצוות בכל שלב)</a:t>
            </a:r>
            <a:endParaRPr lang="en-US" sz="2000" b="1" dirty="0">
              <a:solidFill>
                <a:schemeClr val="tx1"/>
              </a:solidFill>
            </a:endParaRPr>
          </a:p>
        </p:txBody>
      </p:sp>
      <p:sp>
        <p:nvSpPr>
          <p:cNvPr id="23" name="מלבן 5"/>
          <p:cNvSpPr>
            <a:spLocks noChangeArrowheads="1"/>
          </p:cNvSpPr>
          <p:nvPr/>
        </p:nvSpPr>
        <p:spPr bwMode="auto">
          <a:xfrm>
            <a:off x="611560" y="692696"/>
            <a:ext cx="3526160" cy="5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rtl="1">
              <a:lnSpc>
                <a:spcPts val="4000"/>
              </a:lnSpc>
              <a:spcBef>
                <a:spcPts val="600"/>
              </a:spcBef>
              <a:spcAft>
                <a:spcPts val="600"/>
              </a:spcAft>
              <a:defRPr/>
            </a:pPr>
            <a:r>
              <a:rPr lang="he-IL" altLang="he-IL" b="1" dirty="0"/>
              <a:t>חישוב שכ"ט עפ"י תשומות עבודה </a:t>
            </a:r>
            <a:endParaRPr lang="en-US" altLang="he-IL" b="1" dirty="0">
              <a:cs typeface="Times New Roman" pitchFamily="18" charset="0"/>
            </a:endParaRPr>
          </a:p>
        </p:txBody>
      </p:sp>
      <p:pic>
        <p:nvPicPr>
          <p:cNvPr id="24" name="תמונה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5355109"/>
            <a:ext cx="187325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תמונה 45" descr="תמונה קשורה"/>
          <p:cNvPicPr>
            <a:picLocks noChangeAspect="1" noChangeArrowheads="1"/>
          </p:cNvPicPr>
          <p:nvPr/>
        </p:nvPicPr>
        <p:blipFill>
          <a:blip r:embed="rId6">
            <a:clrChange>
              <a:clrFrom>
                <a:srgbClr val="51BCE8"/>
              </a:clrFrom>
              <a:clrTo>
                <a:srgbClr val="51BCE8">
                  <a:alpha val="0"/>
                </a:srgbClr>
              </a:clrTo>
            </a:clrChange>
            <a:extLst>
              <a:ext uri="{28A0092B-C50C-407E-A947-70E740481C1C}">
                <a14:useLocalDpi xmlns:a14="http://schemas.microsoft.com/office/drawing/2010/main" val="0"/>
              </a:ext>
            </a:extLst>
          </a:blip>
          <a:srcRect/>
          <a:stretch>
            <a:fillRect/>
          </a:stretch>
        </p:blipFill>
        <p:spPr bwMode="auto">
          <a:xfrm>
            <a:off x="860425" y="2635548"/>
            <a:ext cx="1481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9" name="קבוצה 4"/>
          <p:cNvGrpSpPr>
            <a:grpSpLocks/>
          </p:cNvGrpSpPr>
          <p:nvPr/>
        </p:nvGrpSpPr>
        <p:grpSpPr bwMode="auto">
          <a:xfrm>
            <a:off x="35496" y="260350"/>
            <a:ext cx="936625" cy="481013"/>
            <a:chOff x="537964" y="283691"/>
            <a:chExt cx="937692" cy="481013"/>
          </a:xfrm>
        </p:grpSpPr>
        <p:pic>
          <p:nvPicPr>
            <p:cNvPr id="21521" name="תמונה 3"/>
            <p:cNvPicPr>
              <a:picLocks noChangeAspect="1"/>
            </p:cNvPicPr>
            <p:nvPr/>
          </p:nvPicPr>
          <p:blipFill>
            <a:blip r:embed="rId7">
              <a:extLst>
                <a:ext uri="{28A0092B-C50C-407E-A947-70E740481C1C}">
                  <a14:useLocalDpi xmlns:a14="http://schemas.microsoft.com/office/drawing/2010/main" val="0"/>
                </a:ext>
              </a:extLst>
            </a:blip>
            <a:srcRect l="41943"/>
            <a:stretch>
              <a:fillRect/>
            </a:stretch>
          </p:blipFill>
          <p:spPr bwMode="auto">
            <a:xfrm>
              <a:off x="1053456" y="283691"/>
              <a:ext cx="422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תמונה 5"/>
            <p:cNvPicPr>
              <a:picLocks noChangeAspect="1"/>
            </p:cNvPicPr>
            <p:nvPr/>
          </p:nvPicPr>
          <p:blipFill>
            <a:blip r:embed="rId7">
              <a:extLst>
                <a:ext uri="{28A0092B-C50C-407E-A947-70E740481C1C}">
                  <a14:useLocalDpi xmlns:a14="http://schemas.microsoft.com/office/drawing/2010/main" val="0"/>
                </a:ext>
              </a:extLst>
            </a:blip>
            <a:srcRect l="20442" r="55907"/>
            <a:stretch>
              <a:fillRect/>
            </a:stretch>
          </p:blipFill>
          <p:spPr bwMode="auto">
            <a:xfrm>
              <a:off x="887159" y="283691"/>
              <a:ext cx="17200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תמונה 6"/>
            <p:cNvPicPr>
              <a:picLocks noChangeAspect="1"/>
            </p:cNvPicPr>
            <p:nvPr/>
          </p:nvPicPr>
          <p:blipFill>
            <a:blip r:embed="rId7">
              <a:extLst>
                <a:ext uri="{28A0092B-C50C-407E-A947-70E740481C1C}">
                  <a14:useLocalDpi xmlns:a14="http://schemas.microsoft.com/office/drawing/2010/main" val="0"/>
                </a:ext>
              </a:extLst>
            </a:blip>
            <a:srcRect r="77406"/>
            <a:stretch>
              <a:fillRect/>
            </a:stretch>
          </p:blipFill>
          <p:spPr bwMode="auto">
            <a:xfrm>
              <a:off x="721593" y="283691"/>
              <a:ext cx="16429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תמונה 3"/>
            <p:cNvPicPr>
              <a:picLocks noChangeAspect="1"/>
            </p:cNvPicPr>
            <p:nvPr/>
          </p:nvPicPr>
          <p:blipFill>
            <a:blip r:embed="rId7">
              <a:extLst>
                <a:ext uri="{28A0092B-C50C-407E-A947-70E740481C1C}">
                  <a14:useLocalDpi xmlns:a14="http://schemas.microsoft.com/office/drawing/2010/main" val="0"/>
                </a:ext>
              </a:extLst>
            </a:blip>
            <a:srcRect l="76819"/>
            <a:stretch>
              <a:fillRect/>
            </a:stretch>
          </p:blipFill>
          <p:spPr bwMode="auto">
            <a:xfrm>
              <a:off x="575564" y="283691"/>
              <a:ext cx="1685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TextBox 3"/>
            <p:cNvSpPr txBox="1">
              <a:spLocks noChangeArrowheads="1"/>
            </p:cNvSpPr>
            <p:nvPr/>
          </p:nvSpPr>
          <p:spPr bwMode="auto">
            <a:xfrm>
              <a:off x="537964" y="404664"/>
              <a:ext cx="217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ltLang="he-IL" sz="1600" b="1">
                  <a:solidFill>
                    <a:srgbClr val="7E003F"/>
                  </a:solidFill>
                </a:rPr>
                <a:t>4</a:t>
              </a:r>
            </a:p>
          </p:txBody>
        </p:sp>
      </p:grpSp>
      <p:sp>
        <p:nvSpPr>
          <p:cNvPr id="21520" name="מציין מיקום של מספר שקופית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25A4B6-6B17-401B-B3CD-474627A60860}" type="slidenum">
              <a:rPr lang="he-IL" altLang="he-IL" smtClean="0"/>
              <a:pPr/>
              <a:t>26</a:t>
            </a:fld>
            <a:endParaRPr lang="he-IL" altLang="he-IL"/>
          </a:p>
        </p:txBody>
      </p:sp>
      <p:sp>
        <p:nvSpPr>
          <p:cNvPr id="27"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dirty="0"/>
              <a:t>פרק 1.4 שכר המתכנן /</a:t>
            </a:r>
            <a:r>
              <a:rPr lang="en-US" altLang="he-IL" sz="2800" dirty="0"/>
              <a:t> </a:t>
            </a:r>
            <a:r>
              <a:rPr lang="he-IL" altLang="he-IL" sz="2800" dirty="0"/>
              <a:t>שיטת </a:t>
            </a:r>
            <a:r>
              <a:rPr lang="he-IL" altLang="he-IL" sz="2800" kern="0" dirty="0"/>
              <a:t>התקשרות</a:t>
            </a:r>
          </a:p>
        </p:txBody>
      </p:sp>
      <p:sp>
        <p:nvSpPr>
          <p:cNvPr id="4" name="לחצן פעולה: ריק 3">
            <a:hlinkClick r:id="rId8" action="ppaction://hlinksldjump" highlightClick="1"/>
            <a:extLst>
              <a:ext uri="{FF2B5EF4-FFF2-40B4-BE49-F238E27FC236}">
                <a16:creationId xmlns:a16="http://schemas.microsoft.com/office/drawing/2014/main" xmlns="" id="{2AFB625F-7CBB-4853-8537-DC1F94CCBEF4}"/>
              </a:ext>
            </a:extLst>
          </p:cNvPr>
          <p:cNvSpPr/>
          <p:nvPr/>
        </p:nvSpPr>
        <p:spPr bwMode="auto">
          <a:xfrm>
            <a:off x="4860032" y="2420888"/>
            <a:ext cx="2036068" cy="1318045"/>
          </a:xfrm>
          <a:prstGeom prst="actionButtonBlank">
            <a:avLst/>
          </a:prstGeom>
          <a:no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5" name="לחצן פעולה: ריק 4">
            <a:hlinkClick r:id="rId9" action="ppaction://hlinksldjump" highlightClick="1"/>
            <a:extLst>
              <a:ext uri="{FF2B5EF4-FFF2-40B4-BE49-F238E27FC236}">
                <a16:creationId xmlns:a16="http://schemas.microsoft.com/office/drawing/2014/main" xmlns="" id="{65C002BE-5BB5-4183-B5C8-B7A565D850B1}"/>
              </a:ext>
            </a:extLst>
          </p:cNvPr>
          <p:cNvSpPr/>
          <p:nvPr/>
        </p:nvSpPr>
        <p:spPr bwMode="auto">
          <a:xfrm>
            <a:off x="4932363" y="5301208"/>
            <a:ext cx="935781" cy="1006401"/>
          </a:xfrm>
          <a:prstGeom prst="actionButtonBlank">
            <a:avLst/>
          </a:prstGeom>
          <a:no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6" name="לחצן פעולה: ריק 5">
            <a:hlinkClick r:id="rId10" action="ppaction://hlinksldjump" highlightClick="1"/>
            <a:extLst>
              <a:ext uri="{FF2B5EF4-FFF2-40B4-BE49-F238E27FC236}">
                <a16:creationId xmlns:a16="http://schemas.microsoft.com/office/drawing/2014/main" xmlns="" id="{C4AFE83E-B790-40F2-A67A-FA89D64E6552}"/>
              </a:ext>
            </a:extLst>
          </p:cNvPr>
          <p:cNvSpPr/>
          <p:nvPr/>
        </p:nvSpPr>
        <p:spPr bwMode="auto">
          <a:xfrm>
            <a:off x="541541" y="2635548"/>
            <a:ext cx="2001358" cy="1091443"/>
          </a:xfrm>
          <a:prstGeom prst="actionButtonBlank">
            <a:avLst/>
          </a:prstGeom>
          <a:no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8" name="לחצן פעולה: ריק 7">
            <a:hlinkClick r:id="rId11" action="ppaction://hlinksldjump" highlightClick="1"/>
            <a:extLst>
              <a:ext uri="{FF2B5EF4-FFF2-40B4-BE49-F238E27FC236}">
                <a16:creationId xmlns:a16="http://schemas.microsoft.com/office/drawing/2014/main" xmlns="" id="{756CE923-98E8-4427-BF69-BE85261723F3}"/>
              </a:ext>
            </a:extLst>
          </p:cNvPr>
          <p:cNvSpPr/>
          <p:nvPr/>
        </p:nvSpPr>
        <p:spPr bwMode="auto">
          <a:xfrm>
            <a:off x="550401" y="5299547"/>
            <a:ext cx="1992498" cy="1091443"/>
          </a:xfrm>
          <a:prstGeom prst="actionButtonBlank">
            <a:avLst/>
          </a:prstGeom>
          <a:no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6641"/>
                                        </p:tgtEl>
                                        <p:attrNameLst>
                                          <p:attrName>style.visibility</p:attrName>
                                        </p:attrNameLst>
                                      </p:cBhvr>
                                      <p:to>
                                        <p:strVal val="visible"/>
                                      </p:to>
                                    </p:set>
                                    <p:animEffect transition="in" filter="fade">
                                      <p:cBhvr>
                                        <p:cTn id="20" dur="500"/>
                                        <p:tgtEl>
                                          <p:spTgt spid="266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6636"/>
                                        </p:tgtEl>
                                        <p:attrNameLst>
                                          <p:attrName>style.visibility</p:attrName>
                                        </p:attrNameLst>
                                      </p:cBhvr>
                                      <p:to>
                                        <p:strVal val="visible"/>
                                      </p:to>
                                    </p:set>
                                    <p:animEffect transition="in" filter="fade">
                                      <p:cBhvr>
                                        <p:cTn id="28" dur="500"/>
                                        <p:tgtEl>
                                          <p:spTgt spid="266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3" grpId="0"/>
      <p:bldP spid="20" grpId="0" animBg="1"/>
      <p:bldP spid="21" grpId="0" animBg="1"/>
      <p:bldP spid="2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27</a:t>
            </a:fld>
            <a:endParaRPr lang="he-IL" altLang="he-IL"/>
          </a:p>
        </p:txBody>
      </p:sp>
      <p:pic>
        <p:nvPicPr>
          <p:cNvPr id="3" name="תמונה 1" descr="Licensed and bonded?  Yeah, right! #ojai real estate  Maria DePaola Realtor Deckert DePaola Team DRE# 01877842 Keller Williams West Ventura County"/>
          <p:cNvPicPr>
            <a:picLocks noChangeAspect="1" noChangeArrowheads="1"/>
          </p:cNvPicPr>
          <p:nvPr/>
        </p:nvPicPr>
        <p:blipFill>
          <a:blip r:embed="rId2">
            <a:extLst>
              <a:ext uri="{28A0092B-C50C-407E-A947-70E740481C1C}">
                <a14:useLocalDpi xmlns:a14="http://schemas.microsoft.com/office/drawing/2010/main" val="0"/>
              </a:ext>
            </a:extLst>
          </a:blip>
          <a:srcRect t="14934" b="13136"/>
          <a:stretch>
            <a:fillRect/>
          </a:stretch>
        </p:blipFill>
        <p:spPr bwMode="auto">
          <a:xfrm>
            <a:off x="2918183" y="1052736"/>
            <a:ext cx="3960440" cy="505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lnSpc>
                <a:spcPts val="2800"/>
              </a:lnSpc>
              <a:buClrTx/>
              <a:buFontTx/>
              <a:buNone/>
            </a:pPr>
            <a:r>
              <a:rPr lang="he-IL" altLang="he-IL" sz="2800" dirty="0"/>
              <a:t>פרק 1.4 שכר המתכנן /</a:t>
            </a:r>
            <a:r>
              <a:rPr lang="en-US" altLang="he-IL" sz="2800" dirty="0"/>
              <a:t> </a:t>
            </a:r>
            <a:endParaRPr lang="he-IL" altLang="he-IL" sz="2800" dirty="0"/>
          </a:p>
          <a:p>
            <a:pPr>
              <a:lnSpc>
                <a:spcPts val="2800"/>
              </a:lnSpc>
              <a:buClrTx/>
              <a:buFontTx/>
              <a:buNone/>
            </a:pPr>
            <a:r>
              <a:rPr lang="he-IL" altLang="he-IL" sz="2200" dirty="0"/>
              <a:t>שיטות התק' &gt; "עריכת התקשרות מותאמת אישית"</a:t>
            </a:r>
          </a:p>
        </p:txBody>
      </p:sp>
      <p:pic>
        <p:nvPicPr>
          <p:cNvPr id="6" name="תמונה 5" descr="Resultado de imagen de complete solution ico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Tree>
    <p:extLst>
      <p:ext uri="{BB962C8B-B14F-4D97-AF65-F5344CB8AC3E}">
        <p14:creationId xmlns:p14="http://schemas.microsoft.com/office/powerpoint/2010/main" val="39254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מלבן מעוגל 7"/>
          <p:cNvSpPr>
            <a:spLocks noChangeArrowheads="1"/>
          </p:cNvSpPr>
          <p:nvPr/>
        </p:nvSpPr>
        <p:spPr bwMode="auto">
          <a:xfrm>
            <a:off x="7606035" y="908720"/>
            <a:ext cx="1214437" cy="864096"/>
          </a:xfrm>
          <a:prstGeom prst="roundRect">
            <a:avLst>
              <a:gd name="adj" fmla="val 16667"/>
            </a:avLst>
          </a:prstGeom>
          <a:solidFill>
            <a:srgbClr val="FFFF99"/>
          </a:solidFill>
          <a:ln w="285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lvl1pPr algn="r"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742950" indent="-285750" algn="r"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1143000" indent="-228600" algn="r"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gn="r"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lgn="r"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rtl="0" eaLnBrk="1" hangingPunct="1">
              <a:lnSpc>
                <a:spcPts val="2200"/>
              </a:lnSpc>
              <a:buClrTx/>
              <a:buFontTx/>
              <a:buNone/>
              <a:defRPr/>
            </a:pPr>
            <a:r>
              <a:rPr lang="he-IL" altLang="he-IL" sz="2000" b="1"/>
              <a:t>התמורה (שכ"ט)</a:t>
            </a:r>
            <a:endParaRPr lang="en-US" altLang="he-IL" sz="2000" b="1"/>
          </a:p>
        </p:txBody>
      </p:sp>
      <p:sp>
        <p:nvSpPr>
          <p:cNvPr id="21509" name="מלבן מעוגל 8"/>
          <p:cNvSpPr>
            <a:spLocks noChangeArrowheads="1"/>
          </p:cNvSpPr>
          <p:nvPr/>
        </p:nvSpPr>
        <p:spPr bwMode="auto">
          <a:xfrm>
            <a:off x="5962972" y="908720"/>
            <a:ext cx="1214438" cy="864096"/>
          </a:xfrm>
          <a:prstGeom prst="roundRect">
            <a:avLst>
              <a:gd name="adj" fmla="val 16667"/>
            </a:avLst>
          </a:prstGeom>
          <a:solidFill>
            <a:srgbClr val="FFFF99"/>
          </a:solidFill>
          <a:ln w="285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lvl1pPr algn="r"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742950" indent="-285750" algn="r"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1143000" indent="-228600" algn="r"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gn="r"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lgn="r"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rtl="0" eaLnBrk="1" hangingPunct="1">
              <a:lnSpc>
                <a:spcPts val="2200"/>
              </a:lnSpc>
              <a:buClrTx/>
              <a:buFontTx/>
              <a:buNone/>
              <a:defRPr/>
            </a:pPr>
            <a:r>
              <a:rPr lang="he-IL" altLang="he-IL" sz="2000" b="1" dirty="0"/>
              <a:t>ערך המבנה</a:t>
            </a:r>
            <a:endParaRPr lang="en-US" altLang="he-IL" sz="2000" b="1" dirty="0"/>
          </a:p>
        </p:txBody>
      </p:sp>
      <p:sp>
        <p:nvSpPr>
          <p:cNvPr id="21510" name="מלבן מעוגל 9"/>
          <p:cNvSpPr>
            <a:spLocks noChangeArrowheads="1"/>
          </p:cNvSpPr>
          <p:nvPr/>
        </p:nvSpPr>
        <p:spPr bwMode="auto">
          <a:xfrm>
            <a:off x="4319910" y="908720"/>
            <a:ext cx="1214437" cy="864096"/>
          </a:xfrm>
          <a:prstGeom prst="roundRect">
            <a:avLst>
              <a:gd name="adj" fmla="val 16667"/>
            </a:avLst>
          </a:prstGeom>
          <a:solidFill>
            <a:srgbClr val="FFFF99"/>
          </a:solidFill>
          <a:ln w="285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lvl1pPr algn="r"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742950" indent="-285750" algn="r"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1143000" indent="-228600" algn="r"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gn="r"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lgn="r"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rtl="0" eaLnBrk="1" hangingPunct="1">
              <a:lnSpc>
                <a:spcPts val="2000"/>
              </a:lnSpc>
              <a:buClrTx/>
              <a:buFontTx/>
              <a:buNone/>
              <a:defRPr/>
            </a:pPr>
            <a:r>
              <a:rPr lang="he-IL" altLang="he-IL" sz="2000" b="1" dirty="0"/>
              <a:t>מכסת שכר היסוד</a:t>
            </a:r>
            <a:endParaRPr lang="en-US" altLang="he-IL" sz="2000" b="1" dirty="0"/>
          </a:p>
        </p:txBody>
      </p:sp>
      <p:sp>
        <p:nvSpPr>
          <p:cNvPr id="21511" name="מלבן מעוגל 10"/>
          <p:cNvSpPr>
            <a:spLocks noChangeArrowheads="1"/>
          </p:cNvSpPr>
          <p:nvPr/>
        </p:nvSpPr>
        <p:spPr bwMode="auto">
          <a:xfrm>
            <a:off x="2605410" y="908720"/>
            <a:ext cx="1214437" cy="864096"/>
          </a:xfrm>
          <a:prstGeom prst="roundRect">
            <a:avLst>
              <a:gd name="adj" fmla="val 16667"/>
            </a:avLst>
          </a:prstGeom>
          <a:solidFill>
            <a:srgbClr val="FFFF99"/>
          </a:solidFill>
          <a:ln w="285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lIns="36000" rIns="36000"/>
          <a:lstStyle>
            <a:lvl1pPr algn="r"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742950" indent="-285750" algn="r"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1143000" indent="-228600" algn="r"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gn="r"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lgn="r"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rtl="0" eaLnBrk="1" hangingPunct="1">
              <a:lnSpc>
                <a:spcPts val="2000"/>
              </a:lnSpc>
              <a:buClrTx/>
              <a:buFontTx/>
              <a:buNone/>
              <a:defRPr/>
            </a:pPr>
            <a:r>
              <a:rPr lang="he-IL" altLang="he-IL" sz="2000" b="1" dirty="0"/>
              <a:t>סה"כ השירותים החלקיים</a:t>
            </a:r>
            <a:endParaRPr lang="en-US" altLang="he-IL" sz="2000" b="1" dirty="0"/>
          </a:p>
        </p:txBody>
      </p:sp>
      <p:sp>
        <p:nvSpPr>
          <p:cNvPr id="14" name="כפל 13"/>
          <p:cNvSpPr/>
          <p:nvPr/>
        </p:nvSpPr>
        <p:spPr bwMode="auto">
          <a:xfrm>
            <a:off x="5534347" y="1168742"/>
            <a:ext cx="414338" cy="246885"/>
          </a:xfrm>
          <a:prstGeom prst="mathMultiply">
            <a:avLst/>
          </a:prstGeom>
          <a:solidFill>
            <a:srgbClr val="FFFF99"/>
          </a:solid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eaLnBrk="1" hangingPunct="1">
              <a:lnSpc>
                <a:spcPts val="2200"/>
              </a:lnSpc>
              <a:buSzPct val="100000"/>
              <a:defRPr/>
            </a:pPr>
            <a:endParaRPr lang="en-US" sz="2000" b="1"/>
          </a:p>
        </p:txBody>
      </p:sp>
      <p:sp>
        <p:nvSpPr>
          <p:cNvPr id="15" name="כפל 14"/>
          <p:cNvSpPr/>
          <p:nvPr/>
        </p:nvSpPr>
        <p:spPr bwMode="auto">
          <a:xfrm>
            <a:off x="3813497" y="1168742"/>
            <a:ext cx="414338" cy="246885"/>
          </a:xfrm>
          <a:prstGeom prst="mathMultiply">
            <a:avLst/>
          </a:prstGeom>
          <a:solidFill>
            <a:srgbClr val="FFFF99"/>
          </a:solid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eaLnBrk="1" hangingPunct="1">
              <a:lnSpc>
                <a:spcPts val="2200"/>
              </a:lnSpc>
              <a:buSzPct val="100000"/>
              <a:defRPr/>
            </a:pPr>
            <a:endParaRPr lang="en-US" sz="2000" b="1"/>
          </a:p>
        </p:txBody>
      </p:sp>
      <p:sp>
        <p:nvSpPr>
          <p:cNvPr id="16" name="כפל 15"/>
          <p:cNvSpPr/>
          <p:nvPr/>
        </p:nvSpPr>
        <p:spPr bwMode="auto">
          <a:xfrm>
            <a:off x="2112565" y="1168742"/>
            <a:ext cx="414338" cy="246885"/>
          </a:xfrm>
          <a:prstGeom prst="mathMultiply">
            <a:avLst/>
          </a:prstGeom>
          <a:solidFill>
            <a:srgbClr val="FFFF99"/>
          </a:solid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eaLnBrk="1" hangingPunct="1">
              <a:lnSpc>
                <a:spcPts val="2200"/>
              </a:lnSpc>
              <a:buSzPct val="100000"/>
              <a:defRPr/>
            </a:pPr>
            <a:endParaRPr lang="en-US" sz="2000" b="1"/>
          </a:p>
        </p:txBody>
      </p:sp>
      <p:sp>
        <p:nvSpPr>
          <p:cNvPr id="23" name="שווה 22"/>
          <p:cNvSpPr/>
          <p:nvPr/>
        </p:nvSpPr>
        <p:spPr bwMode="auto">
          <a:xfrm>
            <a:off x="7198047" y="1178460"/>
            <a:ext cx="342900" cy="308606"/>
          </a:xfrm>
          <a:prstGeom prst="mathEqual">
            <a:avLst/>
          </a:prstGeom>
          <a:solidFill>
            <a:srgbClr val="FFFF99"/>
          </a:solid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eaLnBrk="1" hangingPunct="1">
              <a:lnSpc>
                <a:spcPts val="2200"/>
              </a:lnSpc>
              <a:buSzPct val="100000"/>
              <a:defRPr/>
            </a:pPr>
            <a:endParaRPr lang="en-US" sz="2000" b="1"/>
          </a:p>
        </p:txBody>
      </p:sp>
      <p:sp>
        <p:nvSpPr>
          <p:cNvPr id="39" name="מלבן 38"/>
          <p:cNvSpPr/>
          <p:nvPr/>
        </p:nvSpPr>
        <p:spPr>
          <a:xfrm>
            <a:off x="539750" y="5253038"/>
            <a:ext cx="8424863" cy="657225"/>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marL="0" lvl="1" algn="just" rtl="1">
              <a:lnSpc>
                <a:spcPts val="2200"/>
              </a:lnSpc>
              <a:defRPr/>
            </a:pPr>
            <a:r>
              <a:rPr lang="he-IL" sz="1300" dirty="0"/>
              <a:t>בחוזה הכולל מספר עבודות הנדסיות, יהיה ערך המבנה לצרכי חישוב שכר המתכנן, ערך המבנה/ מתקן (ההיקף הכספי הכולל/ אומדן) של כל העבודות ההנדסיות נשוא החוזה במהלך ההתקשרות.</a:t>
            </a:r>
            <a:endParaRPr lang="en-US" sz="1300" b="1" dirty="0"/>
          </a:p>
        </p:txBody>
      </p:sp>
      <p:sp>
        <p:nvSpPr>
          <p:cNvPr id="17" name="מלבן 16"/>
          <p:cNvSpPr/>
          <p:nvPr/>
        </p:nvSpPr>
        <p:spPr>
          <a:xfrm>
            <a:off x="539750" y="4149725"/>
            <a:ext cx="8424863" cy="341313"/>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marL="0" lvl="1" indent="0" algn="just" rtl="1">
              <a:lnSpc>
                <a:spcPts val="2200"/>
              </a:lnSpc>
              <a:defRPr/>
            </a:pPr>
            <a:r>
              <a:rPr lang="he-IL" sz="1300" dirty="0"/>
              <a:t>ככלל, חישוב שכ"ט למתכנן יתבסס על ערך המבנה, כאשר ערך המבנה נקבע כמכפלה של שטח המבנה במחיר קבוע </a:t>
            </a:r>
            <a:r>
              <a:rPr lang="he-IL" altLang="he-IL" sz="1300" kern="0" dirty="0"/>
              <a:t>למ"ר</a:t>
            </a:r>
            <a:r>
              <a:rPr lang="he-IL" altLang="he-IL" sz="1300" kern="0" dirty="0">
                <a:solidFill>
                  <a:srgbClr val="FF0000"/>
                </a:solidFill>
              </a:rPr>
              <a:t>*</a:t>
            </a:r>
          </a:p>
        </p:txBody>
      </p:sp>
      <p:sp>
        <p:nvSpPr>
          <p:cNvPr id="18" name="מלבן 17"/>
          <p:cNvSpPr/>
          <p:nvPr/>
        </p:nvSpPr>
        <p:spPr>
          <a:xfrm>
            <a:off x="539750" y="4494213"/>
            <a:ext cx="8424863" cy="374650"/>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just" rtl="1">
              <a:lnSpc>
                <a:spcPts val="2200"/>
              </a:lnSpc>
              <a:defRPr/>
            </a:pPr>
            <a:r>
              <a:rPr lang="he-IL" altLang="he-IL" sz="1300" kern="0" dirty="0"/>
              <a:t>המחיר למ"ר מוגדר לכל סוג מבנה בכל אחד מהתעריפים השונים</a:t>
            </a:r>
          </a:p>
        </p:txBody>
      </p:sp>
      <p:sp>
        <p:nvSpPr>
          <p:cNvPr id="19" name="מלבן 18"/>
          <p:cNvSpPr/>
          <p:nvPr/>
        </p:nvSpPr>
        <p:spPr>
          <a:xfrm>
            <a:off x="539750" y="4887913"/>
            <a:ext cx="8424863" cy="374461"/>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lIns="36000" rIns="36000">
            <a:spAutoFit/>
          </a:bodyPr>
          <a:lstStyle/>
          <a:p>
            <a:pPr algn="just" rtl="1">
              <a:lnSpc>
                <a:spcPts val="2200"/>
              </a:lnSpc>
              <a:defRPr/>
            </a:pPr>
            <a:r>
              <a:rPr lang="he-IL" altLang="he-IL" sz="1300" kern="0" dirty="0"/>
              <a:t>המחיר למ"ר לא מתעדכן במהלך ההתקשרות (ערך המבנה יכול להתעדכן רק אם היה שינוי בשטח המבנה)</a:t>
            </a:r>
          </a:p>
        </p:txBody>
      </p:sp>
      <p:sp>
        <p:nvSpPr>
          <p:cNvPr id="20" name="מלבן 19"/>
          <p:cNvSpPr/>
          <p:nvPr/>
        </p:nvSpPr>
        <p:spPr>
          <a:xfrm>
            <a:off x="539750" y="5951538"/>
            <a:ext cx="8424863" cy="438150"/>
          </a:xfrm>
          <a:prstGeom prst="rect">
            <a:avLst/>
          </a:prstGeom>
          <a:solidFill>
            <a:srgbClr val="FFFF8B"/>
          </a:solidFill>
        </p:spPr>
        <p:style>
          <a:lnRef idx="1">
            <a:schemeClr val="accent2"/>
          </a:lnRef>
          <a:fillRef idx="2">
            <a:schemeClr val="accent2"/>
          </a:fillRef>
          <a:effectRef idx="1">
            <a:schemeClr val="accent2"/>
          </a:effectRef>
          <a:fontRef idx="minor">
            <a:schemeClr val="dk1"/>
          </a:fontRef>
        </p:style>
        <p:txBody>
          <a:bodyPr>
            <a:spAutoFit/>
          </a:bodyPr>
          <a:lstStyle/>
          <a:p>
            <a:pPr algn="just" rtl="1">
              <a:lnSpc>
                <a:spcPts val="1400"/>
              </a:lnSpc>
              <a:defRPr/>
            </a:pPr>
            <a:r>
              <a:rPr lang="he-IL" altLang="he-IL" sz="1100" kern="0" dirty="0">
                <a:solidFill>
                  <a:srgbClr val="FF0000"/>
                </a:solidFill>
              </a:rPr>
              <a:t>*</a:t>
            </a:r>
            <a:r>
              <a:rPr lang="he-IL" altLang="he-IL" sz="1100" kern="0" dirty="0"/>
              <a:t>מחיר קבוע למ"ר הינה השיטה העיקרית בתעריף החדש, אך במקרים מסוימים ניתן יהיה לחשב את שכר הטרחה על בסיס אומדנים וערך עבודה בפועל (תוצאות מכרז)</a:t>
            </a:r>
          </a:p>
        </p:txBody>
      </p:sp>
      <p:sp>
        <p:nvSpPr>
          <p:cNvPr id="49" name="מלבן מעוגל 16"/>
          <p:cNvSpPr>
            <a:spLocks noChangeArrowheads="1"/>
          </p:cNvSpPr>
          <p:nvPr/>
        </p:nvSpPr>
        <p:spPr bwMode="auto">
          <a:xfrm>
            <a:off x="7824788" y="2644775"/>
            <a:ext cx="1062037" cy="1143000"/>
          </a:xfrm>
          <a:prstGeom prst="roundRect">
            <a:avLst>
              <a:gd name="adj" fmla="val 16667"/>
            </a:avLst>
          </a:prstGeom>
          <a:solidFill>
            <a:srgbClr val="FFFF99"/>
          </a:solidFill>
          <a:ln w="28575" algn="ctr">
            <a:solidFill>
              <a:srgbClr val="FF0000"/>
            </a:solidFill>
            <a:round/>
            <a:headEnd/>
            <a:tailEnd/>
          </a:ln>
        </p:spPr>
        <p:txBody>
          <a:bodyP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a:t>משרד הביטחון (0.9)</a:t>
            </a:r>
            <a:endParaRPr lang="en-US" altLang="he-IL" sz="1800"/>
          </a:p>
        </p:txBody>
      </p:sp>
      <p:sp>
        <p:nvSpPr>
          <p:cNvPr id="50" name="מלבן מעוגל 17"/>
          <p:cNvSpPr>
            <a:spLocks noChangeArrowheads="1"/>
          </p:cNvSpPr>
          <p:nvPr/>
        </p:nvSpPr>
        <p:spPr bwMode="auto">
          <a:xfrm>
            <a:off x="5659438" y="2644775"/>
            <a:ext cx="928687" cy="1143000"/>
          </a:xfrm>
          <a:prstGeom prst="roundRect">
            <a:avLst>
              <a:gd name="adj" fmla="val 16667"/>
            </a:avLst>
          </a:prstGeom>
          <a:solidFill>
            <a:srgbClr val="FFFF99"/>
          </a:solidFill>
          <a:ln w="28575" algn="ctr">
            <a:solidFill>
              <a:srgbClr val="FF0000"/>
            </a:solidFill>
            <a:round/>
            <a:headEnd/>
            <a:tailEnd/>
          </a:ln>
        </p:spPr>
        <p:txBody>
          <a:bodyP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a:t>מקדם אתר (0.96)</a:t>
            </a:r>
            <a:endParaRPr lang="en-US" altLang="he-IL" sz="1800"/>
          </a:p>
        </p:txBody>
      </p:sp>
      <p:sp>
        <p:nvSpPr>
          <p:cNvPr id="51" name="מלבן מעוגל 18"/>
          <p:cNvSpPr>
            <a:spLocks noChangeArrowheads="1"/>
          </p:cNvSpPr>
          <p:nvPr/>
        </p:nvSpPr>
        <p:spPr bwMode="auto">
          <a:xfrm>
            <a:off x="4598988" y="2647950"/>
            <a:ext cx="987425" cy="1143000"/>
          </a:xfrm>
          <a:prstGeom prst="roundRect">
            <a:avLst>
              <a:gd name="adj" fmla="val 16667"/>
            </a:avLst>
          </a:prstGeom>
          <a:solidFill>
            <a:srgbClr val="FFFF99"/>
          </a:solidFill>
          <a:ln w="28575" algn="ctr">
            <a:solidFill>
              <a:srgbClr val="FF0000"/>
            </a:solidFill>
            <a:round/>
            <a:headEnd/>
            <a:tailEnd/>
          </a:ln>
        </p:spPr>
        <p:txBody>
          <a:bodyP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a:t>מקדם באתר מאוכלס</a:t>
            </a:r>
            <a:endParaRPr lang="en-US" altLang="he-IL" sz="1800"/>
          </a:p>
        </p:txBody>
      </p:sp>
      <p:sp>
        <p:nvSpPr>
          <p:cNvPr id="52" name="מלבן מעוגל 19"/>
          <p:cNvSpPr>
            <a:spLocks noChangeArrowheads="1"/>
          </p:cNvSpPr>
          <p:nvPr/>
        </p:nvSpPr>
        <p:spPr bwMode="auto">
          <a:xfrm>
            <a:off x="2051720" y="2644775"/>
            <a:ext cx="792088" cy="1143000"/>
          </a:xfrm>
          <a:prstGeom prst="roundRect">
            <a:avLst>
              <a:gd name="adj" fmla="val 16667"/>
            </a:avLst>
          </a:prstGeom>
          <a:solidFill>
            <a:schemeClr val="accent1"/>
          </a:solidFill>
          <a:ln w="28575" algn="ctr">
            <a:solidFill>
              <a:srgbClr val="FF0000"/>
            </a:solidFill>
            <a:round/>
            <a:headEnd/>
            <a:tailEnd/>
          </a:ln>
        </p:spPr>
        <p:txBody>
          <a:bodyPr lIns="0" r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a:t>שינויים במבנה קיים</a:t>
            </a:r>
            <a:endParaRPr lang="en-US" altLang="he-IL" sz="1800"/>
          </a:p>
        </p:txBody>
      </p:sp>
      <p:sp>
        <p:nvSpPr>
          <p:cNvPr id="53" name="מלבן מעוגל 20"/>
          <p:cNvSpPr>
            <a:spLocks noChangeArrowheads="1"/>
          </p:cNvSpPr>
          <p:nvPr/>
        </p:nvSpPr>
        <p:spPr bwMode="auto">
          <a:xfrm>
            <a:off x="506415" y="2644775"/>
            <a:ext cx="1473298" cy="1143000"/>
          </a:xfrm>
          <a:prstGeom prst="roundRect">
            <a:avLst>
              <a:gd name="adj" fmla="val 16667"/>
            </a:avLst>
          </a:prstGeom>
          <a:solidFill>
            <a:schemeClr val="accent1"/>
          </a:solidFill>
          <a:ln w="28575" algn="ctr">
            <a:solidFill>
              <a:srgbClr val="FF0000"/>
            </a:solidFill>
            <a:round/>
            <a:headEnd/>
            <a:tailEnd/>
          </a:ln>
        </p:spPr>
        <p:txBody>
          <a:bodyPr lIns="0" r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a:t>מקדמים שונים </a:t>
            </a:r>
          </a:p>
          <a:p>
            <a:pPr algn="ctr" rtl="0" eaLnBrk="1" hangingPunct="1">
              <a:lnSpc>
                <a:spcPct val="100000"/>
              </a:lnSpc>
              <a:buClrTx/>
              <a:buFontTx/>
              <a:buNone/>
            </a:pPr>
            <a:r>
              <a:rPr lang="he-IL" altLang="he-IL" sz="1800"/>
              <a:t>(מבנים חוזרים/</a:t>
            </a:r>
            <a:endParaRPr lang="en-US" altLang="he-IL" sz="1800"/>
          </a:p>
          <a:p>
            <a:pPr algn="ctr" rtl="0" eaLnBrk="1" hangingPunct="1">
              <a:lnSpc>
                <a:spcPct val="100000"/>
              </a:lnSpc>
              <a:buClrTx/>
              <a:buFontTx/>
              <a:buNone/>
            </a:pPr>
            <a:r>
              <a:rPr lang="en-US" altLang="he-IL" sz="1800"/>
              <a:t>(COE</a:t>
            </a:r>
            <a:endParaRPr lang="he-IL" altLang="he-IL" sz="1800"/>
          </a:p>
        </p:txBody>
      </p:sp>
      <p:sp>
        <p:nvSpPr>
          <p:cNvPr id="54" name="מלבן מעוגל 21"/>
          <p:cNvSpPr>
            <a:spLocks noChangeArrowheads="1"/>
          </p:cNvSpPr>
          <p:nvPr/>
        </p:nvSpPr>
        <p:spPr bwMode="auto">
          <a:xfrm>
            <a:off x="2915816" y="2644775"/>
            <a:ext cx="720080" cy="1143000"/>
          </a:xfrm>
          <a:prstGeom prst="roundRect">
            <a:avLst>
              <a:gd name="adj" fmla="val 16667"/>
            </a:avLst>
          </a:prstGeom>
          <a:solidFill>
            <a:schemeClr val="accent1"/>
          </a:solidFill>
          <a:ln w="28575" algn="ctr">
            <a:solidFill>
              <a:srgbClr val="FF0000"/>
            </a:solidFill>
            <a:round/>
            <a:headEnd/>
            <a:tailEnd/>
          </a:ln>
        </p:spPr>
        <p:txBody>
          <a:bodyPr lIns="0" r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dirty="0"/>
              <a:t>תוספת למבנה קיים</a:t>
            </a:r>
            <a:endParaRPr lang="en-US" altLang="he-IL" sz="1800" dirty="0"/>
          </a:p>
        </p:txBody>
      </p:sp>
      <p:sp>
        <p:nvSpPr>
          <p:cNvPr id="55" name="כפל 54"/>
          <p:cNvSpPr/>
          <p:nvPr/>
        </p:nvSpPr>
        <p:spPr bwMode="auto">
          <a:xfrm>
            <a:off x="4884738" y="3576638"/>
            <a:ext cx="414337" cy="42862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buSzPct val="100000"/>
              <a:defRPr/>
            </a:pPr>
            <a:endParaRPr lang="en-US"/>
          </a:p>
        </p:txBody>
      </p:sp>
      <p:sp>
        <p:nvSpPr>
          <p:cNvPr id="56" name="כפל 55"/>
          <p:cNvSpPr/>
          <p:nvPr/>
        </p:nvSpPr>
        <p:spPr bwMode="auto">
          <a:xfrm>
            <a:off x="5959475" y="3573463"/>
            <a:ext cx="414338" cy="42862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buSzPct val="100000"/>
              <a:defRPr/>
            </a:pPr>
            <a:endParaRPr lang="en-US"/>
          </a:p>
        </p:txBody>
      </p:sp>
      <p:sp>
        <p:nvSpPr>
          <p:cNvPr id="57" name="כפל 56"/>
          <p:cNvSpPr/>
          <p:nvPr/>
        </p:nvSpPr>
        <p:spPr bwMode="auto">
          <a:xfrm>
            <a:off x="8124825" y="3573463"/>
            <a:ext cx="414338" cy="42862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buSzPct val="100000"/>
              <a:defRPr/>
            </a:pPr>
            <a:endParaRPr lang="en-US"/>
          </a:p>
        </p:txBody>
      </p:sp>
      <p:sp>
        <p:nvSpPr>
          <p:cNvPr id="58" name="מלבן מעוגל 16"/>
          <p:cNvSpPr>
            <a:spLocks noChangeArrowheads="1"/>
          </p:cNvSpPr>
          <p:nvPr/>
        </p:nvSpPr>
        <p:spPr bwMode="auto">
          <a:xfrm>
            <a:off x="6677025" y="2647950"/>
            <a:ext cx="1058863" cy="1143000"/>
          </a:xfrm>
          <a:prstGeom prst="roundRect">
            <a:avLst>
              <a:gd name="adj" fmla="val 16667"/>
            </a:avLst>
          </a:prstGeom>
          <a:solidFill>
            <a:srgbClr val="FFFF99"/>
          </a:solidFill>
          <a:ln w="28575" algn="ctr">
            <a:solidFill>
              <a:srgbClr val="FF0000"/>
            </a:solidFill>
            <a:round/>
            <a:headEnd/>
            <a:tailEnd/>
          </a:ln>
        </p:spPr>
        <p:txBody>
          <a:bodyP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a:t>מקדם</a:t>
            </a:r>
          </a:p>
          <a:p>
            <a:pPr algn="ctr" rtl="0" eaLnBrk="1" hangingPunct="1">
              <a:lnSpc>
                <a:spcPct val="100000"/>
              </a:lnSpc>
              <a:buClrTx/>
              <a:buFontTx/>
              <a:buNone/>
            </a:pPr>
            <a:r>
              <a:rPr lang="he-IL" altLang="he-IL" sz="1800"/>
              <a:t>הפחתת</a:t>
            </a:r>
          </a:p>
          <a:p>
            <a:pPr algn="ctr" rtl="0" eaLnBrk="1" hangingPunct="1">
              <a:lnSpc>
                <a:spcPct val="100000"/>
              </a:lnSpc>
              <a:buClrTx/>
              <a:buFontTx/>
              <a:buNone/>
            </a:pPr>
            <a:r>
              <a:rPr lang="he-IL" altLang="he-IL" sz="1800"/>
              <a:t>היקף</a:t>
            </a:r>
            <a:endParaRPr lang="en-US" altLang="he-IL" sz="1800"/>
          </a:p>
        </p:txBody>
      </p:sp>
      <p:sp>
        <p:nvSpPr>
          <p:cNvPr id="59" name="כפל 58"/>
          <p:cNvSpPr/>
          <p:nvPr/>
        </p:nvSpPr>
        <p:spPr bwMode="auto">
          <a:xfrm>
            <a:off x="6954838" y="3576638"/>
            <a:ext cx="414337" cy="42862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buSzPct val="100000"/>
              <a:defRPr/>
            </a:pPr>
            <a:endParaRPr lang="en-US"/>
          </a:p>
        </p:txBody>
      </p:sp>
      <p:grpSp>
        <p:nvGrpSpPr>
          <p:cNvPr id="60" name="קבוצה 59"/>
          <p:cNvGrpSpPr>
            <a:grpSpLocks/>
          </p:cNvGrpSpPr>
          <p:nvPr/>
        </p:nvGrpSpPr>
        <p:grpSpPr bwMode="auto">
          <a:xfrm>
            <a:off x="468313" y="1773238"/>
            <a:ext cx="4031679" cy="2100262"/>
            <a:chOff x="533400" y="3081366"/>
            <a:chExt cx="4032239" cy="2075826"/>
          </a:xfrm>
        </p:grpSpPr>
        <p:cxnSp>
          <p:nvCxnSpPr>
            <p:cNvPr id="25654" name="מחבר ישר 42"/>
            <p:cNvCxnSpPr>
              <a:cxnSpLocks noChangeShapeType="1"/>
            </p:cNvCxnSpPr>
            <p:nvPr/>
          </p:nvCxnSpPr>
          <p:spPr bwMode="auto">
            <a:xfrm flipH="1">
              <a:off x="533402" y="3081366"/>
              <a:ext cx="936232" cy="628025"/>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5" name="מחבר ישר 43"/>
            <p:cNvCxnSpPr>
              <a:cxnSpLocks noChangeShapeType="1"/>
            </p:cNvCxnSpPr>
            <p:nvPr/>
          </p:nvCxnSpPr>
          <p:spPr bwMode="auto">
            <a:xfrm>
              <a:off x="533400" y="3709392"/>
              <a:ext cx="0" cy="144780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6" name="מחבר ישר 44"/>
            <p:cNvCxnSpPr>
              <a:cxnSpLocks noChangeShapeType="1"/>
            </p:cNvCxnSpPr>
            <p:nvPr/>
          </p:nvCxnSpPr>
          <p:spPr bwMode="auto">
            <a:xfrm flipV="1">
              <a:off x="4565639" y="3327252"/>
              <a:ext cx="0" cy="182994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7" name="מחבר ישר 45"/>
            <p:cNvCxnSpPr>
              <a:cxnSpLocks noChangeShapeType="1"/>
            </p:cNvCxnSpPr>
            <p:nvPr/>
          </p:nvCxnSpPr>
          <p:spPr bwMode="auto">
            <a:xfrm flipH="1" flipV="1">
              <a:off x="1469634" y="3081366"/>
              <a:ext cx="438073" cy="218773"/>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8" name="מחבר ישר 46"/>
            <p:cNvCxnSpPr>
              <a:cxnSpLocks noChangeShapeType="1"/>
            </p:cNvCxnSpPr>
            <p:nvPr/>
          </p:nvCxnSpPr>
          <p:spPr bwMode="auto">
            <a:xfrm flipV="1">
              <a:off x="539552" y="5157189"/>
              <a:ext cx="4026087" cy="3"/>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9" name="מחבר ישר 47"/>
            <p:cNvCxnSpPr>
              <a:cxnSpLocks noChangeShapeType="1"/>
            </p:cNvCxnSpPr>
            <p:nvPr/>
          </p:nvCxnSpPr>
          <p:spPr bwMode="auto">
            <a:xfrm flipH="1" flipV="1">
              <a:off x="1907708" y="3306116"/>
              <a:ext cx="2657931" cy="21135"/>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 name="קבוצה 66"/>
          <p:cNvGrpSpPr>
            <a:grpSpLocks/>
          </p:cNvGrpSpPr>
          <p:nvPr/>
        </p:nvGrpSpPr>
        <p:grpSpPr bwMode="auto">
          <a:xfrm>
            <a:off x="468313" y="1773238"/>
            <a:ext cx="8496300" cy="2100262"/>
            <a:chOff x="533400" y="3057789"/>
            <a:chExt cx="8496524" cy="2099403"/>
          </a:xfrm>
        </p:grpSpPr>
        <p:cxnSp>
          <p:nvCxnSpPr>
            <p:cNvPr id="25648" name="מחבר ישר 49"/>
            <p:cNvCxnSpPr>
              <a:cxnSpLocks noChangeShapeType="1"/>
            </p:cNvCxnSpPr>
            <p:nvPr/>
          </p:nvCxnSpPr>
          <p:spPr bwMode="auto">
            <a:xfrm flipH="1">
              <a:off x="533402" y="3057789"/>
              <a:ext cx="959667" cy="647912"/>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49" name="מחבר ישר 50"/>
            <p:cNvCxnSpPr>
              <a:cxnSpLocks noChangeShapeType="1"/>
            </p:cNvCxnSpPr>
            <p:nvPr/>
          </p:nvCxnSpPr>
          <p:spPr bwMode="auto">
            <a:xfrm>
              <a:off x="533400" y="3709392"/>
              <a:ext cx="0" cy="144780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0" name="מחבר ישר 51"/>
            <p:cNvCxnSpPr>
              <a:cxnSpLocks noChangeShapeType="1"/>
            </p:cNvCxnSpPr>
            <p:nvPr/>
          </p:nvCxnSpPr>
          <p:spPr bwMode="auto">
            <a:xfrm>
              <a:off x="539551" y="5144746"/>
              <a:ext cx="8453860" cy="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1" name="מחבר ישר 52"/>
            <p:cNvCxnSpPr>
              <a:cxnSpLocks noChangeShapeType="1"/>
            </p:cNvCxnSpPr>
            <p:nvPr/>
          </p:nvCxnSpPr>
          <p:spPr bwMode="auto">
            <a:xfrm flipV="1">
              <a:off x="9029924" y="3327251"/>
              <a:ext cx="0" cy="1829941"/>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2" name="מחבר ישר 53"/>
            <p:cNvCxnSpPr>
              <a:cxnSpLocks noChangeShapeType="1"/>
            </p:cNvCxnSpPr>
            <p:nvPr/>
          </p:nvCxnSpPr>
          <p:spPr bwMode="auto">
            <a:xfrm flipH="1" flipV="1">
              <a:off x="1907552" y="3291791"/>
              <a:ext cx="7122372" cy="53492"/>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3" name="מחבר ישר 54"/>
            <p:cNvCxnSpPr>
              <a:cxnSpLocks noChangeShapeType="1"/>
            </p:cNvCxnSpPr>
            <p:nvPr/>
          </p:nvCxnSpPr>
          <p:spPr bwMode="auto">
            <a:xfrm flipH="1" flipV="1">
              <a:off x="1469529" y="3057789"/>
              <a:ext cx="414637" cy="215971"/>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512" name="מלבן מעוגל 11"/>
          <p:cNvSpPr>
            <a:spLocks noChangeArrowheads="1"/>
          </p:cNvSpPr>
          <p:nvPr/>
        </p:nvSpPr>
        <p:spPr bwMode="auto">
          <a:xfrm>
            <a:off x="870719" y="908720"/>
            <a:ext cx="1215578" cy="864096"/>
          </a:xfrm>
          <a:prstGeom prst="roundRect">
            <a:avLst>
              <a:gd name="adj" fmla="val 16667"/>
            </a:avLst>
          </a:prstGeom>
          <a:solidFill>
            <a:srgbClr val="FFFF99"/>
          </a:solidFill>
          <a:ln w="285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nchor="ctr"/>
          <a:lstStyle>
            <a:lvl1pPr algn="r"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742950" indent="-285750" algn="r"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1143000" indent="-228600" algn="r"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gn="r"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lgn="r"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l" rtl="0" eaLnBrk="1" hangingPunct="1">
              <a:lnSpc>
                <a:spcPts val="2200"/>
              </a:lnSpc>
              <a:buClrTx/>
              <a:buFontTx/>
              <a:buNone/>
              <a:defRPr/>
            </a:pPr>
            <a:r>
              <a:rPr lang="he-IL" altLang="he-IL" sz="2000" b="1"/>
              <a:t>מקדם/ים</a:t>
            </a:r>
            <a:endParaRPr lang="en-US" altLang="he-IL" sz="2000" b="1"/>
          </a:p>
        </p:txBody>
      </p:sp>
      <p:sp>
        <p:nvSpPr>
          <p:cNvPr id="62"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dirty="0"/>
              <a:t>פרק 1.4 שכר המתכנן /</a:t>
            </a:r>
            <a:r>
              <a:rPr lang="en-US" altLang="he-IL" sz="2800" dirty="0"/>
              <a:t> </a:t>
            </a:r>
            <a:r>
              <a:rPr lang="he-IL" altLang="he-IL" sz="2200" dirty="0"/>
              <a:t>חישוב שכ"ט כ-% מערך העבודה</a:t>
            </a:r>
            <a:endParaRPr lang="he-IL" altLang="he-IL" sz="2800" kern="0" dirty="0"/>
          </a:p>
        </p:txBody>
      </p:sp>
      <p:grpSp>
        <p:nvGrpSpPr>
          <p:cNvPr id="63" name="קבוצה 4"/>
          <p:cNvGrpSpPr>
            <a:grpSpLocks/>
          </p:cNvGrpSpPr>
          <p:nvPr/>
        </p:nvGrpSpPr>
        <p:grpSpPr bwMode="auto">
          <a:xfrm>
            <a:off x="35496" y="116632"/>
            <a:ext cx="936625" cy="481013"/>
            <a:chOff x="537964" y="283691"/>
            <a:chExt cx="937692" cy="481013"/>
          </a:xfrm>
        </p:grpSpPr>
        <p:pic>
          <p:nvPicPr>
            <p:cNvPr id="64" name="תמונה 3"/>
            <p:cNvPicPr>
              <a:picLocks noChangeAspect="1"/>
            </p:cNvPicPr>
            <p:nvPr/>
          </p:nvPicPr>
          <p:blipFill>
            <a:blip r:embed="rId2">
              <a:extLst>
                <a:ext uri="{28A0092B-C50C-407E-A947-70E740481C1C}">
                  <a14:useLocalDpi xmlns:a14="http://schemas.microsoft.com/office/drawing/2010/main" val="0"/>
                </a:ext>
              </a:extLst>
            </a:blip>
            <a:srcRect l="41943"/>
            <a:stretch>
              <a:fillRect/>
            </a:stretch>
          </p:blipFill>
          <p:spPr bwMode="auto">
            <a:xfrm>
              <a:off x="1053456" y="283691"/>
              <a:ext cx="422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תמונה 64"/>
            <p:cNvPicPr>
              <a:picLocks noChangeAspect="1"/>
            </p:cNvPicPr>
            <p:nvPr/>
          </p:nvPicPr>
          <p:blipFill>
            <a:blip r:embed="rId2">
              <a:extLst>
                <a:ext uri="{28A0092B-C50C-407E-A947-70E740481C1C}">
                  <a14:useLocalDpi xmlns:a14="http://schemas.microsoft.com/office/drawing/2010/main" val="0"/>
                </a:ext>
              </a:extLst>
            </a:blip>
            <a:srcRect l="20442" r="55907"/>
            <a:stretch>
              <a:fillRect/>
            </a:stretch>
          </p:blipFill>
          <p:spPr bwMode="auto">
            <a:xfrm>
              <a:off x="887159" y="283691"/>
              <a:ext cx="17200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תמונה 65"/>
            <p:cNvPicPr>
              <a:picLocks noChangeAspect="1"/>
            </p:cNvPicPr>
            <p:nvPr/>
          </p:nvPicPr>
          <p:blipFill>
            <a:blip r:embed="rId2">
              <a:extLst>
                <a:ext uri="{28A0092B-C50C-407E-A947-70E740481C1C}">
                  <a14:useLocalDpi xmlns:a14="http://schemas.microsoft.com/office/drawing/2010/main" val="0"/>
                </a:ext>
              </a:extLst>
            </a:blip>
            <a:srcRect r="77406"/>
            <a:stretch>
              <a:fillRect/>
            </a:stretch>
          </p:blipFill>
          <p:spPr bwMode="auto">
            <a:xfrm>
              <a:off x="721593" y="283691"/>
              <a:ext cx="16429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תמונה 3"/>
            <p:cNvPicPr>
              <a:picLocks noChangeAspect="1"/>
            </p:cNvPicPr>
            <p:nvPr/>
          </p:nvPicPr>
          <p:blipFill>
            <a:blip r:embed="rId2">
              <a:extLst>
                <a:ext uri="{28A0092B-C50C-407E-A947-70E740481C1C}">
                  <a14:useLocalDpi xmlns:a14="http://schemas.microsoft.com/office/drawing/2010/main" val="0"/>
                </a:ext>
              </a:extLst>
            </a:blip>
            <a:srcRect l="76819"/>
            <a:stretch>
              <a:fillRect/>
            </a:stretch>
          </p:blipFill>
          <p:spPr bwMode="auto">
            <a:xfrm>
              <a:off x="575564" y="283691"/>
              <a:ext cx="1685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3"/>
            <p:cNvSpPr txBox="1">
              <a:spLocks noChangeArrowheads="1"/>
            </p:cNvSpPr>
            <p:nvPr/>
          </p:nvSpPr>
          <p:spPr bwMode="auto">
            <a:xfrm>
              <a:off x="537964" y="404664"/>
              <a:ext cx="217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ltLang="he-IL" sz="1600" b="1">
                  <a:solidFill>
                    <a:srgbClr val="7E003F"/>
                  </a:solidFill>
                </a:rPr>
                <a:t>4</a:t>
              </a:r>
            </a:p>
          </p:txBody>
        </p:sp>
      </p:grpSp>
      <p:sp>
        <p:nvSpPr>
          <p:cNvPr id="48" name="מלבן מעוגל 21"/>
          <p:cNvSpPr>
            <a:spLocks noChangeArrowheads="1"/>
          </p:cNvSpPr>
          <p:nvPr/>
        </p:nvSpPr>
        <p:spPr bwMode="auto">
          <a:xfrm>
            <a:off x="3707904" y="2636912"/>
            <a:ext cx="690288" cy="1143000"/>
          </a:xfrm>
          <a:prstGeom prst="roundRect">
            <a:avLst>
              <a:gd name="adj" fmla="val 16667"/>
            </a:avLst>
          </a:prstGeom>
          <a:solidFill>
            <a:schemeClr val="accent1"/>
          </a:solidFill>
          <a:ln w="28575" algn="ctr">
            <a:solidFill>
              <a:srgbClr val="FF0000"/>
            </a:solidFill>
            <a:round/>
            <a:headEnd/>
            <a:tailEnd/>
          </a:ln>
        </p:spPr>
        <p:txBody>
          <a:bodyPr lIns="0" r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rtl="0" eaLnBrk="1" hangingPunct="1">
              <a:lnSpc>
                <a:spcPct val="100000"/>
              </a:lnSpc>
              <a:buClrTx/>
              <a:buFontTx/>
              <a:buNone/>
            </a:pPr>
            <a:r>
              <a:rPr lang="he-IL" altLang="he-IL" sz="1800" dirty="0"/>
              <a:t>תכנון </a:t>
            </a:r>
          </a:p>
          <a:p>
            <a:pPr algn="ctr" eaLnBrk="1" hangingPunct="1">
              <a:lnSpc>
                <a:spcPct val="100000"/>
              </a:lnSpc>
              <a:buClrTx/>
              <a:buFontTx/>
              <a:buNone/>
            </a:pPr>
            <a:r>
              <a:rPr lang="he-IL" altLang="he-IL" sz="1800" dirty="0"/>
              <a:t>ב-</a:t>
            </a:r>
            <a:r>
              <a:rPr lang="en-US" altLang="he-IL" sz="1800" dirty="0"/>
              <a:t>BIM</a:t>
            </a:r>
          </a:p>
        </p:txBody>
      </p:sp>
    </p:spTree>
    <p:extLst>
      <p:ext uri="{BB962C8B-B14F-4D97-AF65-F5344CB8AC3E}">
        <p14:creationId xmlns:p14="http://schemas.microsoft.com/office/powerpoint/2010/main" val="1325122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fade">
                                      <p:cBhvr>
                                        <p:cTn id="15" dur="500"/>
                                        <p:tgtEl>
                                          <p:spTgt spid="215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1510"/>
                                        </p:tgtEl>
                                        <p:attrNameLst>
                                          <p:attrName>style.visibility</p:attrName>
                                        </p:attrNameLst>
                                      </p:cBhvr>
                                      <p:to>
                                        <p:strVal val="visible"/>
                                      </p:to>
                                    </p:set>
                                    <p:animEffect transition="in" filter="fade">
                                      <p:cBhvr>
                                        <p:cTn id="24" dur="500"/>
                                        <p:tgtEl>
                                          <p:spTgt spid="215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1511"/>
                                        </p:tgtEl>
                                        <p:attrNameLst>
                                          <p:attrName>style.visibility</p:attrName>
                                        </p:attrNameLst>
                                      </p:cBhvr>
                                      <p:to>
                                        <p:strVal val="visible"/>
                                      </p:to>
                                    </p:set>
                                    <p:animEffect transition="in" filter="fade">
                                      <p:cBhvr>
                                        <p:cTn id="33" dur="500"/>
                                        <p:tgtEl>
                                          <p:spTgt spid="215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500"/>
                                        <p:tgtEl>
                                          <p:spTgt spid="21512"/>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childTnLst>
                    </p:cTn>
                  </p:par>
                  <p:par>
                    <p:cTn id="92" fill="hold">
                      <p:stCondLst>
                        <p:cond delay="indefinite"/>
                      </p:stCondLst>
                      <p:childTnLst>
                        <p:par>
                          <p:cTn id="93" fill="hold">
                            <p:stCondLst>
                              <p:cond delay="0"/>
                            </p:stCondLst>
                            <p:childTnLst>
                              <p:par>
                                <p:cTn id="94" presetID="15" presetClass="exit" presetSubtype="0" fill="hold" grpId="1" nodeType="clickEffect">
                                  <p:stCondLst>
                                    <p:cond delay="0"/>
                                  </p:stCondLst>
                                  <p:childTnLst>
                                    <p:anim calcmode="lin" valueType="num">
                                      <p:cBhvr>
                                        <p:cTn id="95" dur="1000"/>
                                        <p:tgtEl>
                                          <p:spTgt spid="51"/>
                                        </p:tgtEl>
                                        <p:attrNameLst>
                                          <p:attrName>ppt_w</p:attrName>
                                        </p:attrNameLst>
                                      </p:cBhvr>
                                      <p:tavLst>
                                        <p:tav tm="0">
                                          <p:val>
                                            <p:strVal val="ppt_w"/>
                                          </p:val>
                                        </p:tav>
                                        <p:tav tm="100000">
                                          <p:val>
                                            <p:fltVal val="0"/>
                                          </p:val>
                                        </p:tav>
                                      </p:tavLst>
                                    </p:anim>
                                    <p:anim calcmode="lin" valueType="num">
                                      <p:cBhvr>
                                        <p:cTn id="96" dur="1000"/>
                                        <p:tgtEl>
                                          <p:spTgt spid="51"/>
                                        </p:tgtEl>
                                        <p:attrNameLst>
                                          <p:attrName>ppt_h</p:attrName>
                                        </p:attrNameLst>
                                      </p:cBhvr>
                                      <p:tavLst>
                                        <p:tav tm="0">
                                          <p:val>
                                            <p:strVal val="ppt_h"/>
                                          </p:val>
                                        </p:tav>
                                        <p:tav tm="100000">
                                          <p:val>
                                            <p:fltVal val="0"/>
                                          </p:val>
                                        </p:tav>
                                      </p:tavLst>
                                    </p:anim>
                                    <p:anim calcmode="lin" valueType="num">
                                      <p:cBhvr>
                                        <p:cTn id="97" dur="1000"/>
                                        <p:tgtEl>
                                          <p:spTgt spid="5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8" dur="1000"/>
                                        <p:tgtEl>
                                          <p:spTgt spid="5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9" dur="1" fill="hold">
                                          <p:stCondLst>
                                            <p:cond delay="999"/>
                                          </p:stCondLst>
                                        </p:cTn>
                                        <p:tgtEl>
                                          <p:spTgt spid="51"/>
                                        </p:tgtEl>
                                        <p:attrNameLst>
                                          <p:attrName>style.visibility</p:attrName>
                                        </p:attrNameLst>
                                      </p:cBhvr>
                                      <p:to>
                                        <p:strVal val="hidden"/>
                                      </p:to>
                                    </p:set>
                                  </p:childTnLst>
                                </p:cTn>
                              </p:par>
                              <p:par>
                                <p:cTn id="100" presetID="15" presetClass="exit" presetSubtype="0" fill="hold" nodeType="withEffect">
                                  <p:stCondLst>
                                    <p:cond delay="0"/>
                                  </p:stCondLst>
                                  <p:childTnLst>
                                    <p:anim calcmode="lin" valueType="num">
                                      <p:cBhvr>
                                        <p:cTn id="101" dur="1000"/>
                                        <p:tgtEl>
                                          <p:spTgt spid="55"/>
                                        </p:tgtEl>
                                        <p:attrNameLst>
                                          <p:attrName>ppt_w</p:attrName>
                                        </p:attrNameLst>
                                      </p:cBhvr>
                                      <p:tavLst>
                                        <p:tav tm="0">
                                          <p:val>
                                            <p:strVal val="ppt_w"/>
                                          </p:val>
                                        </p:tav>
                                        <p:tav tm="100000">
                                          <p:val>
                                            <p:fltVal val="0"/>
                                          </p:val>
                                        </p:tav>
                                      </p:tavLst>
                                    </p:anim>
                                    <p:anim calcmode="lin" valueType="num">
                                      <p:cBhvr>
                                        <p:cTn id="102" dur="1000"/>
                                        <p:tgtEl>
                                          <p:spTgt spid="55"/>
                                        </p:tgtEl>
                                        <p:attrNameLst>
                                          <p:attrName>ppt_h</p:attrName>
                                        </p:attrNameLst>
                                      </p:cBhvr>
                                      <p:tavLst>
                                        <p:tav tm="0">
                                          <p:val>
                                            <p:strVal val="ppt_h"/>
                                          </p:val>
                                        </p:tav>
                                        <p:tav tm="100000">
                                          <p:val>
                                            <p:fltVal val="0"/>
                                          </p:val>
                                        </p:tav>
                                      </p:tavLst>
                                    </p:anim>
                                    <p:anim calcmode="lin" valueType="num">
                                      <p:cBhvr>
                                        <p:cTn id="103" dur="1000"/>
                                        <p:tgtEl>
                                          <p:spTgt spid="5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4" dur="1000"/>
                                        <p:tgtEl>
                                          <p:spTgt spid="5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5" dur="1" fill="hold">
                                          <p:stCondLst>
                                            <p:cond delay="999"/>
                                          </p:stCondLst>
                                        </p:cTn>
                                        <p:tgtEl>
                                          <p:spTgt spid="55"/>
                                        </p:tgtEl>
                                        <p:attrNameLst>
                                          <p:attrName>style.visibility</p:attrName>
                                        </p:attrNameLst>
                                      </p:cBhvr>
                                      <p:to>
                                        <p:strVal val="hidden"/>
                                      </p:to>
                                    </p:set>
                                  </p:childTnLst>
                                </p:cTn>
                              </p:par>
                            </p:childTnLst>
                          </p:cTn>
                        </p:par>
                        <p:par>
                          <p:cTn id="106" fill="hold">
                            <p:stCondLst>
                              <p:cond delay="1000"/>
                            </p:stCondLst>
                            <p:childTnLst>
                              <p:par>
                                <p:cTn id="107" presetID="15" presetClass="exit" presetSubtype="0" fill="hold" grpId="1" nodeType="afterEffect">
                                  <p:stCondLst>
                                    <p:cond delay="0"/>
                                  </p:stCondLst>
                                  <p:childTnLst>
                                    <p:anim calcmode="lin" valueType="num">
                                      <p:cBhvr>
                                        <p:cTn id="108" dur="1000"/>
                                        <p:tgtEl>
                                          <p:spTgt spid="50"/>
                                        </p:tgtEl>
                                        <p:attrNameLst>
                                          <p:attrName>ppt_w</p:attrName>
                                        </p:attrNameLst>
                                      </p:cBhvr>
                                      <p:tavLst>
                                        <p:tav tm="0">
                                          <p:val>
                                            <p:strVal val="ppt_w"/>
                                          </p:val>
                                        </p:tav>
                                        <p:tav tm="100000">
                                          <p:val>
                                            <p:fltVal val="0"/>
                                          </p:val>
                                        </p:tav>
                                      </p:tavLst>
                                    </p:anim>
                                    <p:anim calcmode="lin" valueType="num">
                                      <p:cBhvr>
                                        <p:cTn id="109" dur="1000"/>
                                        <p:tgtEl>
                                          <p:spTgt spid="50"/>
                                        </p:tgtEl>
                                        <p:attrNameLst>
                                          <p:attrName>ppt_h</p:attrName>
                                        </p:attrNameLst>
                                      </p:cBhvr>
                                      <p:tavLst>
                                        <p:tav tm="0">
                                          <p:val>
                                            <p:strVal val="ppt_h"/>
                                          </p:val>
                                        </p:tav>
                                        <p:tav tm="100000">
                                          <p:val>
                                            <p:fltVal val="0"/>
                                          </p:val>
                                        </p:tav>
                                      </p:tavLst>
                                    </p:anim>
                                    <p:anim calcmode="lin" valueType="num">
                                      <p:cBhvr>
                                        <p:cTn id="110" dur="1000"/>
                                        <p:tgtEl>
                                          <p:spTgt spid="5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1" dur="1000"/>
                                        <p:tgtEl>
                                          <p:spTgt spid="5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2" dur="1" fill="hold">
                                          <p:stCondLst>
                                            <p:cond delay="999"/>
                                          </p:stCondLst>
                                        </p:cTn>
                                        <p:tgtEl>
                                          <p:spTgt spid="50"/>
                                        </p:tgtEl>
                                        <p:attrNameLst>
                                          <p:attrName>style.visibility</p:attrName>
                                        </p:attrNameLst>
                                      </p:cBhvr>
                                      <p:to>
                                        <p:strVal val="hidden"/>
                                      </p:to>
                                    </p:set>
                                  </p:childTnLst>
                                </p:cTn>
                              </p:par>
                              <p:par>
                                <p:cTn id="113" presetID="15" presetClass="exit" presetSubtype="0" fill="hold" nodeType="withEffect">
                                  <p:stCondLst>
                                    <p:cond delay="0"/>
                                  </p:stCondLst>
                                  <p:childTnLst>
                                    <p:anim calcmode="lin" valueType="num">
                                      <p:cBhvr>
                                        <p:cTn id="114" dur="1000"/>
                                        <p:tgtEl>
                                          <p:spTgt spid="56"/>
                                        </p:tgtEl>
                                        <p:attrNameLst>
                                          <p:attrName>ppt_w</p:attrName>
                                        </p:attrNameLst>
                                      </p:cBhvr>
                                      <p:tavLst>
                                        <p:tav tm="0">
                                          <p:val>
                                            <p:strVal val="ppt_w"/>
                                          </p:val>
                                        </p:tav>
                                        <p:tav tm="100000">
                                          <p:val>
                                            <p:fltVal val="0"/>
                                          </p:val>
                                        </p:tav>
                                      </p:tavLst>
                                    </p:anim>
                                    <p:anim calcmode="lin" valueType="num">
                                      <p:cBhvr>
                                        <p:cTn id="115" dur="1000"/>
                                        <p:tgtEl>
                                          <p:spTgt spid="56"/>
                                        </p:tgtEl>
                                        <p:attrNameLst>
                                          <p:attrName>ppt_h</p:attrName>
                                        </p:attrNameLst>
                                      </p:cBhvr>
                                      <p:tavLst>
                                        <p:tav tm="0">
                                          <p:val>
                                            <p:strVal val="ppt_h"/>
                                          </p:val>
                                        </p:tav>
                                        <p:tav tm="100000">
                                          <p:val>
                                            <p:fltVal val="0"/>
                                          </p:val>
                                        </p:tav>
                                      </p:tavLst>
                                    </p:anim>
                                    <p:anim calcmode="lin" valueType="num">
                                      <p:cBhvr>
                                        <p:cTn id="116" dur="1000"/>
                                        <p:tgtEl>
                                          <p:spTgt spid="5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7" dur="1000"/>
                                        <p:tgtEl>
                                          <p:spTgt spid="5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8" dur="1" fill="hold">
                                          <p:stCondLst>
                                            <p:cond delay="999"/>
                                          </p:stCondLst>
                                        </p:cTn>
                                        <p:tgtEl>
                                          <p:spTgt spid="56"/>
                                        </p:tgtEl>
                                        <p:attrNameLst>
                                          <p:attrName>style.visibility</p:attrName>
                                        </p:attrNameLst>
                                      </p:cBhvr>
                                      <p:to>
                                        <p:strVal val="hidden"/>
                                      </p:to>
                                    </p:set>
                                  </p:childTnLst>
                                </p:cTn>
                              </p:par>
                            </p:childTnLst>
                          </p:cTn>
                        </p:par>
                        <p:par>
                          <p:cTn id="119" fill="hold">
                            <p:stCondLst>
                              <p:cond delay="2000"/>
                            </p:stCondLst>
                            <p:childTnLst>
                              <p:par>
                                <p:cTn id="120" presetID="15" presetClass="exit" presetSubtype="0" fill="hold" grpId="1" nodeType="afterEffect">
                                  <p:stCondLst>
                                    <p:cond delay="0"/>
                                  </p:stCondLst>
                                  <p:childTnLst>
                                    <p:anim calcmode="lin" valueType="num">
                                      <p:cBhvr>
                                        <p:cTn id="121" dur="1000"/>
                                        <p:tgtEl>
                                          <p:spTgt spid="58"/>
                                        </p:tgtEl>
                                        <p:attrNameLst>
                                          <p:attrName>ppt_w</p:attrName>
                                        </p:attrNameLst>
                                      </p:cBhvr>
                                      <p:tavLst>
                                        <p:tav tm="0">
                                          <p:val>
                                            <p:strVal val="ppt_w"/>
                                          </p:val>
                                        </p:tav>
                                        <p:tav tm="100000">
                                          <p:val>
                                            <p:fltVal val="0"/>
                                          </p:val>
                                        </p:tav>
                                      </p:tavLst>
                                    </p:anim>
                                    <p:anim calcmode="lin" valueType="num">
                                      <p:cBhvr>
                                        <p:cTn id="122" dur="1000"/>
                                        <p:tgtEl>
                                          <p:spTgt spid="58"/>
                                        </p:tgtEl>
                                        <p:attrNameLst>
                                          <p:attrName>ppt_h</p:attrName>
                                        </p:attrNameLst>
                                      </p:cBhvr>
                                      <p:tavLst>
                                        <p:tav tm="0">
                                          <p:val>
                                            <p:strVal val="ppt_h"/>
                                          </p:val>
                                        </p:tav>
                                        <p:tav tm="100000">
                                          <p:val>
                                            <p:fltVal val="0"/>
                                          </p:val>
                                        </p:tav>
                                      </p:tavLst>
                                    </p:anim>
                                    <p:anim calcmode="lin" valueType="num">
                                      <p:cBhvr>
                                        <p:cTn id="123" dur="1000"/>
                                        <p:tgtEl>
                                          <p:spTgt spid="5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4" dur="1000"/>
                                        <p:tgtEl>
                                          <p:spTgt spid="5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5" dur="1" fill="hold">
                                          <p:stCondLst>
                                            <p:cond delay="999"/>
                                          </p:stCondLst>
                                        </p:cTn>
                                        <p:tgtEl>
                                          <p:spTgt spid="58"/>
                                        </p:tgtEl>
                                        <p:attrNameLst>
                                          <p:attrName>style.visibility</p:attrName>
                                        </p:attrNameLst>
                                      </p:cBhvr>
                                      <p:to>
                                        <p:strVal val="hidden"/>
                                      </p:to>
                                    </p:set>
                                  </p:childTnLst>
                                </p:cTn>
                              </p:par>
                              <p:par>
                                <p:cTn id="126" presetID="15" presetClass="exit" presetSubtype="0" fill="hold" nodeType="withEffect">
                                  <p:stCondLst>
                                    <p:cond delay="0"/>
                                  </p:stCondLst>
                                  <p:childTnLst>
                                    <p:anim calcmode="lin" valueType="num">
                                      <p:cBhvr>
                                        <p:cTn id="127" dur="1000"/>
                                        <p:tgtEl>
                                          <p:spTgt spid="59"/>
                                        </p:tgtEl>
                                        <p:attrNameLst>
                                          <p:attrName>ppt_w</p:attrName>
                                        </p:attrNameLst>
                                      </p:cBhvr>
                                      <p:tavLst>
                                        <p:tav tm="0">
                                          <p:val>
                                            <p:strVal val="ppt_w"/>
                                          </p:val>
                                        </p:tav>
                                        <p:tav tm="100000">
                                          <p:val>
                                            <p:fltVal val="0"/>
                                          </p:val>
                                        </p:tav>
                                      </p:tavLst>
                                    </p:anim>
                                    <p:anim calcmode="lin" valueType="num">
                                      <p:cBhvr>
                                        <p:cTn id="128" dur="1000"/>
                                        <p:tgtEl>
                                          <p:spTgt spid="59"/>
                                        </p:tgtEl>
                                        <p:attrNameLst>
                                          <p:attrName>ppt_h</p:attrName>
                                        </p:attrNameLst>
                                      </p:cBhvr>
                                      <p:tavLst>
                                        <p:tav tm="0">
                                          <p:val>
                                            <p:strVal val="ppt_h"/>
                                          </p:val>
                                        </p:tav>
                                        <p:tav tm="100000">
                                          <p:val>
                                            <p:fltVal val="0"/>
                                          </p:val>
                                        </p:tav>
                                      </p:tavLst>
                                    </p:anim>
                                    <p:anim calcmode="lin" valueType="num">
                                      <p:cBhvr>
                                        <p:cTn id="129" dur="1000"/>
                                        <p:tgtEl>
                                          <p:spTgt spid="5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0" dur="1000"/>
                                        <p:tgtEl>
                                          <p:spTgt spid="5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1" dur="1" fill="hold">
                                          <p:stCondLst>
                                            <p:cond delay="999"/>
                                          </p:stCondLst>
                                        </p:cTn>
                                        <p:tgtEl>
                                          <p:spTgt spid="59"/>
                                        </p:tgtEl>
                                        <p:attrNameLst>
                                          <p:attrName>style.visibility</p:attrName>
                                        </p:attrNameLst>
                                      </p:cBhvr>
                                      <p:to>
                                        <p:strVal val="hidden"/>
                                      </p:to>
                                    </p:set>
                                  </p:childTnLst>
                                </p:cTn>
                              </p:par>
                            </p:childTnLst>
                          </p:cTn>
                        </p:par>
                        <p:par>
                          <p:cTn id="132" fill="hold">
                            <p:stCondLst>
                              <p:cond delay="3000"/>
                            </p:stCondLst>
                            <p:childTnLst>
                              <p:par>
                                <p:cTn id="133" presetID="21" presetClass="exit" presetSubtype="1" fill="hold" grpId="1" nodeType="afterEffect">
                                  <p:stCondLst>
                                    <p:cond delay="0"/>
                                  </p:stCondLst>
                                  <p:childTnLst>
                                    <p:animEffect transition="out" filter="wheel(1)">
                                      <p:cBhvr>
                                        <p:cTn id="134" dur="2000"/>
                                        <p:tgtEl>
                                          <p:spTgt spid="49"/>
                                        </p:tgtEl>
                                      </p:cBhvr>
                                    </p:animEffect>
                                    <p:set>
                                      <p:cBhvr>
                                        <p:cTn id="135" dur="1" fill="hold">
                                          <p:stCondLst>
                                            <p:cond delay="1999"/>
                                          </p:stCondLst>
                                        </p:cTn>
                                        <p:tgtEl>
                                          <p:spTgt spid="49"/>
                                        </p:tgtEl>
                                        <p:attrNameLst>
                                          <p:attrName>style.visibility</p:attrName>
                                        </p:attrNameLst>
                                      </p:cBhvr>
                                      <p:to>
                                        <p:strVal val="hidden"/>
                                      </p:to>
                                    </p:set>
                                  </p:childTnLst>
                                </p:cTn>
                              </p:par>
                              <p:par>
                                <p:cTn id="136" presetID="21" presetClass="exit" presetSubtype="1" fill="hold" nodeType="withEffect">
                                  <p:stCondLst>
                                    <p:cond delay="0"/>
                                  </p:stCondLst>
                                  <p:childTnLst>
                                    <p:animEffect transition="out" filter="wheel(1)">
                                      <p:cBhvr>
                                        <p:cTn id="137" dur="2000"/>
                                        <p:tgtEl>
                                          <p:spTgt spid="57"/>
                                        </p:tgtEl>
                                      </p:cBhvr>
                                    </p:animEffect>
                                    <p:set>
                                      <p:cBhvr>
                                        <p:cTn id="138" dur="1" fill="hold">
                                          <p:stCondLst>
                                            <p:cond delay="1999"/>
                                          </p:stCondLst>
                                        </p:cTn>
                                        <p:tgtEl>
                                          <p:spTgt spid="57"/>
                                        </p:tgtEl>
                                        <p:attrNameLst>
                                          <p:attrName>style.visibility</p:attrName>
                                        </p:attrNameLst>
                                      </p:cBhvr>
                                      <p:to>
                                        <p:strVal val="hidden"/>
                                      </p:to>
                                    </p:set>
                                  </p:childTnLst>
                                </p:cTn>
                              </p:par>
                            </p:childTnLst>
                          </p:cTn>
                        </p:par>
                        <p:par>
                          <p:cTn id="139" fill="hold">
                            <p:stCondLst>
                              <p:cond delay="5000"/>
                            </p:stCondLst>
                            <p:childTnLst>
                              <p:par>
                                <p:cTn id="140" presetID="10" presetClass="exit" presetSubtype="0" fill="hold" nodeType="afterEffect">
                                  <p:stCondLst>
                                    <p:cond delay="0"/>
                                  </p:stCondLst>
                                  <p:childTnLst>
                                    <p:animEffect transition="out" filter="fade">
                                      <p:cBhvr>
                                        <p:cTn id="141" dur="500"/>
                                        <p:tgtEl>
                                          <p:spTgt spid="67"/>
                                        </p:tgtEl>
                                      </p:cBhvr>
                                    </p:animEffect>
                                    <p:set>
                                      <p:cBhvr>
                                        <p:cTn id="142" dur="1" fill="hold">
                                          <p:stCondLst>
                                            <p:cond delay="499"/>
                                          </p:stCondLst>
                                        </p:cTn>
                                        <p:tgtEl>
                                          <p:spTgt spid="6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1000"/>
                                        <p:tgtEl>
                                          <p:spTgt spid="48"/>
                                        </p:tgtEl>
                                      </p:cBhvr>
                                    </p:animEffect>
                                    <p:anim calcmode="lin" valueType="num">
                                      <p:cBhvr>
                                        <p:cTn id="148" dur="1000" fill="hold"/>
                                        <p:tgtEl>
                                          <p:spTgt spid="48"/>
                                        </p:tgtEl>
                                        <p:attrNameLst>
                                          <p:attrName>ppt_x</p:attrName>
                                        </p:attrNameLst>
                                      </p:cBhvr>
                                      <p:tavLst>
                                        <p:tav tm="0">
                                          <p:val>
                                            <p:strVal val="#ppt_x"/>
                                          </p:val>
                                        </p:tav>
                                        <p:tav tm="100000">
                                          <p:val>
                                            <p:strVal val="#ppt_x"/>
                                          </p:val>
                                        </p:tav>
                                      </p:tavLst>
                                    </p:anim>
                                    <p:anim calcmode="lin" valueType="num">
                                      <p:cBhvr>
                                        <p:cTn id="149" dur="1000" fill="hold"/>
                                        <p:tgtEl>
                                          <p:spTgt spid="48"/>
                                        </p:tgtEl>
                                        <p:attrNameLst>
                                          <p:attrName>ppt_y</p:attrName>
                                        </p:attrNameLst>
                                      </p:cBhvr>
                                      <p:tavLst>
                                        <p:tav tm="0">
                                          <p:val>
                                            <p:strVal val="#ppt_y+.1"/>
                                          </p:val>
                                        </p:tav>
                                        <p:tav tm="100000">
                                          <p:val>
                                            <p:strVal val="#ppt_y"/>
                                          </p:val>
                                        </p:tav>
                                      </p:tavLst>
                                    </p:anim>
                                  </p:childTnLst>
                                </p:cTn>
                              </p:par>
                              <p:par>
                                <p:cTn id="150" presetID="10" presetClass="entr" presetSubtype="0" fill="hold"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fade">
                                      <p:cBhvr>
                                        <p:cTn id="157" dur="500"/>
                                        <p:tgtEl>
                                          <p:spTgt spid="17"/>
                                        </p:tgtEl>
                                      </p:cBhvr>
                                    </p:animEffect>
                                  </p:childTnLst>
                                </p:cTn>
                              </p:par>
                            </p:childTnLst>
                          </p:cTn>
                        </p:par>
                        <p:par>
                          <p:cTn id="158" fill="hold">
                            <p:stCondLst>
                              <p:cond delay="500"/>
                            </p:stCondLst>
                            <p:childTnLst>
                              <p:par>
                                <p:cTn id="159" presetID="10" presetClass="entr" presetSubtype="0" fill="hold" grpId="0" nodeType="after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fade">
                                      <p:cBhvr>
                                        <p:cTn id="161" dur="500"/>
                                        <p:tgtEl>
                                          <p:spTgt spid="20"/>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fade">
                                      <p:cBhvr>
                                        <p:cTn id="166" dur="500"/>
                                        <p:tgtEl>
                                          <p:spTgt spid="18"/>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9"/>
                                        </p:tgtEl>
                                        <p:attrNameLst>
                                          <p:attrName>style.visibility</p:attrName>
                                        </p:attrNameLst>
                                      </p:cBhvr>
                                      <p:to>
                                        <p:strVal val="visible"/>
                                      </p:to>
                                    </p:set>
                                    <p:animEffect transition="in" filter="fade">
                                      <p:cBhvr>
                                        <p:cTn id="171" dur="500"/>
                                        <p:tgtEl>
                                          <p:spTgt spid="1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9" grpId="0" animBg="1"/>
      <p:bldP spid="17" grpId="0" animBg="1"/>
      <p:bldP spid="18" grpId="0" animBg="1"/>
      <p:bldP spid="19" grpId="0" animBg="1"/>
      <p:bldP spid="20" grpId="0" animBg="1"/>
      <p:bldP spid="49" grpId="0" animBg="1"/>
      <p:bldP spid="49" grpId="1" animBg="1"/>
      <p:bldP spid="50" grpId="0" animBg="1"/>
      <p:bldP spid="50" grpId="1" animBg="1"/>
      <p:bldP spid="51" grpId="0" animBg="1"/>
      <p:bldP spid="51" grpId="1" animBg="1"/>
      <p:bldP spid="52" grpId="0" animBg="1"/>
      <p:bldP spid="53" grpId="0" animBg="1"/>
      <p:bldP spid="54" grpId="0" animBg="1"/>
      <p:bldP spid="58" grpId="0" animBg="1"/>
      <p:bldP spid="58" grpId="1"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29</a:t>
            </a:fld>
            <a:endParaRPr lang="he-IL" altLang="he-IL"/>
          </a:p>
        </p:txBody>
      </p:sp>
      <p:sp>
        <p:nvSpPr>
          <p:cNvPr id="3" name="מלבן 2"/>
          <p:cNvSpPr/>
          <p:nvPr/>
        </p:nvSpPr>
        <p:spPr>
          <a:xfrm>
            <a:off x="467544" y="1169457"/>
            <a:ext cx="8280920" cy="1409963"/>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p>
            <a:pPr marL="457200" indent="-457200" algn="just" rtl="1" eaLnBrk="1" hangingPunct="1">
              <a:lnSpc>
                <a:spcPts val="2400"/>
              </a:lnSpc>
              <a:spcBef>
                <a:spcPts val="600"/>
              </a:spcBef>
              <a:spcAft>
                <a:spcPts val="600"/>
              </a:spcAft>
              <a:buSzPct val="85000"/>
              <a:buFont typeface="+mj-lt"/>
              <a:buAutoNum type="arabicParenR"/>
            </a:pPr>
            <a:r>
              <a:rPr lang="he-IL" sz="2100" dirty="0">
                <a:solidFill>
                  <a:schemeClr val="tx1"/>
                </a:solidFill>
                <a:latin typeface="+mn-lt"/>
                <a:cs typeface="+mn-cs"/>
              </a:rPr>
              <a:t>במבנה חדש, השטח הינו סכום שטחי כל הקומות במבנה (מדוד בקו חיצון של הקירות בצורה גיאומטרית כל שהיא) בקו חיצון,  למעט : חללים פנימיים שאינם מקורים, מרפסות ללא גג, קומות מפולשות, רכיבי כניסה, מדרגות חיצוניות, מתקני אחסנה, מעברים ציבוריים, בליטות מהבניין ורכיבי הצללה.</a:t>
            </a:r>
            <a:endParaRPr lang="en-US" sz="2100" dirty="0">
              <a:solidFill>
                <a:schemeClr val="tx1"/>
              </a:solidFill>
              <a:latin typeface="+mn-lt"/>
              <a:cs typeface="+mn-cs"/>
            </a:endParaRPr>
          </a:p>
        </p:txBody>
      </p:sp>
      <p:sp>
        <p:nvSpPr>
          <p:cNvPr id="5" name="מלבן 4"/>
          <p:cNvSpPr/>
          <p:nvPr/>
        </p:nvSpPr>
        <p:spPr>
          <a:xfrm>
            <a:off x="467544" y="2636912"/>
            <a:ext cx="8280920" cy="407055"/>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p>
            <a:pPr marL="457200" indent="-457200" algn="just" rtl="1" eaLnBrk="1" hangingPunct="1">
              <a:lnSpc>
                <a:spcPts val="2400"/>
              </a:lnSpc>
              <a:spcBef>
                <a:spcPts val="600"/>
              </a:spcBef>
              <a:spcAft>
                <a:spcPts val="600"/>
              </a:spcAft>
              <a:buSzPct val="85000"/>
              <a:buFont typeface="+mj-lt"/>
              <a:buAutoNum type="arabicParenR" startAt="2"/>
            </a:pPr>
            <a:r>
              <a:rPr lang="he-IL" sz="2100" dirty="0">
                <a:solidFill>
                  <a:schemeClr val="tx1"/>
                </a:solidFill>
                <a:latin typeface="+mn-lt"/>
                <a:cs typeface="+mn-cs"/>
              </a:rPr>
              <a:t>לתכנון שינויים במבנה קיים יחשב שטח הרצפה של החלק המשתנה בלבד.</a:t>
            </a:r>
            <a:endParaRPr lang="en-US" sz="2100" dirty="0">
              <a:solidFill>
                <a:schemeClr val="tx1"/>
              </a:solidFill>
              <a:latin typeface="+mn-lt"/>
              <a:cs typeface="+mn-cs"/>
            </a:endParaRPr>
          </a:p>
        </p:txBody>
      </p:sp>
      <p:sp>
        <p:nvSpPr>
          <p:cNvPr id="6" name="מלבן 5"/>
          <p:cNvSpPr/>
          <p:nvPr/>
        </p:nvSpPr>
        <p:spPr>
          <a:xfrm>
            <a:off x="467544" y="3113673"/>
            <a:ext cx="8280920" cy="707886"/>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p>
            <a:pPr marL="457200" indent="-457200" algn="just" rtl="1" eaLnBrk="1" hangingPunct="1">
              <a:lnSpc>
                <a:spcPts val="2400"/>
              </a:lnSpc>
              <a:spcBef>
                <a:spcPts val="600"/>
              </a:spcBef>
              <a:spcAft>
                <a:spcPts val="600"/>
              </a:spcAft>
              <a:buSzPct val="85000"/>
              <a:buFont typeface="+mj-lt"/>
              <a:buAutoNum type="arabicParenR" startAt="3"/>
            </a:pPr>
            <a:r>
              <a:rPr lang="he-IL" sz="2100" dirty="0">
                <a:solidFill>
                  <a:schemeClr val="tx1"/>
                </a:solidFill>
                <a:latin typeface="+mn-lt"/>
                <a:cs typeface="+mn-cs"/>
              </a:rPr>
              <a:t>במקרה של הרחבה ו/או תכנון מחדש של מבנה קיים, יחשב שטח ההרחבה בלבד ו/או חלק המבנה המתוכנן מחדש.</a:t>
            </a:r>
            <a:endParaRPr lang="en-US" sz="2100" dirty="0">
              <a:solidFill>
                <a:schemeClr val="tx1"/>
              </a:solidFill>
              <a:latin typeface="+mn-lt"/>
              <a:cs typeface="+mn-cs"/>
            </a:endParaRPr>
          </a:p>
        </p:txBody>
      </p:sp>
      <p:sp>
        <p:nvSpPr>
          <p:cNvPr id="7" name="מלבן 6"/>
          <p:cNvSpPr/>
          <p:nvPr/>
        </p:nvSpPr>
        <p:spPr>
          <a:xfrm>
            <a:off x="467544" y="3905762"/>
            <a:ext cx="8280920" cy="936104"/>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tIns="36000" bIns="36000"/>
          <a:lstStyle/>
          <a:p>
            <a:pPr marL="457200" indent="-457200" algn="just" rtl="1" eaLnBrk="1" hangingPunct="1">
              <a:lnSpc>
                <a:spcPts val="2400"/>
              </a:lnSpc>
              <a:spcBef>
                <a:spcPts val="600"/>
              </a:spcBef>
              <a:spcAft>
                <a:spcPts val="600"/>
              </a:spcAft>
              <a:buSzPct val="85000"/>
              <a:buFont typeface="+mj-lt"/>
              <a:buAutoNum type="arabicParenR" startAt="4"/>
            </a:pPr>
            <a:r>
              <a:rPr lang="he-IL" sz="2100" dirty="0">
                <a:solidFill>
                  <a:schemeClr val="tx1"/>
                </a:solidFill>
                <a:latin typeface="+mn-lt"/>
                <a:cs typeface="+mn-cs"/>
              </a:rPr>
              <a:t>שטח סופי לסגירת התחשיב שכ"ט לתכנון, יקבע בסיום התכנון לפי היקף השטחים שתוכננו בפועל, בהתאם לטבלאות חישובי שטחים אשר יצורפו ע"י המתכנן לתחשיב / לחשבון הסופי לתכנון</a:t>
            </a:r>
            <a:endParaRPr lang="en-US" sz="2100" dirty="0">
              <a:solidFill>
                <a:schemeClr val="tx1"/>
              </a:solidFill>
              <a:latin typeface="+mn-lt"/>
              <a:cs typeface="+mn-cs"/>
            </a:endParaRPr>
          </a:p>
        </p:txBody>
      </p:sp>
      <p:sp>
        <p:nvSpPr>
          <p:cNvPr id="8" name="מלבן 7"/>
          <p:cNvSpPr/>
          <p:nvPr/>
        </p:nvSpPr>
        <p:spPr>
          <a:xfrm>
            <a:off x="467544" y="4913873"/>
            <a:ext cx="8280920" cy="1323439"/>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a:lstStyle/>
          <a:p>
            <a:pPr marL="457200" indent="-457200" algn="just" rtl="1" eaLnBrk="1" hangingPunct="1">
              <a:lnSpc>
                <a:spcPts val="2400"/>
              </a:lnSpc>
              <a:spcBef>
                <a:spcPts val="600"/>
              </a:spcBef>
              <a:spcAft>
                <a:spcPts val="600"/>
              </a:spcAft>
              <a:buSzPct val="85000"/>
              <a:buFont typeface="+mj-lt"/>
              <a:buAutoNum type="arabicParenR" startAt="5"/>
            </a:pPr>
            <a:r>
              <a:rPr lang="he-IL" sz="2100" dirty="0">
                <a:solidFill>
                  <a:schemeClr val="tx1"/>
                </a:solidFill>
                <a:latin typeface="+mn-lt"/>
                <a:cs typeface="+mn-cs"/>
              </a:rPr>
              <a:t>שטח סופי לקביעת שכ"ט להתאמת הביצוע לתכנון (פיקוח עליון), יקבע בסיום הביצוע לפי היקף השטחים שנבנו בפועל, בהתאם לטבלאות חישובי שטחים אשר יצורפו ע"י המתכנן לתחשיב / לחשבון הסופי לסגירת ההתקשרות</a:t>
            </a:r>
            <a:endParaRPr lang="en-US" sz="2100" dirty="0">
              <a:solidFill>
                <a:schemeClr val="tx1"/>
              </a:solidFill>
              <a:latin typeface="+mn-lt"/>
              <a:cs typeface="+mn-cs"/>
            </a:endParaRPr>
          </a:p>
        </p:txBody>
      </p:sp>
      <p:sp>
        <p:nvSpPr>
          <p:cNvPr id="10" name="מלבן 9"/>
          <p:cNvSpPr/>
          <p:nvPr/>
        </p:nvSpPr>
        <p:spPr>
          <a:xfrm>
            <a:off x="395536" y="6237312"/>
            <a:ext cx="8424936" cy="246221"/>
          </a:xfrm>
          <a:prstGeom prst="rect">
            <a:avLst/>
          </a:prstGeom>
        </p:spPr>
        <p:txBody>
          <a:bodyPr wrap="square">
            <a:spAutoFit/>
          </a:bodyPr>
          <a:lstStyle/>
          <a:p>
            <a:pPr algn="r"/>
            <a:r>
              <a:rPr lang="he-IL" sz="1000" b="1" dirty="0">
                <a:solidFill>
                  <a:srgbClr val="FF0000"/>
                </a:solidFill>
              </a:rPr>
              <a:t>1</a:t>
            </a:r>
            <a:r>
              <a:rPr lang="he-IL" sz="1000" b="1" dirty="0"/>
              <a:t>. מדידת שטח הבניין תעשה בהתאם למידותיו החיצוניות, כאשר קיר חיצוני בבניין יחושב עוביו הכולל עד 20 </a:t>
            </a:r>
            <a:r>
              <a:rPr lang="he-IL" sz="1000" b="1" dirty="0" err="1"/>
              <a:t>ס''מ</a:t>
            </a:r>
            <a:r>
              <a:rPr lang="he-IL" sz="1000" b="1" dirty="0"/>
              <a:t>, מעל 20 ס"מ  לא נחשב כשטח כלל</a:t>
            </a:r>
          </a:p>
        </p:txBody>
      </p:sp>
      <p:pic>
        <p:nvPicPr>
          <p:cNvPr id="11" name="תמונה 10"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12"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lnSpc>
                <a:spcPts val="2800"/>
              </a:lnSpc>
              <a:defRPr/>
            </a:pPr>
            <a:r>
              <a:rPr lang="he-IL" altLang="he-IL" sz="2800" dirty="0"/>
              <a:t>פרק 1.4 שכר המתכנן /</a:t>
            </a:r>
            <a:r>
              <a:rPr lang="en-US" altLang="he-IL" sz="2800" dirty="0"/>
              <a:t> </a:t>
            </a:r>
            <a:endParaRPr lang="he-IL" altLang="he-IL" sz="2800" dirty="0"/>
          </a:p>
          <a:p>
            <a:pPr lvl="0">
              <a:lnSpc>
                <a:spcPts val="2800"/>
              </a:lnSpc>
              <a:defRPr/>
            </a:pPr>
            <a:r>
              <a:rPr lang="he-IL" sz="2000" dirty="0"/>
              <a:t>אופן חישוב שטח המבנה ע"ב עלות ל-מ"ר</a:t>
            </a:r>
            <a:endParaRPr lang="he-IL" altLang="he-IL" sz="2000" kern="0" dirty="0"/>
          </a:p>
        </p:txBody>
      </p:sp>
    </p:spTree>
    <p:extLst>
      <p:ext uri="{BB962C8B-B14F-4D97-AF65-F5344CB8AC3E}">
        <p14:creationId xmlns:p14="http://schemas.microsoft.com/office/powerpoint/2010/main" val="10599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a:t>
            </a:fld>
            <a:endParaRPr lang="he-IL" altLang="he-IL"/>
          </a:p>
        </p:txBody>
      </p:sp>
      <p:sp>
        <p:nvSpPr>
          <p:cNvPr id="7" name="מלבן 3"/>
          <p:cNvSpPr>
            <a:spLocks noChangeArrowheads="1"/>
          </p:cNvSpPr>
          <p:nvPr/>
        </p:nvSpPr>
        <p:spPr bwMode="auto">
          <a:xfrm>
            <a:off x="539552" y="5565344"/>
            <a:ext cx="8136904" cy="815984"/>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lIns="1188000" tIns="36000" bIns="36000">
            <a:spAutoFit/>
          </a:bodyPr>
          <a:lstStyle/>
          <a:p>
            <a:pPr algn="just" rtl="1">
              <a:lnSpc>
                <a:spcPts val="3000"/>
              </a:lnSpc>
              <a:defRPr/>
            </a:pPr>
            <a:r>
              <a:rPr lang="he-IL" altLang="he-IL" sz="2400" b="1" dirty="0">
                <a:solidFill>
                  <a:schemeClr val="tx1"/>
                </a:solidFill>
              </a:rPr>
              <a:t>התאמת השירותים ההנדסיים המוזמנים מהמתכננים</a:t>
            </a:r>
          </a:p>
          <a:p>
            <a:pPr algn="just" rtl="1">
              <a:lnSpc>
                <a:spcPts val="3000"/>
              </a:lnSpc>
              <a:defRPr/>
            </a:pPr>
            <a:r>
              <a:rPr lang="he-IL" altLang="he-IL" sz="2400" b="1" dirty="0">
                <a:solidFill>
                  <a:schemeClr val="tx1"/>
                </a:solidFill>
              </a:rPr>
              <a:t>ל- תקנות, תקנים, חדשים, הוראות והנחיות האגף</a:t>
            </a:r>
            <a:r>
              <a:rPr lang="en-US" altLang="he-IL" sz="2400" b="1" dirty="0">
                <a:solidFill>
                  <a:schemeClr val="tx1"/>
                </a:solidFill>
              </a:rPr>
              <a:t>;</a:t>
            </a:r>
          </a:p>
        </p:txBody>
      </p:sp>
      <p:sp>
        <p:nvSpPr>
          <p:cNvPr id="14" name="Title 1"/>
          <p:cNvSpPr txBox="1">
            <a:spLocks/>
          </p:cNvSpPr>
          <p:nvPr/>
        </p:nvSpPr>
        <p:spPr>
          <a:xfrm>
            <a:off x="400050" y="190476"/>
            <a:ext cx="7916863" cy="430212"/>
          </a:xfrm>
          <a:prstGeom prst="rect">
            <a:avLst/>
          </a:prstGeom>
        </p:spPr>
        <p:txBody>
          <a:bodyPr/>
          <a:lstStyle>
            <a:lvl1pPr algn="r" defTabSz="908050"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361950" indent="-360363" algn="r" defTabSz="908050"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717550" indent="-261938" algn="r" defTabSz="908050"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076325" indent="-331788" algn="r" defTabSz="908050"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755650" indent="-127000" algn="r" defTabSz="908050"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2128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6700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1272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5844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nSpc>
                <a:spcPts val="2800"/>
              </a:lnSpc>
              <a:buClrTx/>
              <a:buFontTx/>
              <a:buNone/>
              <a:defRPr/>
            </a:pPr>
            <a:r>
              <a:rPr lang="he-IL" altLang="he-IL" sz="2800" b="1" dirty="0">
                <a:solidFill>
                  <a:schemeClr val="tx2"/>
                </a:solidFill>
                <a:latin typeface="+mn-lt"/>
                <a:cs typeface="+mn-cs"/>
              </a:rPr>
              <a:t>מהות הרעיון בעדכון הספר צהוב</a:t>
            </a:r>
          </a:p>
        </p:txBody>
      </p:sp>
      <p:pic>
        <p:nvPicPr>
          <p:cNvPr id="16" name="תמונה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78" y="5569063"/>
            <a:ext cx="899478" cy="81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קבוצה 24">
            <a:extLst>
              <a:ext uri="{FF2B5EF4-FFF2-40B4-BE49-F238E27FC236}">
                <a16:creationId xmlns:a16="http://schemas.microsoft.com/office/drawing/2014/main" xmlns="" id="{9B4C2189-D5EF-4CC6-A28C-1382EF90C0B6}"/>
              </a:ext>
            </a:extLst>
          </p:cNvPr>
          <p:cNvGrpSpPr/>
          <p:nvPr/>
        </p:nvGrpSpPr>
        <p:grpSpPr>
          <a:xfrm>
            <a:off x="539552" y="954112"/>
            <a:ext cx="8136904" cy="1220334"/>
            <a:chOff x="539552" y="882104"/>
            <a:chExt cx="8136904" cy="1220334"/>
          </a:xfrm>
        </p:grpSpPr>
        <p:sp>
          <p:nvSpPr>
            <p:cNvPr id="20" name="מלבן 3">
              <a:extLst>
                <a:ext uri="{FF2B5EF4-FFF2-40B4-BE49-F238E27FC236}">
                  <a16:creationId xmlns:a16="http://schemas.microsoft.com/office/drawing/2014/main" xmlns="" id="{389CC923-98A6-40A0-A165-773F46F8C75C}"/>
                </a:ext>
              </a:extLst>
            </p:cNvPr>
            <p:cNvSpPr>
              <a:spLocks noChangeArrowheads="1"/>
            </p:cNvSpPr>
            <p:nvPr/>
          </p:nvSpPr>
          <p:spPr bwMode="auto">
            <a:xfrm>
              <a:off x="539552" y="938905"/>
              <a:ext cx="8136904" cy="1121943"/>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tIns="720000" bIns="36000" anchor="ctr">
              <a:spAutoFit/>
            </a:bodyPr>
            <a:lstStyle/>
            <a:p>
              <a:pPr algn="just" rtl="1">
                <a:lnSpc>
                  <a:spcPts val="3000"/>
                </a:lnSpc>
                <a:defRPr/>
              </a:pPr>
              <a:endParaRPr lang="en-US" altLang="he-IL" sz="2400" b="1" dirty="0">
                <a:solidFill>
                  <a:schemeClr val="tx1"/>
                </a:solidFill>
              </a:endParaRPr>
            </a:p>
          </p:txBody>
        </p:sp>
        <p:pic>
          <p:nvPicPr>
            <p:cNvPr id="15" name="תמונה 14" descr="Resultado de imagen de cost per square meter"/>
            <p:cNvPicPr/>
            <p:nvPr/>
          </p:nvPicPr>
          <p:blipFill>
            <a:blip r:embed="rId3" cstate="print">
              <a:clrChange>
                <a:clrFrom>
                  <a:srgbClr val="F5F9FC"/>
                </a:clrFrom>
                <a:clrTo>
                  <a:srgbClr val="F5F9FC">
                    <a:alpha val="0"/>
                  </a:srgbClr>
                </a:clrTo>
              </a:clrChange>
              <a:extLst>
                <a:ext uri="{28A0092B-C50C-407E-A947-70E740481C1C}">
                  <a14:useLocalDpi xmlns:a14="http://schemas.microsoft.com/office/drawing/2010/main" val="0"/>
                </a:ext>
              </a:extLst>
            </a:blip>
            <a:srcRect/>
            <a:stretch>
              <a:fillRect/>
            </a:stretch>
          </p:blipFill>
          <p:spPr bwMode="auto">
            <a:xfrm>
              <a:off x="539552" y="908720"/>
              <a:ext cx="1481672" cy="1170496"/>
            </a:xfrm>
            <a:prstGeom prst="rect">
              <a:avLst/>
            </a:prstGeom>
            <a:noFill/>
            <a:ln>
              <a:noFill/>
            </a:ln>
          </p:spPr>
        </p:pic>
        <p:sp>
          <p:nvSpPr>
            <p:cNvPr id="6" name="תיבת טקסט 5">
              <a:extLst>
                <a:ext uri="{FF2B5EF4-FFF2-40B4-BE49-F238E27FC236}">
                  <a16:creationId xmlns:a16="http://schemas.microsoft.com/office/drawing/2014/main" xmlns="" id="{BEB291EA-F7E8-4B3F-A2D2-C0C92EA9584F}"/>
                </a:ext>
              </a:extLst>
            </p:cNvPr>
            <p:cNvSpPr txBox="1"/>
            <p:nvPr/>
          </p:nvSpPr>
          <p:spPr>
            <a:xfrm>
              <a:off x="2021224" y="882104"/>
              <a:ext cx="6613720" cy="1220334"/>
            </a:xfrm>
            <a:prstGeom prst="rect">
              <a:avLst/>
            </a:prstGeom>
            <a:noFill/>
          </p:spPr>
          <p:txBody>
            <a:bodyPr wrap="square" rtlCol="1">
              <a:spAutoFit/>
            </a:bodyPr>
            <a:lstStyle/>
            <a:p>
              <a:pPr algn="just" rtl="1">
                <a:lnSpc>
                  <a:spcPts val="3000"/>
                </a:lnSpc>
                <a:defRPr/>
              </a:pPr>
              <a:r>
                <a:rPr lang="he-IL" altLang="he-IL" sz="2400" b="1" dirty="0">
                  <a:solidFill>
                    <a:schemeClr val="tx1"/>
                  </a:solidFill>
                </a:rPr>
                <a:t>שינוי שיטת התגמול בגין שירותי התכנון וניתוק הקשר בין התמורה המתכנן לבין עלות/אומדן לביצוע הפרויקט</a:t>
              </a:r>
              <a:endParaRPr lang="en-US" altLang="he-IL" sz="2400" b="1" dirty="0">
                <a:solidFill>
                  <a:schemeClr val="tx1"/>
                </a:solidFill>
              </a:endParaRPr>
            </a:p>
          </p:txBody>
        </p:sp>
      </p:grpSp>
      <p:grpSp>
        <p:nvGrpSpPr>
          <p:cNvPr id="9" name="קבוצה 8">
            <a:extLst>
              <a:ext uri="{FF2B5EF4-FFF2-40B4-BE49-F238E27FC236}">
                <a16:creationId xmlns:a16="http://schemas.microsoft.com/office/drawing/2014/main" xmlns="" id="{332413D2-5B9D-41C9-AFD4-EFF8AC1CD4B5}"/>
              </a:ext>
            </a:extLst>
          </p:cNvPr>
          <p:cNvGrpSpPr/>
          <p:nvPr/>
        </p:nvGrpSpPr>
        <p:grpSpPr>
          <a:xfrm>
            <a:off x="323528" y="2180471"/>
            <a:ext cx="8352928" cy="2400657"/>
            <a:chOff x="323528" y="2108463"/>
            <a:chExt cx="8352928" cy="2400657"/>
          </a:xfrm>
        </p:grpSpPr>
        <p:sp>
          <p:nvSpPr>
            <p:cNvPr id="26" name="מלבן 3">
              <a:extLst>
                <a:ext uri="{FF2B5EF4-FFF2-40B4-BE49-F238E27FC236}">
                  <a16:creationId xmlns:a16="http://schemas.microsoft.com/office/drawing/2014/main" xmlns="" id="{5CEF840C-373A-4CE1-8A0B-F277930BCCEC}"/>
                </a:ext>
              </a:extLst>
            </p:cNvPr>
            <p:cNvSpPr>
              <a:spLocks noChangeArrowheads="1"/>
            </p:cNvSpPr>
            <p:nvPr/>
          </p:nvSpPr>
          <p:spPr bwMode="auto">
            <a:xfrm>
              <a:off x="539552" y="2126831"/>
              <a:ext cx="8136904" cy="2357896"/>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tIns="1044000" bIns="936000" anchor="ctr">
              <a:spAutoFit/>
            </a:bodyPr>
            <a:lstStyle/>
            <a:p>
              <a:pPr algn="just" rtl="1">
                <a:lnSpc>
                  <a:spcPts val="3000"/>
                </a:lnSpc>
                <a:defRPr/>
              </a:pPr>
              <a:endParaRPr lang="en-US" altLang="he-IL" sz="2400" b="1" dirty="0">
                <a:solidFill>
                  <a:schemeClr val="tx1"/>
                </a:solidFill>
              </a:endParaRPr>
            </a:p>
          </p:txBody>
        </p:sp>
        <p:pic>
          <p:nvPicPr>
            <p:cNvPr id="1028" name="Picture 4" descr="knowledge management">
              <a:extLst>
                <a:ext uri="{FF2B5EF4-FFF2-40B4-BE49-F238E27FC236}">
                  <a16:creationId xmlns:a16="http://schemas.microsoft.com/office/drawing/2014/main" xmlns="" id="{8AB02274-5770-430A-8BE5-A37BE760AB0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2361223"/>
              <a:ext cx="2962089" cy="1931873"/>
            </a:xfrm>
            <a:prstGeom prst="rect">
              <a:avLst/>
            </a:prstGeom>
            <a:noFill/>
            <a:extLst>
              <a:ext uri="{909E8E84-426E-40DD-AFC4-6F175D3DCCD1}">
                <a14:hiddenFill xmlns:a14="http://schemas.microsoft.com/office/drawing/2010/main">
                  <a:solidFill>
                    <a:srgbClr val="FFFFFF"/>
                  </a:solidFill>
                </a14:hiddenFill>
              </a:ext>
            </a:extLst>
          </p:spPr>
        </p:pic>
        <p:sp>
          <p:nvSpPr>
            <p:cNvPr id="27" name="תיבת טקסט 26">
              <a:extLst>
                <a:ext uri="{FF2B5EF4-FFF2-40B4-BE49-F238E27FC236}">
                  <a16:creationId xmlns:a16="http://schemas.microsoft.com/office/drawing/2014/main" xmlns="" id="{986E1941-9107-4E3F-A275-75DC898A20F3}"/>
                </a:ext>
              </a:extLst>
            </p:cNvPr>
            <p:cNvSpPr txBox="1"/>
            <p:nvPr/>
          </p:nvSpPr>
          <p:spPr>
            <a:xfrm>
              <a:off x="2771800" y="2108463"/>
              <a:ext cx="5904656" cy="2400657"/>
            </a:xfrm>
            <a:prstGeom prst="rect">
              <a:avLst/>
            </a:prstGeom>
            <a:noFill/>
          </p:spPr>
          <p:txBody>
            <a:bodyPr wrap="square">
              <a:spAutoFit/>
            </a:bodyPr>
            <a:lstStyle/>
            <a:p>
              <a:pPr algn="just" rtl="1">
                <a:lnSpc>
                  <a:spcPts val="2800"/>
                </a:lnSpc>
                <a:defRPr/>
              </a:pPr>
              <a:r>
                <a:rPr lang="he-IL" altLang="he-IL" sz="2400" b="1" dirty="0">
                  <a:solidFill>
                    <a:schemeClr val="tx1"/>
                  </a:solidFill>
                </a:rPr>
                <a:t>בניית פלטפורמה </a:t>
              </a:r>
              <a:r>
                <a:rPr lang="he-IL" altLang="he-IL" sz="2400" b="1" dirty="0" err="1">
                  <a:solidFill>
                    <a:schemeClr val="tx1"/>
                  </a:solidFill>
                </a:rPr>
                <a:t>מחשובית</a:t>
              </a:r>
              <a:r>
                <a:rPr lang="he-IL" altLang="he-IL" sz="2400" b="1" dirty="0">
                  <a:solidFill>
                    <a:schemeClr val="tx1"/>
                  </a:solidFill>
                </a:rPr>
                <a:t> שתאפשר :</a:t>
              </a:r>
            </a:p>
            <a:p>
              <a:pPr marL="457200" indent="-457200" algn="just" rtl="1">
                <a:lnSpc>
                  <a:spcPts val="2800"/>
                </a:lnSpc>
                <a:spcBef>
                  <a:spcPts val="600"/>
                </a:spcBef>
                <a:buFont typeface="+mj-lt"/>
                <a:buAutoNum type="arabicPeriod"/>
                <a:defRPr/>
              </a:pPr>
              <a:r>
                <a:rPr lang="he-IL" altLang="he-IL" sz="2400" b="1" dirty="0">
                  <a:solidFill>
                    <a:schemeClr val="tx1"/>
                  </a:solidFill>
                </a:rPr>
                <a:t>לקבוע ערכי עבודה בתחומים שונים בשוטף למחירי ל-מ"ר ולתכולות התעריפים</a:t>
              </a:r>
              <a:r>
                <a:rPr lang="en-US" altLang="he-IL" sz="2400" b="1" dirty="0">
                  <a:solidFill>
                    <a:schemeClr val="tx1"/>
                  </a:solidFill>
                </a:rPr>
                <a:t>;</a:t>
              </a:r>
              <a:endParaRPr lang="he-IL" altLang="he-IL" sz="2400" b="1" dirty="0"/>
            </a:p>
            <a:p>
              <a:pPr marL="457200" indent="-457200" algn="just" rtl="1">
                <a:lnSpc>
                  <a:spcPts val="2800"/>
                </a:lnSpc>
                <a:spcBef>
                  <a:spcPts val="600"/>
                </a:spcBef>
                <a:buFont typeface="+mj-lt"/>
                <a:buAutoNum type="arabicPeriod"/>
                <a:defRPr/>
              </a:pPr>
              <a:r>
                <a:rPr lang="he-IL" altLang="he-IL" sz="2400" b="1" dirty="0">
                  <a:solidFill>
                    <a:schemeClr val="tx1"/>
                  </a:solidFill>
                </a:rPr>
                <a:t>חישוב שכ"ט (על פי השיטה החדשה), לשימוש מתכננים ומנהלי פרויקטים</a:t>
              </a:r>
              <a:r>
                <a:rPr lang="en-US" altLang="he-IL" sz="2400" b="1" dirty="0">
                  <a:solidFill>
                    <a:schemeClr val="tx1"/>
                  </a:solidFill>
                </a:rPr>
                <a:t>;</a:t>
              </a:r>
              <a:r>
                <a:rPr lang="he-IL" altLang="he-IL" sz="2400" b="1" dirty="0">
                  <a:solidFill>
                    <a:schemeClr val="tx1"/>
                  </a:solidFill>
                </a:rPr>
                <a:t> יצירת פלטפורמה לחישוב</a:t>
              </a:r>
              <a:r>
                <a:rPr lang="en-US" altLang="he-IL" sz="2400" b="1" dirty="0">
                  <a:solidFill>
                    <a:schemeClr val="tx1"/>
                  </a:solidFill>
                </a:rPr>
                <a:t>;</a:t>
              </a:r>
            </a:p>
          </p:txBody>
        </p:sp>
      </p:grpSp>
      <p:grpSp>
        <p:nvGrpSpPr>
          <p:cNvPr id="28" name="קבוצה 27">
            <a:extLst>
              <a:ext uri="{FF2B5EF4-FFF2-40B4-BE49-F238E27FC236}">
                <a16:creationId xmlns:a16="http://schemas.microsoft.com/office/drawing/2014/main" xmlns="" id="{B55CF1FF-9201-46C5-A6BF-FF7D7636B23E}"/>
              </a:ext>
            </a:extLst>
          </p:cNvPr>
          <p:cNvGrpSpPr/>
          <p:nvPr/>
        </p:nvGrpSpPr>
        <p:grpSpPr>
          <a:xfrm>
            <a:off x="497435" y="4509120"/>
            <a:ext cx="8179021" cy="1010521"/>
            <a:chOff x="497435" y="4509120"/>
            <a:chExt cx="8179021" cy="1010521"/>
          </a:xfrm>
        </p:grpSpPr>
        <p:sp>
          <p:nvSpPr>
            <p:cNvPr id="18" name="מלבן 3">
              <a:extLst>
                <a:ext uri="{FF2B5EF4-FFF2-40B4-BE49-F238E27FC236}">
                  <a16:creationId xmlns:a16="http://schemas.microsoft.com/office/drawing/2014/main" xmlns="" id="{BD948845-C7BD-4C9D-91C5-0BCCBD70A971}"/>
                </a:ext>
              </a:extLst>
            </p:cNvPr>
            <p:cNvSpPr>
              <a:spLocks noChangeArrowheads="1"/>
            </p:cNvSpPr>
            <p:nvPr/>
          </p:nvSpPr>
          <p:spPr bwMode="auto">
            <a:xfrm>
              <a:off x="539552" y="4658173"/>
              <a:ext cx="8136904" cy="815984"/>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lIns="1188000" tIns="36000" bIns="36000">
              <a:spAutoFit/>
            </a:bodyPr>
            <a:lstStyle/>
            <a:p>
              <a:pPr algn="just" rtl="1">
                <a:lnSpc>
                  <a:spcPts val="3000"/>
                </a:lnSpc>
                <a:defRPr/>
              </a:pPr>
              <a:r>
                <a:rPr lang="he-IL" altLang="he-IL" sz="2400" b="1" dirty="0">
                  <a:solidFill>
                    <a:schemeClr val="tx1"/>
                  </a:solidFill>
                </a:rPr>
                <a:t>התאמת התעריף למציאות השוק ולצרכיו האגף ההנדסה והבינוי</a:t>
              </a:r>
              <a:endParaRPr lang="en-US" altLang="he-IL" sz="2400" b="1" dirty="0">
                <a:solidFill>
                  <a:schemeClr val="tx1"/>
                </a:solidFill>
              </a:endParaRPr>
            </a:p>
          </p:txBody>
        </p:sp>
        <p:pic>
          <p:nvPicPr>
            <p:cNvPr id="1030" name="Picture 6" descr="Korganizer icon">
              <a:extLst>
                <a:ext uri="{FF2B5EF4-FFF2-40B4-BE49-F238E27FC236}">
                  <a16:creationId xmlns:a16="http://schemas.microsoft.com/office/drawing/2014/main" xmlns="" id="{04E1852B-D0F8-4C0F-9B63-4EB227DE2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435" y="4509120"/>
              <a:ext cx="1010521" cy="10105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15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30</a:t>
            </a:fld>
            <a:endParaRPr lang="he-IL" altLang="he-IL"/>
          </a:p>
        </p:txBody>
      </p:sp>
      <p:sp>
        <p:nvSpPr>
          <p:cNvPr id="3" name="מלבן 2"/>
          <p:cNvSpPr/>
          <p:nvPr/>
        </p:nvSpPr>
        <p:spPr>
          <a:xfrm>
            <a:off x="611560" y="2780928"/>
            <a:ext cx="8136904" cy="1656184"/>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tIns="36000" bIns="36000"/>
          <a:lstStyle/>
          <a:p>
            <a:pPr marL="457200" indent="-457200" algn="just" rtl="1" eaLnBrk="1" hangingPunct="1">
              <a:spcBef>
                <a:spcPts val="0"/>
              </a:spcBef>
              <a:spcAft>
                <a:spcPts val="600"/>
              </a:spcAft>
              <a:buSzPct val="85000"/>
              <a:buFont typeface="+mj-lt"/>
              <a:buAutoNum type="arabicParenR" startAt="7"/>
            </a:pPr>
            <a:r>
              <a:rPr lang="he-IL" sz="2100" dirty="0">
                <a:solidFill>
                  <a:schemeClr val="tx1"/>
                </a:solidFill>
                <a:latin typeface="+mn-lt"/>
                <a:cs typeface="+mn-cs"/>
              </a:rPr>
              <a:t>ערך המבנה/ מתקן יישאר קבוע, למעט במקרים הבאים:</a:t>
            </a:r>
            <a:endParaRPr lang="en-US" sz="2100" dirty="0">
              <a:solidFill>
                <a:schemeClr val="tx1"/>
              </a:solidFill>
              <a:latin typeface="+mn-lt"/>
              <a:cs typeface="+mn-cs"/>
            </a:endParaRPr>
          </a:p>
          <a:p>
            <a:pPr marL="798513" lvl="1" indent="-342900" algn="r" rtl="1">
              <a:spcBef>
                <a:spcPts val="0"/>
              </a:spcBef>
              <a:spcAft>
                <a:spcPts val="600"/>
              </a:spcAft>
              <a:buClr>
                <a:srgbClr val="FF0000"/>
              </a:buClr>
              <a:buFont typeface="+mj-cs"/>
              <a:buAutoNum type="hebrew2Minus"/>
            </a:pPr>
            <a:r>
              <a:rPr lang="he-IL" sz="2100" dirty="0">
                <a:solidFill>
                  <a:schemeClr val="tx1"/>
                </a:solidFill>
                <a:latin typeface="+mn-lt"/>
                <a:cs typeface="+mn-cs"/>
              </a:rPr>
              <a:t>חלו שינויים בשטח המבנה/ מתקן שערכם עולה על 10%.</a:t>
            </a:r>
          </a:p>
          <a:p>
            <a:pPr marL="798513" lvl="1" indent="-342900" algn="r" rtl="1">
              <a:spcBef>
                <a:spcPts val="0"/>
              </a:spcBef>
              <a:spcAft>
                <a:spcPts val="600"/>
              </a:spcAft>
              <a:buClr>
                <a:srgbClr val="FF0000"/>
              </a:buClr>
              <a:buFont typeface="+mj-cs"/>
              <a:buAutoNum type="hebrew2Minus"/>
            </a:pPr>
            <a:r>
              <a:rPr lang="he-IL" sz="2100" dirty="0">
                <a:solidFill>
                  <a:schemeClr val="tx1"/>
                </a:solidFill>
                <a:latin typeface="+mn-lt"/>
                <a:cs typeface="+mn-cs"/>
              </a:rPr>
              <a:t>בוצעו שינויים בתכולת התכנון.</a:t>
            </a:r>
          </a:p>
          <a:p>
            <a:pPr marL="798513" lvl="1" indent="-342900" algn="r" rtl="1">
              <a:spcBef>
                <a:spcPts val="0"/>
              </a:spcBef>
              <a:spcAft>
                <a:spcPts val="600"/>
              </a:spcAft>
              <a:buClr>
                <a:srgbClr val="FF0000"/>
              </a:buClr>
              <a:buFont typeface="+mj-cs"/>
              <a:buAutoNum type="hebrew2Minus"/>
            </a:pPr>
            <a:r>
              <a:rPr lang="he-IL" sz="2100" dirty="0">
                <a:solidFill>
                  <a:schemeClr val="tx1"/>
                </a:solidFill>
                <a:latin typeface="+mn-lt"/>
                <a:cs typeface="+mn-cs"/>
              </a:rPr>
              <a:t>נוספו שירותים הנסיים/מטלות תכנון.</a:t>
            </a:r>
            <a:endParaRPr lang="en-US" sz="2100" dirty="0">
              <a:solidFill>
                <a:schemeClr val="tx1"/>
              </a:solidFill>
              <a:latin typeface="+mn-lt"/>
              <a:cs typeface="+mn-cs"/>
            </a:endParaRPr>
          </a:p>
        </p:txBody>
      </p:sp>
      <p:sp>
        <p:nvSpPr>
          <p:cNvPr id="6" name="מלבן 5"/>
          <p:cNvSpPr/>
          <p:nvPr/>
        </p:nvSpPr>
        <p:spPr>
          <a:xfrm>
            <a:off x="611560" y="1412776"/>
            <a:ext cx="8136904" cy="936104"/>
          </a:xfrm>
          <a:prstGeom prst="rect">
            <a:avLst/>
          </a:prstGeom>
          <a:solidFill>
            <a:srgbClr val="FFFF99"/>
          </a:solidFill>
          <a:ln w="3175">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tIns="36000" bIns="36000" anchor="ctr"/>
          <a:lstStyle/>
          <a:p>
            <a:pPr marL="457200" indent="-457200" algn="just" rtl="1" eaLnBrk="1" hangingPunct="1">
              <a:spcBef>
                <a:spcPts val="0"/>
              </a:spcBef>
              <a:spcAft>
                <a:spcPts val="600"/>
              </a:spcAft>
              <a:buSzPct val="85000"/>
              <a:buFont typeface="+mj-lt"/>
              <a:buAutoNum type="arabicParenR" startAt="6"/>
            </a:pPr>
            <a:r>
              <a:rPr lang="he-IL" sz="2100" dirty="0">
                <a:solidFill>
                  <a:schemeClr val="tx1"/>
                </a:solidFill>
                <a:latin typeface="+mn-lt"/>
                <a:cs typeface="+mn-cs"/>
              </a:rPr>
              <a:t>חריגות באופן חישוב שטח המבנה, מפורטים בכל תעריף ותעריף בהתאם למקצוע התכנון. </a:t>
            </a:r>
            <a:endParaRPr lang="en-US" sz="2100" dirty="0">
              <a:solidFill>
                <a:schemeClr val="tx1"/>
              </a:solidFill>
              <a:latin typeface="+mn-lt"/>
              <a:cs typeface="+mn-cs"/>
            </a:endParaRPr>
          </a:p>
        </p:txBody>
      </p:sp>
      <p:pic>
        <p:nvPicPr>
          <p:cNvPr id="7" name="תמונה 6"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8"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lnSpc>
                <a:spcPts val="2800"/>
              </a:lnSpc>
              <a:defRPr/>
            </a:pPr>
            <a:r>
              <a:rPr lang="he-IL" altLang="he-IL" sz="2800" dirty="0"/>
              <a:t>פרק 1.4 שכר המתכנן /</a:t>
            </a:r>
            <a:r>
              <a:rPr lang="en-US" altLang="he-IL" sz="2800" dirty="0"/>
              <a:t> </a:t>
            </a:r>
            <a:r>
              <a:rPr lang="he-IL" sz="2000" dirty="0"/>
              <a:t>אופן חישוב שטח המבנה / </a:t>
            </a:r>
          </a:p>
          <a:p>
            <a:pPr lvl="0">
              <a:lnSpc>
                <a:spcPts val="2800"/>
              </a:lnSpc>
              <a:defRPr/>
            </a:pPr>
            <a:r>
              <a:rPr lang="he-IL" sz="2000" dirty="0"/>
              <a:t>			          על בסיס עלות ל-מ"ר</a:t>
            </a:r>
            <a:endParaRPr lang="he-IL" altLang="he-IL" sz="2000" kern="0" dirty="0"/>
          </a:p>
        </p:txBody>
      </p:sp>
    </p:spTree>
    <p:extLst>
      <p:ext uri="{BB962C8B-B14F-4D97-AF65-F5344CB8AC3E}">
        <p14:creationId xmlns:p14="http://schemas.microsoft.com/office/powerpoint/2010/main" val="34145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31</a:t>
            </a:fld>
            <a:endParaRPr lang="he-IL" altLang="he-IL"/>
          </a:p>
        </p:txBody>
      </p:sp>
      <p:pic>
        <p:nvPicPr>
          <p:cNvPr id="4" name="תמונה 3"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5"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lnSpc>
                <a:spcPts val="2800"/>
              </a:lnSpc>
              <a:defRPr/>
            </a:pPr>
            <a:r>
              <a:rPr lang="he-IL" altLang="he-IL" sz="2800" dirty="0"/>
              <a:t>פרק 1.4 שכר המתכנן /</a:t>
            </a:r>
            <a:r>
              <a:rPr lang="en-US" altLang="he-IL" sz="2800" dirty="0"/>
              <a:t> </a:t>
            </a:r>
            <a:r>
              <a:rPr lang="he-IL" altLang="he-IL" sz="2800" dirty="0"/>
              <a:t>מכסת שכר יסוד</a:t>
            </a:r>
            <a:endParaRPr lang="he-IL" altLang="he-IL" sz="2000" kern="0" dirty="0"/>
          </a:p>
        </p:txBody>
      </p:sp>
      <p:sp>
        <p:nvSpPr>
          <p:cNvPr id="7" name="מלבן 6"/>
          <p:cNvSpPr/>
          <p:nvPr/>
        </p:nvSpPr>
        <p:spPr>
          <a:xfrm>
            <a:off x="539552" y="2978656"/>
            <a:ext cx="8136904" cy="2754600"/>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lvl="1" indent="-457200" algn="just" rtl="1">
              <a:buFont typeface="+mj-cs"/>
              <a:buAutoNum type="hebrew2Minus" startAt="2"/>
            </a:pPr>
            <a:r>
              <a:rPr lang="he-IL" sz="2400" dirty="0">
                <a:solidFill>
                  <a:schemeClr val="tx1"/>
                </a:solidFill>
                <a:latin typeface="+mn-lt"/>
                <a:cs typeface="+mn-cs"/>
              </a:rPr>
              <a:t>ככלל, התעריף מתייחס לארבע רמות מורכבות של מבנים/ מתקנים:</a:t>
            </a:r>
            <a:endParaRPr lang="en-US" sz="2400" dirty="0">
              <a:solidFill>
                <a:schemeClr val="tx1"/>
              </a:solidFill>
              <a:latin typeface="+mn-lt"/>
              <a:cs typeface="+mn-cs"/>
            </a:endParaRPr>
          </a:p>
          <a:p>
            <a:pPr marL="795338" indent="-342900" algn="just" rtl="1">
              <a:lnSpc>
                <a:spcPts val="2700"/>
              </a:lnSpc>
              <a:spcBef>
                <a:spcPts val="600"/>
              </a:spcBef>
              <a:spcAft>
                <a:spcPts val="600"/>
              </a:spcAft>
              <a:buClr>
                <a:srgbClr val="FF0000"/>
              </a:buClr>
              <a:buSzPct val="70000"/>
              <a:buFont typeface="Wingdings" panose="05000000000000000000" pitchFamily="2" charset="2"/>
              <a:buChar char="q"/>
            </a:pPr>
            <a:r>
              <a:rPr lang="he-IL" sz="2400" dirty="0">
                <a:solidFill>
                  <a:schemeClr val="tx1"/>
                </a:solidFill>
                <a:latin typeface="+mn-lt"/>
                <a:cs typeface="+mn-cs"/>
              </a:rPr>
              <a:t>מבנים/ מתקנים פשוטים,</a:t>
            </a:r>
            <a:endParaRPr lang="en-US" sz="2400" dirty="0">
              <a:solidFill>
                <a:schemeClr val="tx1"/>
              </a:solidFill>
              <a:latin typeface="+mn-lt"/>
              <a:cs typeface="+mn-cs"/>
            </a:endParaRPr>
          </a:p>
          <a:p>
            <a:pPr marL="795338" indent="-342900" algn="just" rtl="1">
              <a:lnSpc>
                <a:spcPts val="2700"/>
              </a:lnSpc>
              <a:spcBef>
                <a:spcPts val="600"/>
              </a:spcBef>
              <a:spcAft>
                <a:spcPts val="600"/>
              </a:spcAft>
              <a:buClr>
                <a:srgbClr val="FF0000"/>
              </a:buClr>
              <a:buSzPct val="70000"/>
              <a:buFont typeface="Wingdings" panose="05000000000000000000" pitchFamily="2" charset="2"/>
              <a:buChar char="q"/>
            </a:pPr>
            <a:r>
              <a:rPr lang="he-IL" sz="2400" dirty="0">
                <a:solidFill>
                  <a:schemeClr val="tx1"/>
                </a:solidFill>
                <a:latin typeface="+mn-lt"/>
                <a:cs typeface="+mn-cs"/>
              </a:rPr>
              <a:t>מבנים/ מתקנים רגילים,</a:t>
            </a:r>
            <a:endParaRPr lang="en-US" sz="2400" dirty="0">
              <a:solidFill>
                <a:schemeClr val="tx1"/>
              </a:solidFill>
              <a:latin typeface="+mn-lt"/>
              <a:cs typeface="+mn-cs"/>
            </a:endParaRPr>
          </a:p>
          <a:p>
            <a:pPr marL="795338" indent="-342900" algn="just" rtl="1">
              <a:lnSpc>
                <a:spcPts val="2700"/>
              </a:lnSpc>
              <a:spcBef>
                <a:spcPts val="600"/>
              </a:spcBef>
              <a:spcAft>
                <a:spcPts val="600"/>
              </a:spcAft>
              <a:buClr>
                <a:srgbClr val="FF0000"/>
              </a:buClr>
              <a:buSzPct val="70000"/>
              <a:buFont typeface="Wingdings" panose="05000000000000000000" pitchFamily="2" charset="2"/>
              <a:buChar char="q"/>
            </a:pPr>
            <a:r>
              <a:rPr lang="he-IL" sz="2400" dirty="0">
                <a:solidFill>
                  <a:schemeClr val="tx1"/>
                </a:solidFill>
                <a:latin typeface="+mn-lt"/>
                <a:cs typeface="+mn-cs"/>
              </a:rPr>
              <a:t>מבנים/ מתקנים מורכבים,</a:t>
            </a:r>
            <a:endParaRPr lang="en-US" sz="2400" dirty="0">
              <a:solidFill>
                <a:schemeClr val="tx1"/>
              </a:solidFill>
              <a:latin typeface="+mn-lt"/>
              <a:cs typeface="+mn-cs"/>
            </a:endParaRPr>
          </a:p>
          <a:p>
            <a:pPr marL="795338" indent="-342900" algn="just" rtl="1">
              <a:lnSpc>
                <a:spcPts val="2700"/>
              </a:lnSpc>
              <a:spcBef>
                <a:spcPts val="600"/>
              </a:spcBef>
              <a:spcAft>
                <a:spcPts val="600"/>
              </a:spcAft>
              <a:buClr>
                <a:srgbClr val="FF0000"/>
              </a:buClr>
              <a:buSzPct val="70000"/>
              <a:buFont typeface="Wingdings" panose="05000000000000000000" pitchFamily="2" charset="2"/>
              <a:buChar char="q"/>
            </a:pPr>
            <a:r>
              <a:rPr lang="he-IL" sz="2400" dirty="0">
                <a:solidFill>
                  <a:schemeClr val="tx1"/>
                </a:solidFill>
                <a:latin typeface="+mn-lt"/>
                <a:cs typeface="+mn-cs"/>
              </a:rPr>
              <a:t>מבנים/ מתקנים ייעודיים,</a:t>
            </a:r>
            <a:endParaRPr lang="en-US" sz="2400" dirty="0">
              <a:solidFill>
                <a:schemeClr val="tx1"/>
              </a:solidFill>
              <a:latin typeface="+mn-lt"/>
              <a:cs typeface="+mn-cs"/>
            </a:endParaRPr>
          </a:p>
        </p:txBody>
      </p:sp>
      <p:sp>
        <p:nvSpPr>
          <p:cNvPr id="8" name="מלבן 7"/>
          <p:cNvSpPr/>
          <p:nvPr/>
        </p:nvSpPr>
        <p:spPr>
          <a:xfrm>
            <a:off x="539552" y="1268760"/>
            <a:ext cx="8136904" cy="1569660"/>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lvl="1" indent="-457200" algn="just" rtl="1">
              <a:buFont typeface="+mj-cs"/>
              <a:buAutoNum type="hebrew2Minus"/>
            </a:pPr>
            <a:r>
              <a:rPr lang="he-IL" sz="2400" dirty="0">
                <a:solidFill>
                  <a:schemeClr val="tx1"/>
                </a:solidFill>
              </a:rPr>
              <a:t>מכסת שכר היסוד נקבעת בהתאם לערך המבנה/ המתקן ועל פי סוג המבנה/ המתקן. מכסות שכר היסוד קבועות בכל תעריף ותעריף בטבלת ערכים ובנוסחאות מתאימות, ללא כל קשר לאופן בו מחושב ערך העבודה.</a:t>
            </a:r>
          </a:p>
        </p:txBody>
      </p:sp>
    </p:spTree>
    <p:extLst>
      <p:ext uri="{BB962C8B-B14F-4D97-AF65-F5344CB8AC3E}">
        <p14:creationId xmlns:p14="http://schemas.microsoft.com/office/powerpoint/2010/main" val="336635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32</a:t>
            </a:fld>
            <a:endParaRPr lang="he-IL" altLang="he-IL"/>
          </a:p>
        </p:txBody>
      </p:sp>
      <p:pic>
        <p:nvPicPr>
          <p:cNvPr id="3" name="תמונה 2"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4"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lnSpc>
                <a:spcPts val="2800"/>
              </a:lnSpc>
              <a:defRPr/>
            </a:pPr>
            <a:r>
              <a:rPr lang="he-IL" altLang="he-IL" sz="2800" dirty="0"/>
              <a:t>פרק 1.4 שכר המתכנן /</a:t>
            </a:r>
            <a:r>
              <a:rPr lang="en-US" altLang="he-IL" sz="2800" dirty="0"/>
              <a:t> </a:t>
            </a:r>
            <a:r>
              <a:rPr lang="he-IL" altLang="he-IL" sz="2800" dirty="0"/>
              <a:t>מכסת שכר יסוד</a:t>
            </a:r>
            <a:endParaRPr lang="he-IL" altLang="he-IL" sz="2000" kern="0" dirty="0"/>
          </a:p>
        </p:txBody>
      </p:sp>
      <p:sp>
        <p:nvSpPr>
          <p:cNvPr id="5" name="מלבן 4"/>
          <p:cNvSpPr/>
          <p:nvPr/>
        </p:nvSpPr>
        <p:spPr>
          <a:xfrm>
            <a:off x="539552" y="1412776"/>
            <a:ext cx="8136904" cy="813171"/>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lgn="just" rtl="1">
              <a:lnSpc>
                <a:spcPts val="2900"/>
              </a:lnSpc>
              <a:buSzPct val="80000"/>
              <a:buFont typeface="+mj-lt"/>
              <a:buAutoNum type="arabicParenR"/>
            </a:pPr>
            <a:r>
              <a:rPr lang="he-IL" sz="2400" dirty="0">
                <a:solidFill>
                  <a:schemeClr val="tx1"/>
                </a:solidFill>
                <a:latin typeface="+mn-lt"/>
                <a:cs typeface="+mn-cs"/>
              </a:rPr>
              <a:t>לכל תעריף , תצורף טבלת "סוגי מבנים",  בה יפורטו סוגי המבנים/ המתקנים בהתאם לכל רמת מורכבות/ שימוש. </a:t>
            </a:r>
            <a:endParaRPr lang="en-US" sz="2400" dirty="0">
              <a:solidFill>
                <a:schemeClr val="tx1"/>
              </a:solidFill>
              <a:latin typeface="+mn-lt"/>
              <a:cs typeface="+mn-cs"/>
            </a:endParaRPr>
          </a:p>
        </p:txBody>
      </p:sp>
      <p:sp>
        <p:nvSpPr>
          <p:cNvPr id="6" name="מלבן 5"/>
          <p:cNvSpPr/>
          <p:nvPr/>
        </p:nvSpPr>
        <p:spPr>
          <a:xfrm>
            <a:off x="539552" y="2427918"/>
            <a:ext cx="8136904" cy="3416448"/>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lgn="just" rtl="1">
              <a:lnSpc>
                <a:spcPts val="2900"/>
              </a:lnSpc>
              <a:buSzPct val="80000"/>
              <a:buFont typeface="+mj-lt"/>
              <a:buAutoNum type="arabicParenR" startAt="2"/>
            </a:pPr>
            <a:r>
              <a:rPr lang="he-IL" sz="2400" dirty="0">
                <a:solidFill>
                  <a:schemeClr val="tx1"/>
                </a:solidFill>
                <a:latin typeface="+mn-lt"/>
                <a:cs typeface="+mn-cs"/>
              </a:rPr>
              <a:t>בהתקשרות עם מתכנן הכוללת מספר מבנים/ מתקנים מאותה מורכבות, תיקבע מכסת שכר היסוד לפי הערך הכולל של המבנים/ מתקנים .בהתקשרות עם מתכנן הכוללת מספר מבנים/ מתקנים מרמות מורכבות שונות, תיקבע מכסת שכר היסוד לכל אחת מרמות המורכבות לפי הערך הכולל של המבנים/מתקנים מאותה רמת מורכבות .בפרקי תעריף בהם קיימת טבלת מכסות שכר יסוד נפרדת למבני ציבור, תיקבע מכסת שכר היסוד לפי הערך הכולל של כל מבני הציבור, ללא קשר לרמת המורכבות של המבנים.</a:t>
            </a:r>
            <a:endParaRPr lang="en-US" sz="2400" dirty="0">
              <a:solidFill>
                <a:schemeClr val="tx1"/>
              </a:solidFill>
              <a:latin typeface="+mn-lt"/>
              <a:cs typeface="+mn-cs"/>
            </a:endParaRPr>
          </a:p>
        </p:txBody>
      </p:sp>
      <p:sp>
        <p:nvSpPr>
          <p:cNvPr id="8" name="מלבן 7"/>
          <p:cNvSpPr/>
          <p:nvPr/>
        </p:nvSpPr>
        <p:spPr>
          <a:xfrm>
            <a:off x="539552" y="908720"/>
            <a:ext cx="8136904" cy="348813"/>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lvl="1" indent="-457200" algn="just" rtl="1">
              <a:lnSpc>
                <a:spcPts val="2000"/>
              </a:lnSpc>
              <a:buFont typeface="+mj-cs"/>
              <a:buAutoNum type="hebrew2Minus" startAt="2"/>
            </a:pPr>
            <a:r>
              <a:rPr lang="he-IL" sz="1900" dirty="0">
                <a:solidFill>
                  <a:schemeClr val="tx1"/>
                </a:solidFill>
                <a:latin typeface="+mn-lt"/>
                <a:cs typeface="+mn-cs"/>
              </a:rPr>
              <a:t>ככלל, התעריף מתייחס לארבע רמות מורכבות של מבנים/ מתקנים -</a:t>
            </a:r>
            <a:endParaRPr lang="en-US" sz="1900" dirty="0">
              <a:solidFill>
                <a:schemeClr val="tx1"/>
              </a:solidFill>
              <a:latin typeface="+mn-lt"/>
              <a:cs typeface="+mn-cs"/>
            </a:endParaRPr>
          </a:p>
        </p:txBody>
      </p:sp>
    </p:spTree>
    <p:extLst>
      <p:ext uri="{BB962C8B-B14F-4D97-AF65-F5344CB8AC3E}">
        <p14:creationId xmlns:p14="http://schemas.microsoft.com/office/powerpoint/2010/main" val="42120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33</a:t>
            </a:fld>
            <a:endParaRPr lang="he-IL" altLang="he-IL"/>
          </a:p>
        </p:txBody>
      </p:sp>
      <p:pic>
        <p:nvPicPr>
          <p:cNvPr id="3" name="תמונה 2"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4"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lnSpc>
                <a:spcPts val="2800"/>
              </a:lnSpc>
              <a:defRPr/>
            </a:pPr>
            <a:r>
              <a:rPr lang="he-IL" altLang="he-IL" sz="2800" dirty="0"/>
              <a:t>פרק 1.4 שכר המתכנן /</a:t>
            </a:r>
            <a:r>
              <a:rPr lang="en-US" altLang="he-IL" sz="2800" dirty="0"/>
              <a:t> </a:t>
            </a:r>
            <a:r>
              <a:rPr lang="he-IL" altLang="he-IL" sz="2800" dirty="0"/>
              <a:t>מכסת שכר יסוד</a:t>
            </a:r>
            <a:endParaRPr lang="he-IL" altLang="he-IL" sz="2000" kern="0" dirty="0"/>
          </a:p>
        </p:txBody>
      </p:sp>
      <p:sp>
        <p:nvSpPr>
          <p:cNvPr id="5" name="מלבן 4"/>
          <p:cNvSpPr/>
          <p:nvPr/>
        </p:nvSpPr>
        <p:spPr>
          <a:xfrm>
            <a:off x="539552" y="908720"/>
            <a:ext cx="8136904" cy="348813"/>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lvl="1" indent="-457200" algn="just" rtl="1">
              <a:lnSpc>
                <a:spcPts val="2000"/>
              </a:lnSpc>
              <a:buFont typeface="+mj-cs"/>
              <a:buAutoNum type="hebrew2Minus" startAt="2"/>
            </a:pPr>
            <a:r>
              <a:rPr lang="he-IL" sz="1900" dirty="0">
                <a:solidFill>
                  <a:schemeClr val="tx1"/>
                </a:solidFill>
                <a:latin typeface="+mn-lt"/>
                <a:cs typeface="+mn-cs"/>
              </a:rPr>
              <a:t>ככלל, התעריף מתייחס לארבע רמות מורכבות של מבנים/ מתקנים -</a:t>
            </a:r>
            <a:endParaRPr lang="en-US" sz="1900" dirty="0">
              <a:solidFill>
                <a:schemeClr val="tx1"/>
              </a:solidFill>
              <a:latin typeface="+mn-lt"/>
              <a:cs typeface="+mn-cs"/>
            </a:endParaRPr>
          </a:p>
        </p:txBody>
      </p:sp>
      <p:sp>
        <p:nvSpPr>
          <p:cNvPr id="6" name="מלבן 5"/>
          <p:cNvSpPr/>
          <p:nvPr/>
        </p:nvSpPr>
        <p:spPr>
          <a:xfrm>
            <a:off x="539552" y="3000754"/>
            <a:ext cx="8136904" cy="1220334"/>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lgn="just" rtl="1">
              <a:lnSpc>
                <a:spcPts val="2900"/>
              </a:lnSpc>
              <a:buSzPct val="80000"/>
              <a:buFont typeface="+mj-lt"/>
              <a:buAutoNum type="arabicParenR" startAt="4"/>
            </a:pPr>
            <a:r>
              <a:rPr lang="he-IL" sz="2400" dirty="0">
                <a:solidFill>
                  <a:schemeClr val="tx1"/>
                </a:solidFill>
                <a:latin typeface="+mn-lt"/>
                <a:cs typeface="+mn-cs"/>
              </a:rPr>
              <a:t>במקרה בו ערך המבנה עולה על ערך המבנה המרבי הנקוב בתעריף המתאים, תיקבענה ע"י אקסטרפולציה או במו"מ עם המתכנן. עפ"י החלטת מנהל החוזה.</a:t>
            </a:r>
            <a:endParaRPr lang="en-US" sz="2400" dirty="0">
              <a:solidFill>
                <a:schemeClr val="tx1"/>
              </a:solidFill>
              <a:latin typeface="+mn-lt"/>
              <a:cs typeface="+mn-cs"/>
            </a:endParaRPr>
          </a:p>
        </p:txBody>
      </p:sp>
      <p:sp>
        <p:nvSpPr>
          <p:cNvPr id="9" name="מלבן 8">
            <a:extLst>
              <a:ext uri="{FF2B5EF4-FFF2-40B4-BE49-F238E27FC236}">
                <a16:creationId xmlns:a16="http://schemas.microsoft.com/office/drawing/2014/main" xmlns="" id="{2961BEFF-5F60-45A7-9F0B-8DC05C0B2FDF}"/>
              </a:ext>
            </a:extLst>
          </p:cNvPr>
          <p:cNvSpPr/>
          <p:nvPr/>
        </p:nvSpPr>
        <p:spPr>
          <a:xfrm>
            <a:off x="539552" y="1628800"/>
            <a:ext cx="8136904" cy="1185068"/>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lgn="just" rtl="1">
              <a:lnSpc>
                <a:spcPts val="2900"/>
              </a:lnSpc>
              <a:buSzPct val="80000"/>
              <a:buFont typeface="+mj-lt"/>
              <a:buAutoNum type="arabicParenR" startAt="3"/>
            </a:pPr>
            <a:r>
              <a:rPr lang="he-IL" sz="2400" dirty="0">
                <a:solidFill>
                  <a:schemeClr val="tx1"/>
                </a:solidFill>
                <a:latin typeface="+mn-lt"/>
                <a:cs typeface="+mn-cs"/>
              </a:rPr>
              <a:t>במבנה המורכב מחלקי מבנה שהינם מסוגים מרמות מורכבות שונות תיקבע מכסת יסוד משוקללת בהתאם לסוגי חלקי המבנה וערכם. </a:t>
            </a:r>
            <a:endParaRPr lang="en-US" sz="2400" dirty="0">
              <a:solidFill>
                <a:schemeClr val="tx1"/>
              </a:solidFill>
              <a:latin typeface="+mn-lt"/>
              <a:cs typeface="+mn-cs"/>
            </a:endParaRPr>
          </a:p>
        </p:txBody>
      </p:sp>
    </p:spTree>
    <p:extLst>
      <p:ext uri="{BB962C8B-B14F-4D97-AF65-F5344CB8AC3E}">
        <p14:creationId xmlns:p14="http://schemas.microsoft.com/office/powerpoint/2010/main" val="1460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34</a:t>
            </a:fld>
            <a:endParaRPr lang="he-IL" altLang="he-IL"/>
          </a:p>
        </p:txBody>
      </p:sp>
      <p:pic>
        <p:nvPicPr>
          <p:cNvPr id="3" name="תמונה 2"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0"/>
            <a:ext cx="1441128" cy="980728"/>
          </a:xfrm>
          <a:prstGeom prst="rect">
            <a:avLst/>
          </a:prstGeom>
          <a:noFill/>
          <a:ln>
            <a:noFill/>
          </a:ln>
        </p:spPr>
      </p:pic>
      <p:sp>
        <p:nvSpPr>
          <p:cNvPr id="4" name="Title 1"/>
          <p:cNvSpPr txBox="1">
            <a:spLocks noChangeArrowheads="1"/>
          </p:cNvSpPr>
          <p:nvPr/>
        </p:nvSpPr>
        <p:spPr>
          <a:xfrm>
            <a:off x="179388" y="188913"/>
            <a:ext cx="8064500"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lnSpc>
                <a:spcPts val="2800"/>
              </a:lnSpc>
              <a:defRPr/>
            </a:pPr>
            <a:r>
              <a:rPr lang="he-IL" altLang="he-IL" sz="2800" dirty="0"/>
              <a:t>פרק 1.4 שכר המתכנן /</a:t>
            </a:r>
            <a:r>
              <a:rPr lang="en-US" altLang="he-IL" sz="2800" dirty="0"/>
              <a:t> </a:t>
            </a:r>
            <a:r>
              <a:rPr lang="he-IL" sz="2000" dirty="0"/>
              <a:t>עדכון שכר הטרחה</a:t>
            </a:r>
            <a:endParaRPr lang="he-IL" altLang="he-IL" sz="2000" kern="0" dirty="0"/>
          </a:p>
        </p:txBody>
      </p:sp>
      <p:sp>
        <p:nvSpPr>
          <p:cNvPr id="6" name="מלבן 5"/>
          <p:cNvSpPr/>
          <p:nvPr/>
        </p:nvSpPr>
        <p:spPr>
          <a:xfrm>
            <a:off x="539552" y="1268760"/>
            <a:ext cx="8136904" cy="2862322"/>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rtl="1">
              <a:lnSpc>
                <a:spcPts val="2700"/>
              </a:lnSpc>
            </a:pPr>
            <a:r>
              <a:rPr lang="he-IL" sz="2400" dirty="0">
                <a:solidFill>
                  <a:schemeClr val="tx1"/>
                </a:solidFill>
                <a:latin typeface="+mn-lt"/>
                <a:cs typeface="+mn-cs"/>
              </a:rPr>
              <a:t>בעדכון שכ"ט מתייחס לכל אחד או יותר ממרכיבי חישוב שכר הטרחה:</a:t>
            </a:r>
            <a:endParaRPr lang="en-US" sz="2400" dirty="0">
              <a:solidFill>
                <a:schemeClr val="tx1"/>
              </a:solidFill>
              <a:latin typeface="+mn-lt"/>
              <a:cs typeface="+mn-cs"/>
            </a:endParaRPr>
          </a:p>
          <a:p>
            <a:pPr marL="355600" indent="-355600" algn="just" rtl="1">
              <a:lnSpc>
                <a:spcPts val="2700"/>
              </a:lnSpc>
              <a:buSzPct val="80000"/>
              <a:buFont typeface="+mj-lt"/>
              <a:buAutoNum type="arabicParenR"/>
            </a:pPr>
            <a:r>
              <a:rPr lang="he-IL" sz="2400" dirty="0">
                <a:solidFill>
                  <a:schemeClr val="tx1"/>
                </a:solidFill>
                <a:latin typeface="+mn-lt"/>
                <a:cs typeface="+mn-cs"/>
              </a:rPr>
              <a:t>סוג המבנה/ היקף השטחים שעל בסיסם נקבעה מכסת שכר היסוד,</a:t>
            </a:r>
            <a:endParaRPr lang="en-US" sz="2400" dirty="0">
              <a:solidFill>
                <a:schemeClr val="tx1"/>
              </a:solidFill>
              <a:latin typeface="+mn-lt"/>
              <a:cs typeface="+mn-cs"/>
            </a:endParaRPr>
          </a:p>
          <a:p>
            <a:pPr marL="355600" indent="-355600" algn="just" rtl="1">
              <a:lnSpc>
                <a:spcPts val="2700"/>
              </a:lnSpc>
              <a:buSzPct val="80000"/>
              <a:buFont typeface="+mj-lt"/>
              <a:buAutoNum type="arabicParenR"/>
            </a:pPr>
            <a:r>
              <a:rPr lang="he-IL" sz="2400" dirty="0">
                <a:solidFill>
                  <a:schemeClr val="tx1"/>
                </a:solidFill>
                <a:latin typeface="+mn-lt"/>
                <a:cs typeface="+mn-cs"/>
              </a:rPr>
              <a:t>מכסת שכר יסוד,</a:t>
            </a:r>
            <a:endParaRPr lang="en-US" sz="2400" dirty="0">
              <a:solidFill>
                <a:schemeClr val="tx1"/>
              </a:solidFill>
              <a:latin typeface="+mn-lt"/>
              <a:cs typeface="+mn-cs"/>
            </a:endParaRPr>
          </a:p>
          <a:p>
            <a:pPr marL="355600" indent="-355600" algn="just" rtl="1">
              <a:lnSpc>
                <a:spcPts val="2700"/>
              </a:lnSpc>
              <a:buSzPct val="80000"/>
              <a:buFont typeface="+mj-lt"/>
              <a:buAutoNum type="arabicParenR"/>
            </a:pPr>
            <a:r>
              <a:rPr lang="he-IL" sz="2400" dirty="0">
                <a:solidFill>
                  <a:schemeClr val="tx1"/>
                </a:solidFill>
                <a:latin typeface="+mn-lt"/>
                <a:cs typeface="+mn-cs"/>
              </a:rPr>
              <a:t>שירותים חלקיים,</a:t>
            </a:r>
            <a:endParaRPr lang="en-US" sz="2400" dirty="0">
              <a:solidFill>
                <a:schemeClr val="tx1"/>
              </a:solidFill>
              <a:latin typeface="+mn-lt"/>
              <a:cs typeface="+mn-cs"/>
            </a:endParaRPr>
          </a:p>
          <a:p>
            <a:pPr marL="355600" indent="-355600" algn="just" rtl="1">
              <a:lnSpc>
                <a:spcPts val="2700"/>
              </a:lnSpc>
              <a:buSzPct val="80000"/>
              <a:buFont typeface="+mj-lt"/>
              <a:buAutoNum type="arabicParenR"/>
            </a:pPr>
            <a:r>
              <a:rPr lang="he-IL" sz="2400" dirty="0">
                <a:solidFill>
                  <a:schemeClr val="tx1"/>
                </a:solidFill>
                <a:latin typeface="+mn-lt"/>
                <a:cs typeface="+mn-cs"/>
              </a:rPr>
              <a:t>ערך המבנה/ מתקן,</a:t>
            </a:r>
            <a:endParaRPr lang="en-US" sz="2400" dirty="0">
              <a:solidFill>
                <a:schemeClr val="tx1"/>
              </a:solidFill>
              <a:latin typeface="+mn-lt"/>
              <a:cs typeface="+mn-cs"/>
            </a:endParaRPr>
          </a:p>
          <a:p>
            <a:pPr marL="355600" indent="-355600" algn="just" rtl="1">
              <a:lnSpc>
                <a:spcPts val="2700"/>
              </a:lnSpc>
              <a:buSzPct val="80000"/>
              <a:buFont typeface="+mj-lt"/>
              <a:buAutoNum type="arabicParenR"/>
            </a:pPr>
            <a:r>
              <a:rPr lang="he-IL" sz="2400" dirty="0">
                <a:solidFill>
                  <a:schemeClr val="tx1"/>
                </a:solidFill>
                <a:latin typeface="+mn-lt"/>
                <a:cs typeface="+mn-cs"/>
              </a:rPr>
              <a:t>מקדמים קיימים בהתקשרות ולא נכללו בחישוב השכר המקורי,</a:t>
            </a:r>
            <a:endParaRPr lang="en-US" sz="2400" b="1" dirty="0">
              <a:solidFill>
                <a:schemeClr val="tx1"/>
              </a:solidFill>
              <a:latin typeface="+mn-lt"/>
              <a:cs typeface="+mn-cs"/>
            </a:endParaRPr>
          </a:p>
        </p:txBody>
      </p:sp>
      <p:sp>
        <p:nvSpPr>
          <p:cNvPr id="7" name="מלבן 6"/>
          <p:cNvSpPr/>
          <p:nvPr/>
        </p:nvSpPr>
        <p:spPr>
          <a:xfrm>
            <a:off x="539552" y="4386153"/>
            <a:ext cx="8136904" cy="1131079"/>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0" lvl="1" indent="0" algn="just" rtl="1">
              <a:lnSpc>
                <a:spcPts val="2700"/>
              </a:lnSpc>
            </a:pPr>
            <a:r>
              <a:rPr lang="he-IL" sz="2400" b="1" dirty="0">
                <a:solidFill>
                  <a:schemeClr val="tx1"/>
                </a:solidFill>
                <a:latin typeface="+mn-lt"/>
                <a:cs typeface="+mn-cs"/>
              </a:rPr>
              <a:t>במידה ויתגלו, בכל שלב של התכנון, ליווי הביצוע או במעמד סגירת ההתקשרות, טעויות או אי-התאמות בחישוב שכר הטרחה, מנהל החוזה יהיה רשאי לתקן את תחשיב שכר הטרחה בהתאם.</a:t>
            </a:r>
            <a:endParaRPr lang="en-US" sz="2400" b="1" dirty="0">
              <a:solidFill>
                <a:schemeClr val="tx1"/>
              </a:solidFill>
              <a:latin typeface="+mn-lt"/>
              <a:cs typeface="+mn-cs"/>
            </a:endParaRPr>
          </a:p>
        </p:txBody>
      </p:sp>
    </p:spTree>
    <p:extLst>
      <p:ext uri="{BB962C8B-B14F-4D97-AF65-F5344CB8AC3E}">
        <p14:creationId xmlns:p14="http://schemas.microsoft.com/office/powerpoint/2010/main" val="18843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35</a:t>
            </a:fld>
            <a:endParaRPr lang="he-IL" altLang="he-IL"/>
          </a:p>
        </p:txBody>
      </p:sp>
      <p:sp>
        <p:nvSpPr>
          <p:cNvPr id="3" name="כותרת 1"/>
          <p:cNvSpPr txBox="1">
            <a:spLocks noChangeArrowheads="1"/>
          </p:cNvSpPr>
          <p:nvPr/>
        </p:nvSpPr>
        <p:spPr>
          <a:xfrm>
            <a:off x="336054" y="67097"/>
            <a:ext cx="7980362" cy="40957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solidFill>
                  <a:schemeClr val="tx2">
                    <a:lumMod val="90000"/>
                    <a:lumOff val="10000"/>
                  </a:schemeClr>
                </a:solidFill>
              </a:rPr>
              <a:t>פרק 1.5 </a:t>
            </a:r>
            <a:r>
              <a:rPr lang="he-IL" sz="2800" kern="0" dirty="0">
                <a:solidFill>
                  <a:schemeClr val="tx2">
                    <a:lumMod val="90000"/>
                    <a:lumOff val="10000"/>
                  </a:schemeClr>
                </a:solidFill>
              </a:rPr>
              <a:t>מקדמים </a:t>
            </a:r>
            <a:r>
              <a:rPr lang="he-IL" altLang="he-IL" sz="2800" kern="0" dirty="0">
                <a:solidFill>
                  <a:schemeClr val="tx2">
                    <a:lumMod val="90000"/>
                    <a:lumOff val="10000"/>
                  </a:schemeClr>
                </a:solidFill>
              </a:rPr>
              <a:t>- מקדמי תצורת המבנה/המתקן</a:t>
            </a:r>
            <a:endParaRPr lang="en-US" altLang="he-IL" sz="2800" kern="0" dirty="0">
              <a:solidFill>
                <a:schemeClr val="tx2">
                  <a:lumMod val="90000"/>
                  <a:lumOff val="10000"/>
                </a:schemeClr>
              </a:solidFill>
            </a:endParaRPr>
          </a:p>
        </p:txBody>
      </p:sp>
      <p:sp>
        <p:nvSpPr>
          <p:cNvPr id="9" name="מלבן 8"/>
          <p:cNvSpPr/>
          <p:nvPr/>
        </p:nvSpPr>
        <p:spPr>
          <a:xfrm>
            <a:off x="575556" y="2204864"/>
            <a:ext cx="8316924" cy="224676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1"/>
            <a:r>
              <a:rPr lang="he-IL" sz="2800" b="1" dirty="0">
                <a:solidFill>
                  <a:srgbClr val="FF0000"/>
                </a:solidFill>
              </a:rPr>
              <a:t>מקדמי שינוי תצורת המבנה/המתקן </a:t>
            </a:r>
            <a:r>
              <a:rPr lang="he-IL" sz="2800" b="1" dirty="0">
                <a:solidFill>
                  <a:schemeClr val="accent5">
                    <a:lumMod val="25000"/>
                  </a:schemeClr>
                </a:solidFill>
              </a:rPr>
              <a:t>- מתייחסים לתפוקות תכנון נוספות שהמתכנן נדרש לבצע ביחס לעבודת תכנון לפרויקט חדש. התנאים הללו משפעים על תפוקות התכנון של המתכנן. כתוצאה מכך, מקדמים אלו מגדלים את התמורה למתכנן</a:t>
            </a:r>
          </a:p>
        </p:txBody>
      </p:sp>
      <p:grpSp>
        <p:nvGrpSpPr>
          <p:cNvPr id="6" name="קבוצה 5"/>
          <p:cNvGrpSpPr/>
          <p:nvPr/>
        </p:nvGrpSpPr>
        <p:grpSpPr>
          <a:xfrm>
            <a:off x="35496" y="44624"/>
            <a:ext cx="1080120" cy="792088"/>
            <a:chOff x="539552" y="3789040"/>
            <a:chExt cx="894437" cy="576064"/>
          </a:xfrm>
        </p:grpSpPr>
        <p:pic>
          <p:nvPicPr>
            <p:cNvPr id="7" name="3B87E0C3-500C-483B-B0FE-BA63844E12E3" descr="3B87E0C3-500C-483B-B0FE-BA63844E12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89040"/>
              <a:ext cx="8944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27584" y="4025969"/>
              <a:ext cx="311947" cy="100727"/>
            </a:xfrm>
            <a:prstGeom prst="rect">
              <a:avLst/>
            </a:prstGeom>
            <a:solidFill>
              <a:schemeClr val="bg1"/>
            </a:solidFill>
          </p:spPr>
          <p:txBody>
            <a:bodyPr wrap="none" lIns="0" tIns="0" rIns="0" bIns="0" rtlCol="1">
              <a:spAutoFit/>
            </a:bodyPr>
            <a:lstStyle/>
            <a:p>
              <a:r>
                <a:rPr lang="he-IL" sz="900" b="1" dirty="0">
                  <a:solidFill>
                    <a:srgbClr val="CC00CC"/>
                  </a:solidFill>
                  <a:effectLst>
                    <a:outerShdw blurRad="38100" dist="38100" dir="2700000" algn="tl">
                      <a:srgbClr val="000000">
                        <a:alpha val="43137"/>
                      </a:srgbClr>
                    </a:outerShdw>
                  </a:effectLst>
                </a:rPr>
                <a:t>מקדמים</a:t>
              </a:r>
            </a:p>
          </p:txBody>
        </p:sp>
      </p:grpSp>
    </p:spTree>
    <p:extLst>
      <p:ext uri="{BB962C8B-B14F-4D97-AF65-F5344CB8AC3E}">
        <p14:creationId xmlns:p14="http://schemas.microsoft.com/office/powerpoint/2010/main" val="2335510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36</a:t>
            </a:fld>
            <a:endParaRPr lang="he-IL" altLang="he-IL"/>
          </a:p>
        </p:txBody>
      </p:sp>
      <p:sp>
        <p:nvSpPr>
          <p:cNvPr id="13" name="מלבן 12"/>
          <p:cNvSpPr/>
          <p:nvPr/>
        </p:nvSpPr>
        <p:spPr>
          <a:xfrm>
            <a:off x="467544" y="1052736"/>
            <a:ext cx="7848872" cy="1323439"/>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r" rtl="1"/>
            <a:r>
              <a:rPr lang="he-IL" sz="2000" b="1" dirty="0">
                <a:solidFill>
                  <a:srgbClr val="002060"/>
                </a:solidFill>
                <a:latin typeface="+mn-lt"/>
                <a:cs typeface="+mn-cs"/>
              </a:rPr>
              <a:t>במבנים/ מתקנים קיימים מבוצעות עבודות תכנון, בין היתר, לתצורות הבאות:</a:t>
            </a:r>
          </a:p>
          <a:p>
            <a:pPr algn="r" rtl="1"/>
            <a:endParaRPr lang="he-IL" sz="2000" b="1" dirty="0">
              <a:solidFill>
                <a:srgbClr val="002060"/>
              </a:solidFill>
            </a:endParaRPr>
          </a:p>
          <a:p>
            <a:pPr algn="r" rtl="1"/>
            <a:endParaRPr lang="he-IL" sz="2000" b="1" dirty="0">
              <a:solidFill>
                <a:srgbClr val="002060"/>
              </a:solidFill>
              <a:latin typeface="+mn-lt"/>
              <a:cs typeface="+mn-cs"/>
            </a:endParaRPr>
          </a:p>
          <a:p>
            <a:pPr algn="r" rtl="1"/>
            <a:endParaRPr lang="he-IL" sz="2000" b="1" dirty="0">
              <a:solidFill>
                <a:srgbClr val="002060"/>
              </a:solidFill>
            </a:endParaRPr>
          </a:p>
        </p:txBody>
      </p:sp>
      <p:sp>
        <p:nvSpPr>
          <p:cNvPr id="14" name="מלבן 13"/>
          <p:cNvSpPr/>
          <p:nvPr/>
        </p:nvSpPr>
        <p:spPr>
          <a:xfrm>
            <a:off x="467544" y="2435409"/>
            <a:ext cx="7848872" cy="707886"/>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just" rtl="1"/>
            <a:r>
              <a:rPr lang="he-IL" sz="2000" b="1" dirty="0">
                <a:solidFill>
                  <a:srgbClr val="002060"/>
                </a:solidFill>
                <a:latin typeface="+mn-lt"/>
                <a:cs typeface="+mn-cs"/>
              </a:rPr>
              <a:t>בעבודות התכנון המפורטות לעיל, שכר המתכנן יכלול תוספת למכסת השכר הבסיסית, המבוטאת כמקדם תצורת המבנה/ המתקן.</a:t>
            </a:r>
            <a:endParaRPr lang="en-US" sz="2000" b="1" dirty="0">
              <a:solidFill>
                <a:srgbClr val="002060"/>
              </a:solidFill>
              <a:latin typeface="+mn-lt"/>
              <a:cs typeface="+mn-cs"/>
            </a:endParaRPr>
          </a:p>
        </p:txBody>
      </p:sp>
      <p:sp>
        <p:nvSpPr>
          <p:cNvPr id="15" name="מלבן 14"/>
          <p:cNvSpPr/>
          <p:nvPr/>
        </p:nvSpPr>
        <p:spPr>
          <a:xfrm>
            <a:off x="4427984" y="1499305"/>
            <a:ext cx="3888432" cy="400110"/>
          </a:xfrm>
          <a:prstGeom prst="rect">
            <a:avLst/>
          </a:prstGeom>
          <a:solidFill>
            <a:srgbClr val="FFFF93"/>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ctr" rtl="1"/>
            <a:r>
              <a:rPr lang="he-IL" sz="2000" b="1" dirty="0">
                <a:solidFill>
                  <a:srgbClr val="002060"/>
                </a:solidFill>
                <a:latin typeface="+mn-lt"/>
                <a:cs typeface="+mn-cs"/>
              </a:rPr>
              <a:t>שינויים</a:t>
            </a:r>
            <a:endParaRPr lang="en-US" sz="2000" b="1" dirty="0">
              <a:solidFill>
                <a:srgbClr val="002060"/>
              </a:solidFill>
              <a:latin typeface="+mn-lt"/>
              <a:cs typeface="+mn-cs"/>
            </a:endParaRPr>
          </a:p>
        </p:txBody>
      </p:sp>
      <p:sp>
        <p:nvSpPr>
          <p:cNvPr id="16" name="מלבן 15"/>
          <p:cNvSpPr/>
          <p:nvPr/>
        </p:nvSpPr>
        <p:spPr>
          <a:xfrm>
            <a:off x="467544" y="1499305"/>
            <a:ext cx="3924436" cy="400110"/>
          </a:xfrm>
          <a:prstGeom prst="rect">
            <a:avLst/>
          </a:prstGeom>
          <a:solidFill>
            <a:srgbClr val="FFFF93"/>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ctr" rtl="1"/>
            <a:r>
              <a:rPr lang="he-IL" sz="2000" b="1" dirty="0">
                <a:solidFill>
                  <a:srgbClr val="002060"/>
                </a:solidFill>
                <a:latin typeface="+mn-lt"/>
                <a:cs typeface="+mn-cs"/>
              </a:rPr>
              <a:t>הרחבה (תוספת למבנה קיים)</a:t>
            </a:r>
            <a:endParaRPr lang="en-US" sz="2000" b="1" dirty="0">
              <a:solidFill>
                <a:srgbClr val="002060"/>
              </a:solidFill>
              <a:latin typeface="+mn-lt"/>
              <a:cs typeface="+mn-cs"/>
            </a:endParaRPr>
          </a:p>
        </p:txBody>
      </p:sp>
      <p:sp>
        <p:nvSpPr>
          <p:cNvPr id="17" name="מלבן 16"/>
          <p:cNvSpPr/>
          <p:nvPr/>
        </p:nvSpPr>
        <p:spPr>
          <a:xfrm>
            <a:off x="4427984" y="1963291"/>
            <a:ext cx="3888432" cy="400110"/>
          </a:xfrm>
          <a:prstGeom prst="rect">
            <a:avLst/>
          </a:prstGeom>
          <a:solidFill>
            <a:srgbClr val="FFFF93"/>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ctr" rtl="1"/>
            <a:r>
              <a:rPr lang="he-IL" sz="2000" b="1" dirty="0">
                <a:solidFill>
                  <a:srgbClr val="002060"/>
                </a:solidFill>
                <a:latin typeface="+mn-lt"/>
                <a:cs typeface="+mn-cs"/>
              </a:rPr>
              <a:t>שיפוצים</a:t>
            </a:r>
            <a:endParaRPr lang="en-US" sz="2000" b="1" dirty="0">
              <a:solidFill>
                <a:srgbClr val="002060"/>
              </a:solidFill>
              <a:latin typeface="+mn-lt"/>
              <a:cs typeface="+mn-cs"/>
            </a:endParaRPr>
          </a:p>
        </p:txBody>
      </p:sp>
      <p:sp>
        <p:nvSpPr>
          <p:cNvPr id="18" name="מלבן 17"/>
          <p:cNvSpPr/>
          <p:nvPr/>
        </p:nvSpPr>
        <p:spPr>
          <a:xfrm>
            <a:off x="467544" y="1963291"/>
            <a:ext cx="3924436" cy="400110"/>
          </a:xfrm>
          <a:prstGeom prst="rect">
            <a:avLst/>
          </a:prstGeom>
          <a:solidFill>
            <a:srgbClr val="FFFF93"/>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ctr" rtl="1"/>
            <a:r>
              <a:rPr lang="he-IL" sz="2000" b="1" dirty="0">
                <a:solidFill>
                  <a:srgbClr val="002060"/>
                </a:solidFill>
              </a:rPr>
              <a:t>תכנון מחדש של מבנה/ מתקן קיים </a:t>
            </a:r>
            <a:endParaRPr lang="en-US" sz="2000" b="1" dirty="0">
              <a:solidFill>
                <a:srgbClr val="002060"/>
              </a:solidFill>
            </a:endParaRPr>
          </a:p>
        </p:txBody>
      </p:sp>
      <p:sp>
        <p:nvSpPr>
          <p:cNvPr id="19" name="מלבן 18"/>
          <p:cNvSpPr/>
          <p:nvPr/>
        </p:nvSpPr>
        <p:spPr>
          <a:xfrm>
            <a:off x="539552" y="4018028"/>
            <a:ext cx="7776864" cy="779124"/>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just" rtl="1">
              <a:lnSpc>
                <a:spcPts val="2800"/>
              </a:lnSpc>
            </a:pPr>
            <a:r>
              <a:rPr lang="he-IL" sz="2000" b="1" dirty="0">
                <a:solidFill>
                  <a:srgbClr val="002060"/>
                </a:solidFill>
                <a:latin typeface="+mn-lt"/>
                <a:cs typeface="+mn-cs"/>
              </a:rPr>
              <a:t>"</a:t>
            </a:r>
            <a:r>
              <a:rPr lang="he-IL" sz="2000" b="1" u="sng" dirty="0">
                <a:solidFill>
                  <a:srgbClr val="002060"/>
                </a:solidFill>
                <a:latin typeface="+mn-lt"/>
                <a:cs typeface="+mn-cs"/>
              </a:rPr>
              <a:t>תכנון שינויים במבנה קיים</a:t>
            </a:r>
            <a:r>
              <a:rPr lang="he-IL" sz="2000" b="1" dirty="0">
                <a:solidFill>
                  <a:srgbClr val="002060"/>
                </a:solidFill>
                <a:latin typeface="+mn-lt"/>
                <a:cs typeface="+mn-cs"/>
              </a:rPr>
              <a:t>" – תכנון פנים מחדש של חלק ממבנה קיים, מבלי לבצע שינויים במעטפת המבנה ו/או בשלד המבנה ו/או בחזיתות.</a:t>
            </a:r>
            <a:endParaRPr lang="en-US" sz="2000" b="1" dirty="0">
              <a:solidFill>
                <a:srgbClr val="002060"/>
              </a:solidFill>
              <a:latin typeface="+mn-lt"/>
              <a:cs typeface="+mn-cs"/>
            </a:endParaRPr>
          </a:p>
        </p:txBody>
      </p:sp>
      <p:sp>
        <p:nvSpPr>
          <p:cNvPr id="20" name="מלבן 19"/>
          <p:cNvSpPr/>
          <p:nvPr/>
        </p:nvSpPr>
        <p:spPr>
          <a:xfrm>
            <a:off x="8460432" y="1052736"/>
            <a:ext cx="611560" cy="2105705"/>
          </a:xfrm>
          <a:prstGeom prst="rect">
            <a:avLst/>
          </a:prstGeom>
          <a:solidFill>
            <a:srgbClr val="D9FFEC"/>
          </a:solidFill>
        </p:spPr>
        <p:style>
          <a:lnRef idx="3">
            <a:schemeClr val="lt1"/>
          </a:lnRef>
          <a:fillRef idx="1">
            <a:schemeClr val="accent2"/>
          </a:fillRef>
          <a:effectRef idx="1">
            <a:schemeClr val="accent2"/>
          </a:effectRef>
          <a:fontRef idx="minor">
            <a:schemeClr val="lt1"/>
          </a:fontRef>
        </p:style>
        <p:txBody>
          <a:bodyPr wrap="square" lIns="0" rIns="0">
            <a:spAutoFit/>
          </a:bodyPr>
          <a:lstStyle/>
          <a:p>
            <a:pPr algn="ctr" rtl="1">
              <a:spcAft>
                <a:spcPts val="100"/>
              </a:spcAft>
            </a:pPr>
            <a:endParaRPr lang="he-IL" sz="1500" b="1" dirty="0">
              <a:solidFill>
                <a:srgbClr val="002060"/>
              </a:solidFill>
            </a:endParaRPr>
          </a:p>
          <a:p>
            <a:pPr algn="ctr" rtl="1">
              <a:spcAft>
                <a:spcPts val="100"/>
              </a:spcAft>
            </a:pPr>
            <a:endParaRPr lang="he-IL" sz="1500" b="1" dirty="0">
              <a:solidFill>
                <a:srgbClr val="002060"/>
              </a:solidFill>
            </a:endParaRPr>
          </a:p>
          <a:p>
            <a:pPr algn="ctr" rtl="1">
              <a:spcAft>
                <a:spcPts val="100"/>
              </a:spcAft>
            </a:pPr>
            <a:endParaRPr lang="he-IL" sz="1500" b="1" dirty="0">
              <a:solidFill>
                <a:srgbClr val="002060"/>
              </a:solidFill>
            </a:endParaRPr>
          </a:p>
          <a:p>
            <a:pPr algn="ctr" rtl="1">
              <a:spcAft>
                <a:spcPts val="100"/>
              </a:spcAft>
            </a:pPr>
            <a:r>
              <a:rPr lang="he-IL" sz="1500" b="1" dirty="0">
                <a:solidFill>
                  <a:srgbClr val="002060"/>
                </a:solidFill>
              </a:rPr>
              <a:t>מהות</a:t>
            </a:r>
          </a:p>
          <a:p>
            <a:pPr algn="ctr" rtl="1">
              <a:spcAft>
                <a:spcPts val="300"/>
              </a:spcAft>
            </a:pPr>
            <a:endParaRPr lang="he-IL" sz="1500" b="1" dirty="0">
              <a:solidFill>
                <a:srgbClr val="002060"/>
              </a:solidFill>
            </a:endParaRPr>
          </a:p>
          <a:p>
            <a:pPr algn="ctr" rtl="1">
              <a:spcAft>
                <a:spcPts val="300"/>
              </a:spcAft>
            </a:pPr>
            <a:endParaRPr lang="he-IL" sz="1500" b="1" dirty="0">
              <a:solidFill>
                <a:srgbClr val="002060"/>
              </a:solidFill>
            </a:endParaRPr>
          </a:p>
          <a:p>
            <a:pPr algn="ctr" rtl="1">
              <a:spcAft>
                <a:spcPts val="300"/>
              </a:spcAft>
            </a:pPr>
            <a:endParaRPr lang="he-IL" sz="1500" b="1" dirty="0">
              <a:solidFill>
                <a:srgbClr val="002060"/>
              </a:solidFill>
            </a:endParaRPr>
          </a:p>
          <a:p>
            <a:pPr algn="ctr" rtl="1">
              <a:spcAft>
                <a:spcPts val="300"/>
              </a:spcAft>
            </a:pPr>
            <a:endParaRPr lang="en-US" sz="1500" b="1" dirty="0">
              <a:solidFill>
                <a:srgbClr val="002060"/>
              </a:solidFill>
            </a:endParaRPr>
          </a:p>
        </p:txBody>
      </p:sp>
      <p:sp>
        <p:nvSpPr>
          <p:cNvPr id="21" name="מלבן 20"/>
          <p:cNvSpPr/>
          <p:nvPr/>
        </p:nvSpPr>
        <p:spPr>
          <a:xfrm>
            <a:off x="8460432" y="4077072"/>
            <a:ext cx="611560" cy="1906983"/>
          </a:xfrm>
          <a:prstGeom prst="rect">
            <a:avLst/>
          </a:prstGeom>
          <a:solidFill>
            <a:srgbClr val="D9FFEC"/>
          </a:solidFill>
        </p:spPr>
        <p:style>
          <a:lnRef idx="3">
            <a:schemeClr val="lt1"/>
          </a:lnRef>
          <a:fillRef idx="1">
            <a:schemeClr val="accent2"/>
          </a:fillRef>
          <a:effectRef idx="1">
            <a:schemeClr val="accent2"/>
          </a:effectRef>
          <a:fontRef idx="minor">
            <a:schemeClr val="lt1"/>
          </a:fontRef>
        </p:style>
        <p:txBody>
          <a:bodyPr wrap="square" lIns="0" tIns="54000" rIns="0" bIns="54000">
            <a:spAutoFit/>
          </a:bodyPr>
          <a:lstStyle/>
          <a:p>
            <a:pPr algn="ctr" rtl="1">
              <a:spcBef>
                <a:spcPts val="0"/>
              </a:spcBef>
              <a:spcAft>
                <a:spcPts val="280"/>
              </a:spcAft>
            </a:pPr>
            <a:endParaRPr lang="he-IL" sz="1500" b="1" dirty="0">
              <a:solidFill>
                <a:srgbClr val="002060"/>
              </a:solidFill>
            </a:endParaRPr>
          </a:p>
          <a:p>
            <a:pPr algn="ctr" rtl="1">
              <a:spcBef>
                <a:spcPts val="0"/>
              </a:spcBef>
              <a:spcAft>
                <a:spcPts val="280"/>
              </a:spcAft>
            </a:pPr>
            <a:endParaRPr lang="he-IL" sz="1500" b="1" dirty="0">
              <a:solidFill>
                <a:srgbClr val="002060"/>
              </a:solidFill>
            </a:endParaRPr>
          </a:p>
          <a:p>
            <a:pPr algn="ctr" rtl="1">
              <a:lnSpc>
                <a:spcPts val="2300"/>
              </a:lnSpc>
              <a:spcBef>
                <a:spcPts val="0"/>
              </a:spcBef>
              <a:spcAft>
                <a:spcPts val="300"/>
              </a:spcAft>
            </a:pPr>
            <a:r>
              <a:rPr lang="he-IL" sz="1500" b="1" dirty="0">
                <a:solidFill>
                  <a:srgbClr val="002060"/>
                </a:solidFill>
              </a:rPr>
              <a:t>הגדרות</a:t>
            </a:r>
            <a:endParaRPr lang="he-IL" sz="1400" b="1" dirty="0">
              <a:solidFill>
                <a:srgbClr val="002060"/>
              </a:solidFill>
            </a:endParaRPr>
          </a:p>
          <a:p>
            <a:pPr algn="ctr" rtl="1">
              <a:spcBef>
                <a:spcPts val="0"/>
              </a:spcBef>
              <a:spcAft>
                <a:spcPts val="210"/>
              </a:spcAft>
            </a:pPr>
            <a:endParaRPr lang="he-IL" sz="1400" b="1" dirty="0">
              <a:solidFill>
                <a:srgbClr val="002060"/>
              </a:solidFill>
            </a:endParaRPr>
          </a:p>
          <a:p>
            <a:pPr algn="ctr" rtl="1">
              <a:spcBef>
                <a:spcPts val="0"/>
              </a:spcBef>
              <a:spcAft>
                <a:spcPts val="210"/>
              </a:spcAft>
            </a:pPr>
            <a:endParaRPr lang="he-IL" sz="1400" b="1" dirty="0">
              <a:solidFill>
                <a:srgbClr val="002060"/>
              </a:solidFill>
            </a:endParaRPr>
          </a:p>
          <a:p>
            <a:pPr algn="ctr" rtl="1">
              <a:spcBef>
                <a:spcPts val="0"/>
              </a:spcBef>
              <a:spcAft>
                <a:spcPts val="210"/>
              </a:spcAft>
            </a:pPr>
            <a:endParaRPr lang="he-IL" sz="1400" b="1" dirty="0">
              <a:solidFill>
                <a:srgbClr val="002060"/>
              </a:solidFill>
            </a:endParaRPr>
          </a:p>
          <a:p>
            <a:pPr algn="ctr" rtl="1">
              <a:spcBef>
                <a:spcPts val="0"/>
              </a:spcBef>
              <a:spcAft>
                <a:spcPts val="210"/>
              </a:spcAft>
            </a:pPr>
            <a:endParaRPr lang="en-US" sz="1400" b="1" dirty="0">
              <a:solidFill>
                <a:srgbClr val="002060"/>
              </a:solidFill>
            </a:endParaRPr>
          </a:p>
        </p:txBody>
      </p:sp>
      <p:sp>
        <p:nvSpPr>
          <p:cNvPr id="23" name="מלבן 22"/>
          <p:cNvSpPr/>
          <p:nvPr/>
        </p:nvSpPr>
        <p:spPr>
          <a:xfrm>
            <a:off x="539552" y="4869160"/>
            <a:ext cx="7776864" cy="1138197"/>
          </a:xfrm>
          <a:prstGeom prst="rect">
            <a:avLst/>
          </a:prstGeom>
          <a:solidFill>
            <a:schemeClr val="tx2">
              <a:lumMod val="10000"/>
              <a:lumOff val="90000"/>
            </a:schemeClr>
          </a:solidFill>
        </p:spPr>
        <p:style>
          <a:lnRef idx="3">
            <a:schemeClr val="lt1"/>
          </a:lnRef>
          <a:fillRef idx="1">
            <a:schemeClr val="accent2"/>
          </a:fillRef>
          <a:effectRef idx="1">
            <a:schemeClr val="accent2"/>
          </a:effectRef>
          <a:fontRef idx="minor">
            <a:schemeClr val="lt1"/>
          </a:fontRef>
        </p:style>
        <p:txBody>
          <a:bodyPr wrap="square" lIns="36000" rIns="36000">
            <a:spAutoFit/>
          </a:bodyPr>
          <a:lstStyle/>
          <a:p>
            <a:pPr algn="just" rtl="1">
              <a:lnSpc>
                <a:spcPts val="2800"/>
              </a:lnSpc>
            </a:pPr>
            <a:r>
              <a:rPr lang="he-IL" sz="2000" b="1" dirty="0">
                <a:solidFill>
                  <a:srgbClr val="002060"/>
                </a:solidFill>
                <a:latin typeface="+mn-lt"/>
                <a:cs typeface="+mn-cs"/>
              </a:rPr>
              <a:t>"</a:t>
            </a:r>
            <a:r>
              <a:rPr lang="he-IL" sz="2000" b="1" u="sng" dirty="0">
                <a:solidFill>
                  <a:srgbClr val="002060"/>
                </a:solidFill>
                <a:latin typeface="+mn-lt"/>
                <a:cs typeface="+mn-cs"/>
              </a:rPr>
              <a:t>שיפוץ</a:t>
            </a:r>
            <a:r>
              <a:rPr lang="he-IL" sz="2000" b="1" dirty="0">
                <a:solidFill>
                  <a:srgbClr val="002060"/>
                </a:solidFill>
                <a:latin typeface="+mn-lt"/>
                <a:cs typeface="+mn-cs"/>
              </a:rPr>
              <a:t>"– שדרוג של רכיבי מבנה בעקבות בלאי (כגון: עבודות צביעה, טיח, החלפת ריצוף/ חיפוי/ קירוי, תיקוני בניה, איטום, החלפת צנרת, החלפת כלים סניטריים) ללא שינויים תכנוניים.</a:t>
            </a:r>
            <a:endParaRPr lang="en-US" sz="2000" b="1" dirty="0">
              <a:solidFill>
                <a:srgbClr val="002060"/>
              </a:solidFill>
              <a:latin typeface="+mn-lt"/>
              <a:cs typeface="+mn-cs"/>
            </a:endParaRPr>
          </a:p>
        </p:txBody>
      </p:sp>
      <p:sp>
        <p:nvSpPr>
          <p:cNvPr id="24" name="כותרת 1"/>
          <p:cNvSpPr txBox="1">
            <a:spLocks noChangeArrowheads="1"/>
          </p:cNvSpPr>
          <p:nvPr/>
        </p:nvSpPr>
        <p:spPr>
          <a:xfrm>
            <a:off x="336054" y="67097"/>
            <a:ext cx="7980362" cy="40957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solidFill>
                  <a:schemeClr val="tx2">
                    <a:lumMod val="90000"/>
                    <a:lumOff val="10000"/>
                  </a:schemeClr>
                </a:solidFill>
              </a:rPr>
              <a:t>פרק 1.5 </a:t>
            </a:r>
            <a:r>
              <a:rPr lang="he-IL" sz="2800" kern="0" dirty="0">
                <a:solidFill>
                  <a:schemeClr val="tx2">
                    <a:lumMod val="90000"/>
                    <a:lumOff val="10000"/>
                  </a:schemeClr>
                </a:solidFill>
              </a:rPr>
              <a:t>מקדמים </a:t>
            </a:r>
            <a:r>
              <a:rPr lang="he-IL" altLang="he-IL" sz="2800" kern="0" dirty="0">
                <a:solidFill>
                  <a:schemeClr val="tx2">
                    <a:lumMod val="90000"/>
                    <a:lumOff val="10000"/>
                  </a:schemeClr>
                </a:solidFill>
              </a:rPr>
              <a:t>- מקדמי תצורת המבנה/המתקן</a:t>
            </a:r>
            <a:endParaRPr lang="en-US" altLang="he-IL" sz="2800" kern="0" dirty="0">
              <a:solidFill>
                <a:schemeClr val="tx2">
                  <a:lumMod val="90000"/>
                  <a:lumOff val="10000"/>
                </a:schemeClr>
              </a:solidFill>
            </a:endParaRPr>
          </a:p>
        </p:txBody>
      </p:sp>
      <p:grpSp>
        <p:nvGrpSpPr>
          <p:cNvPr id="25" name="קבוצה 24"/>
          <p:cNvGrpSpPr/>
          <p:nvPr/>
        </p:nvGrpSpPr>
        <p:grpSpPr>
          <a:xfrm>
            <a:off x="35496" y="44624"/>
            <a:ext cx="1080120" cy="792088"/>
            <a:chOff x="539552" y="3789040"/>
            <a:chExt cx="894437" cy="576064"/>
          </a:xfrm>
        </p:grpSpPr>
        <p:pic>
          <p:nvPicPr>
            <p:cNvPr id="26" name="3B87E0C3-500C-483B-B0FE-BA63844E12E3" descr="3B87E0C3-500C-483B-B0FE-BA63844E12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89040"/>
              <a:ext cx="8944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827584" y="4025969"/>
              <a:ext cx="311947" cy="100727"/>
            </a:xfrm>
            <a:prstGeom prst="rect">
              <a:avLst/>
            </a:prstGeom>
            <a:solidFill>
              <a:schemeClr val="bg1"/>
            </a:solidFill>
          </p:spPr>
          <p:txBody>
            <a:bodyPr wrap="none" lIns="0" tIns="0" rIns="0" bIns="0" rtlCol="1">
              <a:spAutoFit/>
            </a:bodyPr>
            <a:lstStyle/>
            <a:p>
              <a:r>
                <a:rPr lang="he-IL" sz="900" b="1" dirty="0">
                  <a:solidFill>
                    <a:srgbClr val="CC00CC"/>
                  </a:solidFill>
                  <a:effectLst>
                    <a:outerShdw blurRad="38100" dist="38100" dir="2700000" algn="tl">
                      <a:srgbClr val="000000">
                        <a:alpha val="43137"/>
                      </a:srgbClr>
                    </a:outerShdw>
                  </a:effectLst>
                </a:rPr>
                <a:t>מקדמים</a:t>
              </a:r>
            </a:p>
          </p:txBody>
        </p:sp>
      </p:grpSp>
    </p:spTree>
    <p:extLst>
      <p:ext uri="{BB962C8B-B14F-4D97-AF65-F5344CB8AC3E}">
        <p14:creationId xmlns:p14="http://schemas.microsoft.com/office/powerpoint/2010/main" val="32286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37</a:t>
            </a:fld>
            <a:endParaRPr lang="he-IL" altLang="he-IL"/>
          </a:p>
        </p:txBody>
      </p:sp>
      <p:sp>
        <p:nvSpPr>
          <p:cNvPr id="4" name="TextBox 1"/>
          <p:cNvSpPr txBox="1">
            <a:spLocks noChangeArrowheads="1"/>
          </p:cNvSpPr>
          <p:nvPr/>
        </p:nvSpPr>
        <p:spPr bwMode="auto">
          <a:xfrm>
            <a:off x="1619696" y="1042888"/>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he-IL" altLang="he-IL" b="1" dirty="0">
                <a:solidFill>
                  <a:srgbClr val="FF0000"/>
                </a:solidFill>
                <a:latin typeface="+mn-lt"/>
              </a:rPr>
              <a:t>טבלת מקדמי תצורת מבנה/מתקן בתעריף (תקף לכל הדיסציפלינות)</a:t>
            </a:r>
          </a:p>
        </p:txBody>
      </p:sp>
      <p:graphicFrame>
        <p:nvGraphicFramePr>
          <p:cNvPr id="5" name="Table 13431"/>
          <p:cNvGraphicFramePr>
            <a:graphicFrameLocks noGrp="1"/>
          </p:cNvGraphicFramePr>
          <p:nvPr>
            <p:extLst>
              <p:ext uri="{D42A27DB-BD31-4B8C-83A1-F6EECF244321}">
                <p14:modId xmlns:p14="http://schemas.microsoft.com/office/powerpoint/2010/main" val="3350266345"/>
              </p:ext>
            </p:extLst>
          </p:nvPr>
        </p:nvGraphicFramePr>
        <p:xfrm>
          <a:off x="168275" y="1440137"/>
          <a:ext cx="8856663" cy="1557658"/>
        </p:xfrm>
        <a:graphic>
          <a:graphicData uri="http://schemas.openxmlformats.org/drawingml/2006/table">
            <a:tbl>
              <a:tblPr rtl="1"/>
              <a:tblGrid>
                <a:gridCol w="1548067">
                  <a:extLst>
                    <a:ext uri="{9D8B030D-6E8A-4147-A177-3AD203B41FA5}">
                      <a16:colId xmlns:a16="http://schemas.microsoft.com/office/drawing/2014/main" xmlns="" val="20000"/>
                    </a:ext>
                  </a:extLst>
                </a:gridCol>
                <a:gridCol w="4419517">
                  <a:extLst>
                    <a:ext uri="{9D8B030D-6E8A-4147-A177-3AD203B41FA5}">
                      <a16:colId xmlns:a16="http://schemas.microsoft.com/office/drawing/2014/main" xmlns="" val="20001"/>
                    </a:ext>
                  </a:extLst>
                </a:gridCol>
                <a:gridCol w="1272784">
                  <a:extLst>
                    <a:ext uri="{9D8B030D-6E8A-4147-A177-3AD203B41FA5}">
                      <a16:colId xmlns:a16="http://schemas.microsoft.com/office/drawing/2014/main" xmlns="" val="20002"/>
                    </a:ext>
                  </a:extLst>
                </a:gridCol>
                <a:gridCol w="771892">
                  <a:extLst>
                    <a:ext uri="{9D8B030D-6E8A-4147-A177-3AD203B41FA5}">
                      <a16:colId xmlns:a16="http://schemas.microsoft.com/office/drawing/2014/main" xmlns="" val="20003"/>
                    </a:ext>
                  </a:extLst>
                </a:gridCol>
                <a:gridCol w="844403">
                  <a:extLst>
                    <a:ext uri="{9D8B030D-6E8A-4147-A177-3AD203B41FA5}">
                      <a16:colId xmlns:a16="http://schemas.microsoft.com/office/drawing/2014/main" xmlns="" val="20004"/>
                    </a:ext>
                  </a:extLst>
                </a:gridCol>
              </a:tblGrid>
              <a:tr h="951614">
                <a:tc rowSpan="2">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50000"/>
                        </a:lnSpc>
                        <a:spcBef>
                          <a:spcPct val="0"/>
                        </a:spcBef>
                        <a:spcAft>
                          <a:spcPct val="0"/>
                        </a:spcAft>
                        <a:buClrTx/>
                        <a:buSzTx/>
                        <a:buFontTx/>
                        <a:buNone/>
                        <a:tabLst>
                          <a:tab pos="365125" algn="l"/>
                          <a:tab pos="730250" algn="l"/>
                          <a:tab pos="1096963" algn="l"/>
                          <a:tab pos="1462088" algn="l"/>
                          <a:tab pos="1828800" algn="l"/>
                        </a:tabLst>
                      </a:pPr>
                      <a:r>
                        <a:rPr kumimoji="0" lang="he-IL" altLang="he-IL" sz="1800" b="1" i="0" u="none" strike="noStrike" cap="none" normalizeH="0" baseline="0" dirty="0">
                          <a:ln>
                            <a:noFill/>
                          </a:ln>
                          <a:solidFill>
                            <a:schemeClr val="tx1"/>
                          </a:solidFill>
                          <a:effectLst/>
                          <a:latin typeface="Arial" pitchFamily="34" charset="0"/>
                          <a:cs typeface="Arial" pitchFamily="34" charset="0"/>
                        </a:rPr>
                        <a:t>סיווג שינוי התצורה</a:t>
                      </a:r>
                      <a:endParaRPr kumimoji="0" lang="en-US" altLang="he-IL" sz="1800" b="1" i="0" u="none" strike="noStrike" cap="none" normalizeH="0" baseline="0" dirty="0">
                        <a:ln>
                          <a:noFill/>
                        </a:ln>
                        <a:solidFill>
                          <a:schemeClr val="tx1"/>
                        </a:solidFill>
                        <a:effectLst/>
                        <a:latin typeface="Arial" pitchFamily="34" charset="0"/>
                        <a:cs typeface="Times New Roman" pitchFamily="18" charset="0"/>
                      </a:endParaRPr>
                    </a:p>
                  </a:txBody>
                  <a:tcPr marL="36001" marR="36001"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8B"/>
                    </a:solidFill>
                  </a:tcPr>
                </a:tc>
                <a:tc rowSpan="2">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50000"/>
                        </a:lnSpc>
                        <a:spcBef>
                          <a:spcPct val="0"/>
                        </a:spcBef>
                        <a:spcAft>
                          <a:spcPct val="0"/>
                        </a:spcAft>
                        <a:buClrTx/>
                        <a:buSzTx/>
                        <a:buFontTx/>
                        <a:buNone/>
                        <a:tabLst>
                          <a:tab pos="365125" algn="l"/>
                          <a:tab pos="730250" algn="l"/>
                          <a:tab pos="1096963" algn="l"/>
                          <a:tab pos="1462088" algn="l"/>
                          <a:tab pos="1828800" algn="l"/>
                        </a:tabLst>
                      </a:pPr>
                      <a:r>
                        <a:rPr kumimoji="0" lang="he-IL" altLang="he-IL" sz="1800" b="1" i="0" u="none" strike="noStrike" kern="1200" cap="none" normalizeH="0" baseline="0" dirty="0">
                          <a:ln>
                            <a:noFill/>
                          </a:ln>
                          <a:solidFill>
                            <a:schemeClr val="tx1"/>
                          </a:solidFill>
                          <a:effectLst/>
                          <a:latin typeface="Arial" pitchFamily="34" charset="0"/>
                          <a:ea typeface="+mn-ea"/>
                          <a:cs typeface="Arial" pitchFamily="34" charset="0"/>
                        </a:rPr>
                        <a:t>הגדרה</a:t>
                      </a:r>
                      <a:endParaRPr kumimoji="0" lang="en-US" altLang="he-IL" sz="1800" b="1" i="0" u="none" strike="noStrike" kern="1200" cap="none" normalizeH="0" baseline="0" dirty="0">
                        <a:ln>
                          <a:noFill/>
                        </a:ln>
                        <a:solidFill>
                          <a:schemeClr val="tx1"/>
                        </a:solidFill>
                        <a:effectLst/>
                        <a:latin typeface="Arial" pitchFamily="34" charset="0"/>
                        <a:ea typeface="+mn-ea"/>
                        <a:cs typeface="Arial" pitchFamily="34" charset="0"/>
                      </a:endParaRPr>
                    </a:p>
                  </a:txBody>
                  <a:tcPr marL="36001" marR="36001"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8B"/>
                    </a:solidFill>
                  </a:tcPr>
                </a:tc>
                <a:tc rowSpan="2">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800"/>
                        </a:lnSpc>
                        <a:spcBef>
                          <a:spcPct val="0"/>
                        </a:spcBef>
                        <a:spcAft>
                          <a:spcPct val="0"/>
                        </a:spcAft>
                        <a:buClrTx/>
                        <a:buSzTx/>
                        <a:buFontTx/>
                        <a:buNone/>
                        <a:tabLst>
                          <a:tab pos="365125" algn="l"/>
                          <a:tab pos="730250" algn="l"/>
                          <a:tab pos="1096963" algn="l"/>
                          <a:tab pos="1462088" algn="l"/>
                          <a:tab pos="1828800" algn="l"/>
                        </a:tabLst>
                      </a:pPr>
                      <a:r>
                        <a:rPr kumimoji="0" lang="he-IL" altLang="he-IL" sz="1800" b="1" i="0" u="none" strike="noStrike" cap="none" normalizeH="0" baseline="0" dirty="0">
                          <a:ln>
                            <a:noFill/>
                          </a:ln>
                          <a:solidFill>
                            <a:schemeClr val="tx1"/>
                          </a:solidFill>
                          <a:effectLst/>
                          <a:latin typeface="Arial" pitchFamily="34" charset="0"/>
                          <a:cs typeface="Arial" pitchFamily="34" charset="0"/>
                        </a:rPr>
                        <a:t>מתכנן שינוי התצורה הינו המתכנן המקורי</a:t>
                      </a:r>
                      <a:endParaRPr kumimoji="0" lang="en-US" altLang="he-IL" sz="1800" b="1" i="0" u="none" strike="noStrike" cap="none" normalizeH="0" baseline="0" dirty="0">
                        <a:ln>
                          <a:noFill/>
                        </a:ln>
                        <a:solidFill>
                          <a:schemeClr val="tx1"/>
                        </a:solidFill>
                        <a:effectLst/>
                        <a:latin typeface="Arial" pitchFamily="34" charset="0"/>
                        <a:cs typeface="Times New Roman" pitchFamily="18" charset="0"/>
                      </a:endParaRPr>
                    </a:p>
                  </a:txBody>
                  <a:tcPr marL="36001" marR="36001"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8B"/>
                    </a:solidFill>
                  </a:tcPr>
                </a:tc>
                <a:tc gridSpan="2">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365125" algn="l"/>
                          <a:tab pos="730250" algn="l"/>
                          <a:tab pos="1096963" algn="l"/>
                          <a:tab pos="1462088" algn="l"/>
                          <a:tab pos="1828800" algn="l"/>
                        </a:tabLst>
                      </a:pPr>
                      <a:r>
                        <a:rPr kumimoji="0" lang="he-IL" altLang="he-IL" sz="1800" b="1" i="0" u="none" strike="noStrike" cap="none" normalizeH="0" baseline="0">
                          <a:ln>
                            <a:noFill/>
                          </a:ln>
                          <a:solidFill>
                            <a:schemeClr val="tx1"/>
                          </a:solidFill>
                          <a:effectLst/>
                          <a:latin typeface="Arial" pitchFamily="34" charset="0"/>
                          <a:cs typeface="Arial" pitchFamily="34" charset="0"/>
                        </a:rPr>
                        <a:t>מתכנן שינוי התצורה אינו המתכנן המקורי</a:t>
                      </a:r>
                      <a:endParaRPr kumimoji="0" lang="en-US" altLang="he-IL" sz="1800" b="1" i="0" u="none" strike="noStrike" cap="none" normalizeH="0" baseline="0">
                        <a:ln>
                          <a:noFill/>
                        </a:ln>
                        <a:solidFill>
                          <a:schemeClr val="tx1"/>
                        </a:solidFill>
                        <a:effectLst/>
                        <a:latin typeface="Arial" pitchFamily="34" charset="0"/>
                        <a:cs typeface="Times New Roman" pitchFamily="18" charset="0"/>
                      </a:endParaRPr>
                    </a:p>
                  </a:txBody>
                  <a:tcPr marL="36001" marR="36001"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8B"/>
                    </a:solidFill>
                  </a:tcPr>
                </a:tc>
                <a:tc hMerge="1">
                  <a:txBody>
                    <a:bodyPr/>
                    <a:lstStyle/>
                    <a:p>
                      <a:pPr rtl="1"/>
                      <a:endParaRPr lang="he-IL"/>
                    </a:p>
                  </a:txBody>
                  <a:tcPr/>
                </a:tc>
                <a:extLst>
                  <a:ext uri="{0D108BD9-81ED-4DB2-BD59-A6C34878D82A}">
                    <a16:rowId xmlns:a16="http://schemas.microsoft.com/office/drawing/2014/main" xmlns="" val="10000"/>
                  </a:ext>
                </a:extLst>
              </a:tr>
              <a:tr h="606044">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365125" algn="l"/>
                          <a:tab pos="730250" algn="l"/>
                          <a:tab pos="1096963" algn="l"/>
                          <a:tab pos="1462088" algn="l"/>
                          <a:tab pos="1828800" algn="l"/>
                        </a:tabLst>
                      </a:pPr>
                      <a:r>
                        <a:rPr kumimoji="0" lang="he-IL" altLang="he-IL" sz="1800" b="0" i="0" u="none" strike="noStrike" cap="none" normalizeH="0" baseline="0">
                          <a:ln>
                            <a:noFill/>
                          </a:ln>
                          <a:solidFill>
                            <a:schemeClr val="tx1"/>
                          </a:solidFill>
                          <a:effectLst/>
                          <a:latin typeface="Arial" pitchFamily="34" charset="0"/>
                          <a:cs typeface="Arial" pitchFamily="34" charset="0"/>
                        </a:rPr>
                        <a:t>יש תכניות</a:t>
                      </a:r>
                      <a:endParaRPr kumimoji="0" lang="en-US" altLang="he-IL" sz="1800" b="0" i="0" u="none" strike="noStrike" cap="none" normalizeH="0" baseline="0">
                        <a:ln>
                          <a:noFill/>
                        </a:ln>
                        <a:solidFill>
                          <a:schemeClr val="tx1"/>
                        </a:solidFill>
                        <a:effectLst/>
                        <a:latin typeface="Arial" pitchFamily="34" charset="0"/>
                        <a:cs typeface="Times New Roman" pitchFamily="18" charset="0"/>
                      </a:endParaRPr>
                    </a:p>
                  </a:txBody>
                  <a:tcPr marL="36001" marR="36001"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8B"/>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365125" algn="l"/>
                          <a:tab pos="730250" algn="l"/>
                          <a:tab pos="1096963" algn="l"/>
                          <a:tab pos="1462088" algn="l"/>
                          <a:tab pos="1828800" algn="l"/>
                        </a:tabLst>
                      </a:pPr>
                      <a:r>
                        <a:rPr kumimoji="0" lang="he-IL" altLang="he-IL" sz="1800" b="0" i="0" u="none" strike="noStrike" cap="none" normalizeH="0" baseline="0" dirty="0">
                          <a:ln>
                            <a:noFill/>
                          </a:ln>
                          <a:solidFill>
                            <a:schemeClr val="tx1"/>
                          </a:solidFill>
                          <a:effectLst/>
                          <a:latin typeface="Arial" pitchFamily="34" charset="0"/>
                          <a:cs typeface="Arial" pitchFamily="34" charset="0"/>
                        </a:rPr>
                        <a:t>אין תכניות</a:t>
                      </a:r>
                      <a:endParaRPr kumimoji="0" lang="en-US" altLang="he-IL" sz="1800" b="0" i="0" u="none" strike="noStrike" cap="none" normalizeH="0" baseline="0" dirty="0">
                        <a:ln>
                          <a:noFill/>
                        </a:ln>
                        <a:solidFill>
                          <a:schemeClr val="tx1"/>
                        </a:solidFill>
                        <a:effectLst/>
                        <a:latin typeface="Arial" pitchFamily="34" charset="0"/>
                        <a:cs typeface="Times New Roman" pitchFamily="18" charset="0"/>
                      </a:endParaRPr>
                    </a:p>
                  </a:txBody>
                  <a:tcPr marL="36001" marR="36001"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8B"/>
                    </a:solidFill>
                  </a:tcPr>
                </a:tc>
                <a:extLst>
                  <a:ext uri="{0D108BD9-81ED-4DB2-BD59-A6C34878D82A}">
                    <a16:rowId xmlns:a16="http://schemas.microsoft.com/office/drawing/2014/main" xmlns="" val="10001"/>
                  </a:ext>
                </a:extLst>
              </a:tr>
            </a:tbl>
          </a:graphicData>
        </a:graphic>
      </p:graphicFrame>
      <p:graphicFrame>
        <p:nvGraphicFramePr>
          <p:cNvPr id="6" name="Table 13431"/>
          <p:cNvGraphicFramePr>
            <a:graphicFrameLocks noGrp="1"/>
          </p:cNvGraphicFramePr>
          <p:nvPr>
            <p:extLst>
              <p:ext uri="{D42A27DB-BD31-4B8C-83A1-F6EECF244321}">
                <p14:modId xmlns:p14="http://schemas.microsoft.com/office/powerpoint/2010/main" val="3778554246"/>
              </p:ext>
            </p:extLst>
          </p:nvPr>
        </p:nvGraphicFramePr>
        <p:xfrm>
          <a:off x="168275" y="3069803"/>
          <a:ext cx="8853488" cy="901700"/>
        </p:xfrm>
        <a:graphic>
          <a:graphicData uri="http://schemas.openxmlformats.org/drawingml/2006/table">
            <a:tbl>
              <a:tblPr rtl="1"/>
              <a:tblGrid>
                <a:gridCol w="1556520">
                  <a:extLst>
                    <a:ext uri="{9D8B030D-6E8A-4147-A177-3AD203B41FA5}">
                      <a16:colId xmlns:a16="http://schemas.microsoft.com/office/drawing/2014/main" xmlns="" val="20000"/>
                    </a:ext>
                  </a:extLst>
                </a:gridCol>
                <a:gridCol w="4407677">
                  <a:extLst>
                    <a:ext uri="{9D8B030D-6E8A-4147-A177-3AD203B41FA5}">
                      <a16:colId xmlns:a16="http://schemas.microsoft.com/office/drawing/2014/main" xmlns="" val="20001"/>
                    </a:ext>
                  </a:extLst>
                </a:gridCol>
                <a:gridCol w="1279658">
                  <a:extLst>
                    <a:ext uri="{9D8B030D-6E8A-4147-A177-3AD203B41FA5}">
                      <a16:colId xmlns:a16="http://schemas.microsoft.com/office/drawing/2014/main" xmlns="" val="20002"/>
                    </a:ext>
                  </a:extLst>
                </a:gridCol>
                <a:gridCol w="775505">
                  <a:extLst>
                    <a:ext uri="{9D8B030D-6E8A-4147-A177-3AD203B41FA5}">
                      <a16:colId xmlns:a16="http://schemas.microsoft.com/office/drawing/2014/main" xmlns="" val="20003"/>
                    </a:ext>
                  </a:extLst>
                </a:gridCol>
                <a:gridCol w="834128">
                  <a:extLst>
                    <a:ext uri="{9D8B030D-6E8A-4147-A177-3AD203B41FA5}">
                      <a16:colId xmlns:a16="http://schemas.microsoft.com/office/drawing/2014/main" xmlns="" val="20004"/>
                    </a:ext>
                  </a:extLst>
                </a:gridCol>
              </a:tblGrid>
              <a:tr h="901700">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kern="1200" cap="none" normalizeH="0" baseline="0" dirty="0">
                          <a:ln>
                            <a:noFill/>
                          </a:ln>
                          <a:solidFill>
                            <a:srgbClr val="000000"/>
                          </a:solidFill>
                          <a:effectLst/>
                          <a:latin typeface="Arial" pitchFamily="34" charset="0"/>
                          <a:ea typeface="+mn-ea"/>
                          <a:cs typeface="Arial" pitchFamily="34" charset="0"/>
                        </a:rPr>
                        <a:t>תכנון  שינויים  במבנה קיים</a:t>
                      </a:r>
                      <a:endParaRPr kumimoji="0" lang="en-US" altLang="he-IL" sz="2000" b="1" i="0" u="none" strike="noStrike" kern="1200" cap="none" normalizeH="0" baseline="0" dirty="0">
                        <a:ln>
                          <a:noFill/>
                        </a:ln>
                        <a:solidFill>
                          <a:srgbClr val="000000"/>
                        </a:solidFill>
                        <a:effectLst/>
                        <a:latin typeface="Arial" pitchFamily="34" charset="0"/>
                        <a:ea typeface="+mn-ea"/>
                        <a:cs typeface="Arial" pitchFamily="34"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9F"/>
                    </a:solidFill>
                  </a:tcPr>
                </a:tc>
                <a:tc>
                  <a:txBody>
                    <a:bodyPr/>
                    <a:lstStyle>
                      <a:lvl1pPr algn="r" rtl="1">
                        <a:lnSpc>
                          <a:spcPct val="150000"/>
                        </a:lnSpc>
                        <a:buClr>
                          <a:schemeClr val="tx2"/>
                        </a:buClr>
                        <a:buSzPct val="100000"/>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9pPr>
                    </a:lstStyle>
                    <a:p>
                      <a:pPr marL="0" marR="0" lvl="0" indent="0" algn="just" defTabSz="914400" rtl="1" eaLnBrk="1" fontAlgn="base" latinLnBrk="0" hangingPunct="1">
                        <a:lnSpc>
                          <a:spcPts val="2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Arial" pitchFamily="34" charset="0"/>
                          <a:cs typeface="Arial" pitchFamily="34" charset="0"/>
                        </a:rPr>
                        <a:t>תכנון פנים מחדש של חלק ממבנה קיים, מבלי לבצע שינויים במעטפת או בחזיתות המבנה ו/או בשלד המבנה</a:t>
                      </a:r>
                      <a:endParaRPr kumimoji="0" lang="en-US" altLang="he-IL" sz="2000" b="0" i="0" u="none" strike="noStrike" cap="none" normalizeH="0" baseline="0" dirty="0">
                        <a:ln>
                          <a:noFill/>
                        </a:ln>
                        <a:solidFill>
                          <a:schemeClr val="tx1"/>
                        </a:solidFill>
                        <a:effectLst/>
                        <a:latin typeface="Arial" pitchFamily="34" charset="0"/>
                        <a:cs typeface="Arial" pitchFamily="34" charset="0"/>
                      </a:endParaRPr>
                    </a:p>
                  </a:txBody>
                  <a:tcPr marL="80333" marR="80333" marT="40147" marB="40147"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9F"/>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30%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9F"/>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50%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9F"/>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60%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9F"/>
                    </a:solidFill>
                  </a:tcPr>
                </a:tc>
                <a:extLst>
                  <a:ext uri="{0D108BD9-81ED-4DB2-BD59-A6C34878D82A}">
                    <a16:rowId xmlns:a16="http://schemas.microsoft.com/office/drawing/2014/main" xmlns="" val="10000"/>
                  </a:ext>
                </a:extLst>
              </a:tr>
            </a:tbl>
          </a:graphicData>
        </a:graphic>
      </p:graphicFrame>
      <p:graphicFrame>
        <p:nvGraphicFramePr>
          <p:cNvPr id="7" name="Table 13431"/>
          <p:cNvGraphicFramePr>
            <a:graphicFrameLocks noGrp="1"/>
          </p:cNvGraphicFramePr>
          <p:nvPr>
            <p:extLst>
              <p:ext uri="{D42A27DB-BD31-4B8C-83A1-F6EECF244321}">
                <p14:modId xmlns:p14="http://schemas.microsoft.com/office/powerpoint/2010/main" val="1289859248"/>
              </p:ext>
            </p:extLst>
          </p:nvPr>
        </p:nvGraphicFramePr>
        <p:xfrm>
          <a:off x="168275" y="4058467"/>
          <a:ext cx="8853488" cy="1300163"/>
        </p:xfrm>
        <a:graphic>
          <a:graphicData uri="http://schemas.openxmlformats.org/drawingml/2006/table">
            <a:tbl>
              <a:tblPr rtl="1"/>
              <a:tblGrid>
                <a:gridCol w="1556520">
                  <a:extLst>
                    <a:ext uri="{9D8B030D-6E8A-4147-A177-3AD203B41FA5}">
                      <a16:colId xmlns:a16="http://schemas.microsoft.com/office/drawing/2014/main" xmlns="" val="20000"/>
                    </a:ext>
                  </a:extLst>
                </a:gridCol>
                <a:gridCol w="4407677">
                  <a:extLst>
                    <a:ext uri="{9D8B030D-6E8A-4147-A177-3AD203B41FA5}">
                      <a16:colId xmlns:a16="http://schemas.microsoft.com/office/drawing/2014/main" xmlns="" val="20001"/>
                    </a:ext>
                  </a:extLst>
                </a:gridCol>
                <a:gridCol w="1279658">
                  <a:extLst>
                    <a:ext uri="{9D8B030D-6E8A-4147-A177-3AD203B41FA5}">
                      <a16:colId xmlns:a16="http://schemas.microsoft.com/office/drawing/2014/main" xmlns="" val="20002"/>
                    </a:ext>
                  </a:extLst>
                </a:gridCol>
                <a:gridCol w="775505">
                  <a:extLst>
                    <a:ext uri="{9D8B030D-6E8A-4147-A177-3AD203B41FA5}">
                      <a16:colId xmlns:a16="http://schemas.microsoft.com/office/drawing/2014/main" xmlns="" val="20003"/>
                    </a:ext>
                  </a:extLst>
                </a:gridCol>
                <a:gridCol w="834128">
                  <a:extLst>
                    <a:ext uri="{9D8B030D-6E8A-4147-A177-3AD203B41FA5}">
                      <a16:colId xmlns:a16="http://schemas.microsoft.com/office/drawing/2014/main" xmlns="" val="20004"/>
                    </a:ext>
                  </a:extLst>
                </a:gridCol>
              </a:tblGrid>
              <a:tr h="1300163">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r" defTabSz="914400" rtl="1" eaLnBrk="1" fontAlgn="base" latinLnBrk="0" hangingPunct="1">
                        <a:lnSpc>
                          <a:spcPct val="150000"/>
                        </a:lnSpc>
                        <a:spcBef>
                          <a:spcPts val="30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000000"/>
                          </a:solidFill>
                          <a:effectLst/>
                          <a:latin typeface="Arial" pitchFamily="34" charset="0"/>
                          <a:cs typeface="Arial" pitchFamily="34" charset="0"/>
                        </a:rPr>
                        <a:t>הרחבת מבנה</a:t>
                      </a:r>
                      <a:endParaRPr kumimoji="0" lang="en-US" altLang="he-IL" sz="2000" b="1" i="0" u="none" strike="noStrike" cap="none" normalizeH="0" baseline="0" dirty="0">
                        <a:ln>
                          <a:noFill/>
                        </a:ln>
                        <a:solidFill>
                          <a:schemeClr val="tx1"/>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AF"/>
                    </a:solidFill>
                  </a:tcPr>
                </a:tc>
                <a:tc>
                  <a:txBody>
                    <a:bodyPr/>
                    <a:lstStyle>
                      <a:lvl1pPr algn="r" rtl="1">
                        <a:lnSpc>
                          <a:spcPct val="150000"/>
                        </a:lnSpc>
                        <a:buClr>
                          <a:schemeClr val="tx2"/>
                        </a:buClr>
                        <a:buSzPct val="100000"/>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9p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Arial" pitchFamily="34" charset="0"/>
                          <a:cs typeface="Arial" pitchFamily="34" charset="0"/>
                        </a:rPr>
                        <a:t>תוספת אגף למבנה קיים, ששטחו קטן משטח המבנה הקיים או שווה לו תוך הסתמכות והתחברות לשלד המבנה הקיים.</a:t>
                      </a:r>
                      <a:endParaRPr kumimoji="0" lang="en-US" altLang="he-IL" sz="2000" b="0" i="0" u="none" strike="noStrike" cap="none" normalizeH="0" baseline="0" dirty="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Arial" pitchFamily="34" charset="0"/>
                          <a:cs typeface="Arial" pitchFamily="34" charset="0"/>
                        </a:rPr>
                        <a:t>תוספת קומה ו/או קומות למבנה קיים</a:t>
                      </a:r>
                      <a:endParaRPr kumimoji="0" lang="en-US" altLang="he-IL" sz="2000" b="0" i="0" u="none" strike="noStrike" cap="none" normalizeH="0" baseline="0" dirty="0">
                        <a:ln>
                          <a:noFill/>
                        </a:ln>
                        <a:solidFill>
                          <a:srgbClr val="FF0000"/>
                        </a:solidFill>
                        <a:effectLst/>
                        <a:latin typeface="Arial" pitchFamily="34" charset="0"/>
                        <a:cs typeface="Arial" pitchFamily="34" charset="0"/>
                      </a:endParaRPr>
                    </a:p>
                  </a:txBody>
                  <a:tcPr marL="80333" marR="80333" marT="40185" marB="40185"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AF"/>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50000"/>
                        </a:lnSpc>
                        <a:spcBef>
                          <a:spcPts val="30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15%</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AF"/>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50000"/>
                        </a:lnSpc>
                        <a:spcBef>
                          <a:spcPts val="30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25%</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AF"/>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50000"/>
                        </a:lnSpc>
                        <a:spcBef>
                          <a:spcPts val="30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40%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AF"/>
                    </a:solidFill>
                  </a:tcPr>
                </a:tc>
                <a:extLst>
                  <a:ext uri="{0D108BD9-81ED-4DB2-BD59-A6C34878D82A}">
                    <a16:rowId xmlns:a16="http://schemas.microsoft.com/office/drawing/2014/main" xmlns="" val="10000"/>
                  </a:ext>
                </a:extLst>
              </a:tr>
            </a:tbl>
          </a:graphicData>
        </a:graphic>
      </p:graphicFrame>
      <p:graphicFrame>
        <p:nvGraphicFramePr>
          <p:cNvPr id="8" name="Table 13431"/>
          <p:cNvGraphicFramePr>
            <a:graphicFrameLocks noGrp="1"/>
          </p:cNvGraphicFramePr>
          <p:nvPr>
            <p:extLst>
              <p:ext uri="{D42A27DB-BD31-4B8C-83A1-F6EECF244321}">
                <p14:modId xmlns:p14="http://schemas.microsoft.com/office/powerpoint/2010/main" val="2432825314"/>
              </p:ext>
            </p:extLst>
          </p:nvPr>
        </p:nvGraphicFramePr>
        <p:xfrm>
          <a:off x="168275" y="5458642"/>
          <a:ext cx="8853488" cy="994694"/>
        </p:xfrm>
        <a:graphic>
          <a:graphicData uri="http://schemas.openxmlformats.org/drawingml/2006/table">
            <a:tbl>
              <a:tblPr rtl="1"/>
              <a:tblGrid>
                <a:gridCol w="1556520">
                  <a:extLst>
                    <a:ext uri="{9D8B030D-6E8A-4147-A177-3AD203B41FA5}">
                      <a16:colId xmlns:a16="http://schemas.microsoft.com/office/drawing/2014/main" xmlns="" val="20000"/>
                    </a:ext>
                  </a:extLst>
                </a:gridCol>
                <a:gridCol w="4407677">
                  <a:extLst>
                    <a:ext uri="{9D8B030D-6E8A-4147-A177-3AD203B41FA5}">
                      <a16:colId xmlns:a16="http://schemas.microsoft.com/office/drawing/2014/main" xmlns="" val="20001"/>
                    </a:ext>
                  </a:extLst>
                </a:gridCol>
                <a:gridCol w="1279658">
                  <a:extLst>
                    <a:ext uri="{9D8B030D-6E8A-4147-A177-3AD203B41FA5}">
                      <a16:colId xmlns:a16="http://schemas.microsoft.com/office/drawing/2014/main" xmlns="" val="20002"/>
                    </a:ext>
                  </a:extLst>
                </a:gridCol>
                <a:gridCol w="775505">
                  <a:extLst>
                    <a:ext uri="{9D8B030D-6E8A-4147-A177-3AD203B41FA5}">
                      <a16:colId xmlns:a16="http://schemas.microsoft.com/office/drawing/2014/main" xmlns="" val="20003"/>
                    </a:ext>
                  </a:extLst>
                </a:gridCol>
                <a:gridCol w="834128">
                  <a:extLst>
                    <a:ext uri="{9D8B030D-6E8A-4147-A177-3AD203B41FA5}">
                      <a16:colId xmlns:a16="http://schemas.microsoft.com/office/drawing/2014/main" xmlns="" val="20004"/>
                    </a:ext>
                  </a:extLst>
                </a:gridCol>
              </a:tblGrid>
              <a:tr h="901700">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000000"/>
                          </a:solidFill>
                          <a:effectLst/>
                          <a:latin typeface="Arial" pitchFamily="34" charset="0"/>
                          <a:cs typeface="Arial" pitchFamily="34" charset="0"/>
                        </a:rPr>
                        <a:t>תכנון מחדש של מבנה קיים</a:t>
                      </a:r>
                      <a:endParaRPr kumimoji="0" lang="en-US" altLang="he-IL" sz="2000" b="1" i="0" u="none" strike="noStrike" cap="none" normalizeH="0" baseline="0" dirty="0">
                        <a:ln>
                          <a:noFill/>
                        </a:ln>
                        <a:solidFill>
                          <a:schemeClr val="tx1"/>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C5"/>
                    </a:solidFill>
                  </a:tcPr>
                </a:tc>
                <a:tc>
                  <a:txBody>
                    <a:bodyPr/>
                    <a:lstStyle>
                      <a:lvl1pPr algn="r" rtl="1">
                        <a:lnSpc>
                          <a:spcPct val="150000"/>
                        </a:lnSpc>
                        <a:buClr>
                          <a:schemeClr val="tx2"/>
                        </a:buClr>
                        <a:buSzPct val="100000"/>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defRPr sz="1400">
                          <a:solidFill>
                            <a:schemeClr val="tx1"/>
                          </a:solidFill>
                          <a:latin typeface="Arial" pitchFamily="34" charset="0"/>
                          <a:cs typeface="Arial" pitchFamily="34" charset="0"/>
                        </a:defRPr>
                      </a:lvl9pPr>
                    </a:lstStyle>
                    <a:p>
                      <a:pPr marL="0" marR="0" lvl="0" indent="0" algn="r" defTabSz="914400" rtl="1" eaLnBrk="1" fontAlgn="base" latinLnBrk="0" hangingPunct="1">
                        <a:lnSpc>
                          <a:spcPts val="2400"/>
                        </a:lnSpc>
                        <a:spcBef>
                          <a:spcPct val="0"/>
                        </a:spcBef>
                        <a:spcAft>
                          <a:spcPct val="0"/>
                        </a:spcAft>
                        <a:buClrTx/>
                        <a:buSzTx/>
                        <a:buFontTx/>
                        <a:buNone/>
                        <a:tabLst/>
                        <a:defRPr/>
                      </a:pPr>
                      <a:r>
                        <a:rPr kumimoji="0" lang="he-IL" altLang="he-IL" sz="2000" b="0" i="0" u="none" strike="noStrike" cap="none" normalizeH="0" baseline="0" dirty="0">
                          <a:ln>
                            <a:noFill/>
                          </a:ln>
                          <a:solidFill>
                            <a:srgbClr val="000000"/>
                          </a:solidFill>
                          <a:effectLst/>
                          <a:latin typeface="Arial" pitchFamily="34" charset="0"/>
                          <a:cs typeface="Arial" pitchFamily="34" charset="0"/>
                        </a:rPr>
                        <a:t>תכנון עבודות במבנה קיים המחייב שינויים</a:t>
                      </a:r>
                    </a:p>
                    <a:p>
                      <a:pPr marL="0" marR="0" lvl="0" indent="0" algn="just" defTabSz="914400" rtl="1" eaLnBrk="1" fontAlgn="base" latinLnBrk="0" hangingPunct="1">
                        <a:lnSpc>
                          <a:spcPts val="2400"/>
                        </a:lnSpc>
                        <a:spcBef>
                          <a:spcPct val="0"/>
                        </a:spcBef>
                        <a:spcAft>
                          <a:spcPct val="0"/>
                        </a:spcAft>
                        <a:buClrTx/>
                        <a:buSzTx/>
                        <a:buFontTx/>
                        <a:buNone/>
                        <a:tabLst/>
                        <a:defRPr/>
                      </a:pPr>
                      <a:r>
                        <a:rPr kumimoji="0" lang="he-IL" altLang="he-IL" sz="2000" b="0" i="0" u="none" strike="noStrike" cap="none" normalizeH="0" baseline="0" dirty="0">
                          <a:ln>
                            <a:noFill/>
                          </a:ln>
                          <a:solidFill>
                            <a:srgbClr val="000000"/>
                          </a:solidFill>
                          <a:effectLst/>
                          <a:latin typeface="Arial" pitchFamily="34" charset="0"/>
                          <a:cs typeface="Arial" pitchFamily="34" charset="0"/>
                        </a:rPr>
                        <a:t>בחזיתות </a:t>
                      </a:r>
                      <a:r>
                        <a:rPr kumimoji="0" lang="he-IL" altLang="he-IL" sz="2000" b="0" i="0" u="none" strike="noStrike" kern="1200" cap="none" normalizeH="0" baseline="0" dirty="0">
                          <a:ln>
                            <a:noFill/>
                          </a:ln>
                          <a:solidFill>
                            <a:srgbClr val="000000"/>
                          </a:solidFill>
                          <a:effectLst/>
                          <a:latin typeface="Arial" pitchFamily="34" charset="0"/>
                          <a:ea typeface="+mn-ea"/>
                          <a:cs typeface="Arial" pitchFamily="34" charset="0"/>
                        </a:rPr>
                        <a:t>המבנה ו/או בשלד המבנה ו/או </a:t>
                      </a:r>
                      <a:r>
                        <a:rPr kumimoji="0" lang="he-IL" sz="2000" b="0" i="0" u="none" strike="noStrike" kern="1200" cap="none" normalizeH="0" baseline="0" dirty="0">
                          <a:ln>
                            <a:noFill/>
                          </a:ln>
                          <a:solidFill>
                            <a:srgbClr val="000000"/>
                          </a:solidFill>
                          <a:effectLst/>
                          <a:latin typeface="Arial" pitchFamily="34" charset="0"/>
                          <a:ea typeface="+mn-ea"/>
                          <a:cs typeface="Arial" pitchFamily="34" charset="0"/>
                        </a:rPr>
                        <a:t>ברכיבים הראשיים במתקן </a:t>
                      </a:r>
                      <a:endParaRPr kumimoji="0" lang="en-US" altLang="he-IL" sz="2000" b="0" i="0" u="none" strike="noStrike" kern="1200" cap="none" normalizeH="0" baseline="0" dirty="0">
                        <a:ln>
                          <a:noFill/>
                        </a:ln>
                        <a:solidFill>
                          <a:srgbClr val="000000"/>
                        </a:solidFill>
                        <a:effectLst/>
                        <a:latin typeface="Arial" pitchFamily="34" charset="0"/>
                        <a:ea typeface="+mn-ea"/>
                        <a:cs typeface="Arial" pitchFamily="34" charset="0"/>
                      </a:endParaRPr>
                    </a:p>
                  </a:txBody>
                  <a:tcPr marL="80333" marR="80333" marT="40147" marB="40147"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C5"/>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30%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C5"/>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50%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C5"/>
                    </a:solidFill>
                  </a:tcPr>
                </a:tc>
                <a:tc>
                  <a:txBody>
                    <a:bodyPr/>
                    <a:lstStyle>
                      <a:lvl1pPr algn="r" rtl="1">
                        <a:lnSpc>
                          <a:spcPct val="150000"/>
                        </a:lnSpc>
                        <a:buClr>
                          <a:schemeClr val="tx2"/>
                        </a:buClr>
                        <a:buSzPct val="100000"/>
                        <a:tabLst>
                          <a:tab pos="365125" algn="l"/>
                          <a:tab pos="730250" algn="l"/>
                          <a:tab pos="1096963" algn="l"/>
                          <a:tab pos="1462088" algn="l"/>
                          <a:tab pos="1828800" algn="l"/>
                        </a:tabLst>
                        <a:defRPr sz="1400">
                          <a:solidFill>
                            <a:schemeClr val="tx1"/>
                          </a:solidFill>
                          <a:latin typeface="Arial" pitchFamily="34" charset="0"/>
                          <a:cs typeface="Arial" pitchFamily="34" charset="0"/>
                        </a:defRPr>
                      </a:lvl1pPr>
                      <a:lvl2pPr marL="457200" algn="r" rtl="1">
                        <a:lnSpc>
                          <a:spcPct val="150000"/>
                        </a:lnSpc>
                        <a:buClr>
                          <a:schemeClr val="tx2"/>
                        </a:buClr>
                        <a:buSzPct val="125000"/>
                        <a:buFont typeface="Wingdings" pitchFamily="2" charset="2"/>
                        <a:tabLst>
                          <a:tab pos="365125" algn="l"/>
                          <a:tab pos="730250" algn="l"/>
                          <a:tab pos="1096963" algn="l"/>
                          <a:tab pos="1462088" algn="l"/>
                          <a:tab pos="1828800" algn="l"/>
                        </a:tabLst>
                        <a:defRPr sz="1400">
                          <a:solidFill>
                            <a:schemeClr val="tx1"/>
                          </a:solidFill>
                          <a:latin typeface="Arial" pitchFamily="34" charset="0"/>
                          <a:cs typeface="Arial" pitchFamily="34" charset="0"/>
                        </a:defRPr>
                      </a:lvl2pPr>
                      <a:lvl3pPr marL="914400" algn="r" rtl="1">
                        <a:lnSpc>
                          <a:spcPct val="150000"/>
                        </a:lnSpc>
                        <a:buClr>
                          <a:schemeClr val="tx2"/>
                        </a:buClr>
                        <a:buSzPct val="120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3pPr>
                      <a:lvl4pPr marL="1371600" algn="r" rtl="1">
                        <a:lnSpc>
                          <a:spcPct val="150000"/>
                        </a:lnSpc>
                        <a:buClr>
                          <a:schemeClr val="tx2"/>
                        </a:buClr>
                        <a:buSzPct val="120000"/>
                        <a:buFont typeface="Courier New" pitchFamily="49"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4pPr>
                      <a:lvl5pPr marL="1828800" algn="r" rtl="1">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5pPr>
                      <a:lvl6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6pPr>
                      <a:lvl7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7pPr>
                      <a:lvl8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8pPr>
                      <a:lvl9pPr indent="1588" eaLnBrk="0" fontAlgn="base" hangingPunct="0">
                        <a:spcBef>
                          <a:spcPct val="0"/>
                        </a:spcBef>
                        <a:spcAft>
                          <a:spcPct val="0"/>
                        </a:spcAft>
                        <a:buClr>
                          <a:schemeClr val="tx2"/>
                        </a:buClr>
                        <a:buSzPct val="89000"/>
                        <a:buFont typeface="Arial" pitchFamily="34" charset="0"/>
                        <a:tabLst>
                          <a:tab pos="365125" algn="l"/>
                          <a:tab pos="730250" algn="l"/>
                          <a:tab pos="1096963" algn="l"/>
                          <a:tab pos="1462088" algn="l"/>
                          <a:tab pos="1828800" algn="l"/>
                        </a:tabLst>
                        <a:defRPr sz="1400">
                          <a:solidFill>
                            <a:schemeClr val="tx1"/>
                          </a:solidFill>
                          <a:latin typeface="Arial" pitchFamily="34" charset="0"/>
                          <a:cs typeface="Arial" pitchFamily="34" charset="0"/>
                        </a:defRPr>
                      </a:lvl9pPr>
                    </a:lstStyle>
                    <a:p>
                      <a:pPr marL="0" marR="0" lvl="0" indent="0" algn="ctr" defTabSz="914400" rtl="1" eaLnBrk="1" fontAlgn="base" latinLnBrk="0" hangingPunct="1">
                        <a:lnSpc>
                          <a:spcPts val="2000"/>
                        </a:lnSpc>
                        <a:spcBef>
                          <a:spcPct val="0"/>
                        </a:spcBef>
                        <a:spcAft>
                          <a:spcPct val="0"/>
                        </a:spcAft>
                        <a:buClrTx/>
                        <a:buSzTx/>
                        <a:buFontTx/>
                        <a:buNone/>
                        <a:tabLst>
                          <a:tab pos="365125" algn="l"/>
                          <a:tab pos="730250" algn="l"/>
                          <a:tab pos="1096963" algn="l"/>
                          <a:tab pos="1462088" algn="l"/>
                          <a:tab pos="1828800" algn="l"/>
                        </a:tabLst>
                      </a:pPr>
                      <a:r>
                        <a:rPr kumimoji="0" lang="he-IL" altLang="he-IL" sz="2000" b="1" i="0" u="none" strike="noStrike" cap="none" normalizeH="0" baseline="0" dirty="0">
                          <a:ln>
                            <a:noFill/>
                          </a:ln>
                          <a:solidFill>
                            <a:srgbClr val="FF0000"/>
                          </a:solidFill>
                          <a:effectLst/>
                          <a:latin typeface="Arial" pitchFamily="34" charset="0"/>
                          <a:cs typeface="Arial" pitchFamily="34" charset="0"/>
                        </a:rPr>
                        <a:t>60%</a:t>
                      </a:r>
                      <a:endParaRPr kumimoji="0" lang="en-US" altLang="he-IL" sz="2000" b="1" i="0" u="none" strike="noStrike" cap="none" normalizeH="0" baseline="0" dirty="0">
                        <a:ln>
                          <a:noFill/>
                        </a:ln>
                        <a:solidFill>
                          <a:srgbClr val="FF0000"/>
                        </a:solidFill>
                        <a:effectLst/>
                        <a:latin typeface="Arial" pitchFamily="34" charset="0"/>
                        <a:cs typeface="Times New Roman" pitchFamily="18" charset="0"/>
                      </a:endParaRPr>
                    </a:p>
                  </a:txBody>
                  <a:tcPr marL="68586" marR="68586"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FC5"/>
                    </a:solidFill>
                  </a:tcPr>
                </a:tc>
                <a:extLst>
                  <a:ext uri="{0D108BD9-81ED-4DB2-BD59-A6C34878D82A}">
                    <a16:rowId xmlns:a16="http://schemas.microsoft.com/office/drawing/2014/main" xmlns="" val="10000"/>
                  </a:ext>
                </a:extLst>
              </a:tr>
            </a:tbl>
          </a:graphicData>
        </a:graphic>
      </p:graphicFrame>
      <p:sp>
        <p:nvSpPr>
          <p:cNvPr id="9" name="כותרת 1"/>
          <p:cNvSpPr txBox="1">
            <a:spLocks noChangeArrowheads="1"/>
          </p:cNvSpPr>
          <p:nvPr/>
        </p:nvSpPr>
        <p:spPr>
          <a:xfrm>
            <a:off x="336054" y="67097"/>
            <a:ext cx="7980362" cy="40957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solidFill>
                  <a:schemeClr val="tx2">
                    <a:lumMod val="90000"/>
                    <a:lumOff val="10000"/>
                  </a:schemeClr>
                </a:solidFill>
              </a:rPr>
              <a:t>פרק 1.5 </a:t>
            </a:r>
            <a:r>
              <a:rPr lang="he-IL" sz="2800" kern="0" dirty="0">
                <a:solidFill>
                  <a:schemeClr val="tx2">
                    <a:lumMod val="90000"/>
                    <a:lumOff val="10000"/>
                  </a:schemeClr>
                </a:solidFill>
              </a:rPr>
              <a:t>מקדמים </a:t>
            </a:r>
            <a:r>
              <a:rPr lang="he-IL" altLang="he-IL" sz="2800" kern="0" dirty="0">
                <a:solidFill>
                  <a:schemeClr val="tx2">
                    <a:lumMod val="90000"/>
                    <a:lumOff val="10000"/>
                  </a:schemeClr>
                </a:solidFill>
              </a:rPr>
              <a:t>- מקדמי תצורת המבנה</a:t>
            </a:r>
            <a:endParaRPr lang="en-US" altLang="he-IL" sz="2800" kern="0" dirty="0">
              <a:solidFill>
                <a:schemeClr val="tx2">
                  <a:lumMod val="90000"/>
                  <a:lumOff val="10000"/>
                </a:schemeClr>
              </a:solidFill>
            </a:endParaRPr>
          </a:p>
        </p:txBody>
      </p:sp>
      <p:grpSp>
        <p:nvGrpSpPr>
          <p:cNvPr id="10" name="קבוצה 9"/>
          <p:cNvGrpSpPr/>
          <p:nvPr/>
        </p:nvGrpSpPr>
        <p:grpSpPr>
          <a:xfrm>
            <a:off x="35496" y="44624"/>
            <a:ext cx="1080120" cy="792088"/>
            <a:chOff x="539552" y="3789040"/>
            <a:chExt cx="894437" cy="576064"/>
          </a:xfrm>
        </p:grpSpPr>
        <p:pic>
          <p:nvPicPr>
            <p:cNvPr id="11" name="3B87E0C3-500C-483B-B0FE-BA63844E12E3" descr="3B87E0C3-500C-483B-B0FE-BA63844E12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89040"/>
              <a:ext cx="8944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27584" y="4025969"/>
              <a:ext cx="311947" cy="100727"/>
            </a:xfrm>
            <a:prstGeom prst="rect">
              <a:avLst/>
            </a:prstGeom>
            <a:solidFill>
              <a:schemeClr val="bg1"/>
            </a:solidFill>
          </p:spPr>
          <p:txBody>
            <a:bodyPr wrap="none" lIns="0" tIns="0" rIns="0" bIns="0" rtlCol="1">
              <a:spAutoFit/>
            </a:bodyPr>
            <a:lstStyle/>
            <a:p>
              <a:r>
                <a:rPr lang="he-IL" sz="900" b="1" dirty="0">
                  <a:solidFill>
                    <a:srgbClr val="CC00CC"/>
                  </a:solidFill>
                  <a:effectLst>
                    <a:outerShdw blurRad="38100" dist="38100" dir="2700000" algn="tl">
                      <a:srgbClr val="000000">
                        <a:alpha val="43137"/>
                      </a:srgbClr>
                    </a:outerShdw>
                  </a:effectLst>
                </a:rPr>
                <a:t>מקדמים</a:t>
              </a:r>
            </a:p>
          </p:txBody>
        </p:sp>
      </p:grpSp>
    </p:spTree>
    <p:extLst>
      <p:ext uri="{BB962C8B-B14F-4D97-AF65-F5344CB8AC3E}">
        <p14:creationId xmlns:p14="http://schemas.microsoft.com/office/powerpoint/2010/main" val="178042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38</a:t>
            </a:fld>
            <a:endParaRPr lang="he-IL" altLang="he-IL"/>
          </a:p>
        </p:txBody>
      </p:sp>
      <p:pic>
        <p:nvPicPr>
          <p:cNvPr id="3" name="תמונה 2" descr="Patrón transparente de la ciudad. Casas de pueblo y calles, techos de casas. Foto de archivo - 680174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037375" cy="764704"/>
          </a:xfrm>
          <a:prstGeom prst="rect">
            <a:avLst/>
          </a:prstGeom>
          <a:noFill/>
          <a:ln>
            <a:noFill/>
          </a:ln>
        </p:spPr>
      </p:pic>
      <p:sp>
        <p:nvSpPr>
          <p:cNvPr id="4" name="כותרת 1"/>
          <p:cNvSpPr txBox="1">
            <a:spLocks noChangeArrowheads="1"/>
          </p:cNvSpPr>
          <p:nvPr/>
        </p:nvSpPr>
        <p:spPr>
          <a:xfrm>
            <a:off x="385763" y="115888"/>
            <a:ext cx="7858125"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1.6 מבנים חוזרים / תכולת הפרק</a:t>
            </a:r>
            <a:endParaRPr lang="en-US" altLang="he-IL" sz="2800" kern="0" dirty="0"/>
          </a:p>
        </p:txBody>
      </p:sp>
      <p:sp>
        <p:nvSpPr>
          <p:cNvPr id="5" name="מלבן 4"/>
          <p:cNvSpPr/>
          <p:nvPr/>
        </p:nvSpPr>
        <p:spPr>
          <a:xfrm>
            <a:off x="611560" y="1124745"/>
            <a:ext cx="8064896" cy="1008111"/>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just" rtl="1">
              <a:lnSpc>
                <a:spcPts val="3200"/>
              </a:lnSpc>
              <a:spcAft>
                <a:spcPts val="0"/>
              </a:spcAft>
            </a:pPr>
            <a:r>
              <a:rPr lang="he-IL" sz="2400" dirty="0">
                <a:solidFill>
                  <a:schemeClr val="tx1"/>
                </a:solidFill>
                <a:latin typeface="+mn-lt"/>
                <a:cs typeface="+mn-cs"/>
              </a:rPr>
              <a:t>פרק זה קובע את שכר הטרחה למתכנן בגין שימוש חוזר בתכניות לביצוע מבנים חוזרים ודומים</a:t>
            </a:r>
            <a:endParaRPr lang="en-US" sz="2400" dirty="0">
              <a:solidFill>
                <a:schemeClr val="tx1"/>
              </a:solidFill>
              <a:latin typeface="+mn-lt"/>
              <a:cs typeface="+mn-cs"/>
            </a:endParaRPr>
          </a:p>
        </p:txBody>
      </p:sp>
      <p:sp>
        <p:nvSpPr>
          <p:cNvPr id="7" name="מלבן 6"/>
          <p:cNvSpPr/>
          <p:nvPr/>
        </p:nvSpPr>
        <p:spPr>
          <a:xfrm>
            <a:off x="611560" y="2276873"/>
            <a:ext cx="8064896" cy="1368151"/>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just" rtl="1">
              <a:lnSpc>
                <a:spcPts val="3200"/>
              </a:lnSpc>
              <a:spcAft>
                <a:spcPts val="0"/>
              </a:spcAft>
            </a:pPr>
            <a:r>
              <a:rPr lang="he-IL" sz="2400" dirty="0">
                <a:solidFill>
                  <a:schemeClr val="tx1"/>
                </a:solidFill>
              </a:rPr>
              <a:t>על פי החוזה עם המתכנן, הבעלות על תוצרי התכנון הינה של המנהל החוזה והוא רשאי להשתמש בהם לפי ראות עיניו, לרבות שימוש בתכניות להקמת מבנים חוזרים ומבנים דומים.</a:t>
            </a:r>
            <a:endParaRPr lang="en-US" sz="2400" dirty="0">
              <a:solidFill>
                <a:schemeClr val="tx1"/>
              </a:solidFill>
            </a:endParaRPr>
          </a:p>
        </p:txBody>
      </p:sp>
      <p:sp>
        <p:nvSpPr>
          <p:cNvPr id="8" name="מלבן 7"/>
          <p:cNvSpPr/>
          <p:nvPr/>
        </p:nvSpPr>
        <p:spPr>
          <a:xfrm>
            <a:off x="611560" y="3789041"/>
            <a:ext cx="8064896" cy="1728191"/>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just" rtl="1">
              <a:lnSpc>
                <a:spcPts val="3200"/>
              </a:lnSpc>
              <a:spcAft>
                <a:spcPts val="0"/>
              </a:spcAft>
            </a:pPr>
            <a:r>
              <a:rPr lang="he-IL" sz="2400" dirty="0">
                <a:solidFill>
                  <a:schemeClr val="tx1"/>
                </a:solidFill>
              </a:rPr>
              <a:t>לאור זאת, ישולם שכר טרחה לתכנון (בנוסף לשכר הטרחה עבור תכנון המבנה הראשוני) אך ורק </a:t>
            </a:r>
            <a:endParaRPr lang="en-US" sz="2400" dirty="0">
              <a:solidFill>
                <a:schemeClr val="tx1"/>
              </a:solidFill>
            </a:endParaRPr>
          </a:p>
          <a:p>
            <a:pPr algn="just" rtl="1">
              <a:lnSpc>
                <a:spcPts val="3200"/>
              </a:lnSpc>
              <a:spcAft>
                <a:spcPts val="0"/>
              </a:spcAft>
            </a:pPr>
            <a:r>
              <a:rPr lang="he-IL" sz="2400" dirty="0">
                <a:solidFill>
                  <a:schemeClr val="tx1"/>
                </a:solidFill>
              </a:rPr>
              <a:t>אם בוצעו שינויים והתאמות כמפורט בסעיף 4 להלן לגבי שימוש חוזר בתוכניות.</a:t>
            </a:r>
            <a:endParaRPr lang="en-US" sz="2400" dirty="0">
              <a:solidFill>
                <a:schemeClr val="tx1"/>
              </a:solidFill>
            </a:endParaRPr>
          </a:p>
        </p:txBody>
      </p:sp>
    </p:spTree>
    <p:extLst>
      <p:ext uri="{BB962C8B-B14F-4D97-AF65-F5344CB8AC3E}">
        <p14:creationId xmlns:p14="http://schemas.microsoft.com/office/powerpoint/2010/main" val="14531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39</a:t>
            </a:fld>
            <a:endParaRPr lang="he-IL" altLang="he-IL"/>
          </a:p>
        </p:txBody>
      </p:sp>
      <p:pic>
        <p:nvPicPr>
          <p:cNvPr id="6" name="תמונה 5" descr="Patrón transparente de la ciudad. Casas de pueblo y calles, techos de casas. Foto de archivo - 680174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037375" cy="764704"/>
          </a:xfrm>
          <a:prstGeom prst="rect">
            <a:avLst/>
          </a:prstGeom>
          <a:noFill/>
          <a:ln>
            <a:noFill/>
          </a:ln>
        </p:spPr>
      </p:pic>
      <p:sp>
        <p:nvSpPr>
          <p:cNvPr id="7" name="כותרת 1"/>
          <p:cNvSpPr txBox="1">
            <a:spLocks noChangeArrowheads="1"/>
          </p:cNvSpPr>
          <p:nvPr/>
        </p:nvSpPr>
        <p:spPr>
          <a:xfrm>
            <a:off x="385763" y="115888"/>
            <a:ext cx="7858125"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1.6 מבנים חוזרים / הגדרות</a:t>
            </a:r>
            <a:endParaRPr lang="en-US" altLang="he-IL" sz="2800" kern="0" dirty="0"/>
          </a:p>
        </p:txBody>
      </p:sp>
      <p:sp>
        <p:nvSpPr>
          <p:cNvPr id="10" name="מלבן 9"/>
          <p:cNvSpPr/>
          <p:nvPr/>
        </p:nvSpPr>
        <p:spPr>
          <a:xfrm>
            <a:off x="611560" y="980728"/>
            <a:ext cx="8064896" cy="864096"/>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just" rtl="1">
              <a:lnSpc>
                <a:spcPts val="3200"/>
              </a:lnSpc>
              <a:spcAft>
                <a:spcPts val="0"/>
              </a:spcAft>
            </a:pPr>
            <a:r>
              <a:rPr lang="he-IL" sz="2400" dirty="0">
                <a:solidFill>
                  <a:schemeClr val="tx1"/>
                </a:solidFill>
                <a:latin typeface="+mn-lt"/>
                <a:cs typeface="+mn-cs"/>
              </a:rPr>
              <a:t>בנוסף להגדרות הכלולות בפרק 1.1 יהיו למונחים הבאים בפרק זה ההגדרות המפורטות להלן:</a:t>
            </a:r>
            <a:endParaRPr lang="en-US" dirty="0">
              <a:solidFill>
                <a:schemeClr val="tx1"/>
              </a:solidFill>
              <a:latin typeface="+mn-lt"/>
              <a:cs typeface="+mn-cs"/>
            </a:endParaRPr>
          </a:p>
        </p:txBody>
      </p:sp>
      <p:sp>
        <p:nvSpPr>
          <p:cNvPr id="12" name="מלבן 11"/>
          <p:cNvSpPr/>
          <p:nvPr/>
        </p:nvSpPr>
        <p:spPr>
          <a:xfrm>
            <a:off x="611560" y="1916832"/>
            <a:ext cx="8064896" cy="824806"/>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spcAft>
                <a:spcPts val="600"/>
              </a:spcAft>
            </a:pPr>
            <a:r>
              <a:rPr lang="he-IL" sz="2400" dirty="0">
                <a:solidFill>
                  <a:schemeClr val="tx1"/>
                </a:solidFill>
              </a:rPr>
              <a:t>"</a:t>
            </a:r>
            <a:r>
              <a:rPr lang="he-IL" sz="2400" b="1" dirty="0">
                <a:solidFill>
                  <a:schemeClr val="tx1"/>
                </a:solidFill>
              </a:rPr>
              <a:t>מבנה מקורי/ ראשוני</a:t>
            </a:r>
            <a:r>
              <a:rPr lang="he-IL" sz="2400" dirty="0">
                <a:solidFill>
                  <a:schemeClr val="tx1"/>
                </a:solidFill>
              </a:rPr>
              <a:t>" - הינו המבנה שבוצע לראשונה על פי תכניותיו של המתכנן.</a:t>
            </a:r>
            <a:endParaRPr lang="en-US" sz="2400" dirty="0">
              <a:solidFill>
                <a:schemeClr val="tx1"/>
              </a:solidFill>
            </a:endParaRPr>
          </a:p>
        </p:txBody>
      </p:sp>
      <p:sp>
        <p:nvSpPr>
          <p:cNvPr id="13" name="מלבן 12"/>
          <p:cNvSpPr/>
          <p:nvPr/>
        </p:nvSpPr>
        <p:spPr>
          <a:xfrm>
            <a:off x="611560" y="2813646"/>
            <a:ext cx="8064896" cy="1184846"/>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spcAft>
                <a:spcPts val="600"/>
              </a:spcAft>
            </a:pPr>
            <a:r>
              <a:rPr lang="he-IL" sz="2400" dirty="0">
                <a:solidFill>
                  <a:schemeClr val="tx1"/>
                </a:solidFill>
              </a:rPr>
              <a:t>"</a:t>
            </a:r>
            <a:r>
              <a:rPr lang="he-IL" sz="2400" b="1" dirty="0">
                <a:solidFill>
                  <a:schemeClr val="tx1"/>
                </a:solidFill>
              </a:rPr>
              <a:t>מבנה חוזר</a:t>
            </a:r>
            <a:r>
              <a:rPr lang="he-IL" sz="2400" dirty="0">
                <a:solidFill>
                  <a:schemeClr val="tx1"/>
                </a:solidFill>
              </a:rPr>
              <a:t>" - הינו מבנה זהה בכל פרטיו או דומה למבנה הראשוני או האחרון שבוצע (עפ"י המבנה הראשוני), המבוצע ללא תלות באתר בניה (מיקומו), תוך שימוש חוזר בתוכניות ו/או תכניות תמונת ראי.</a:t>
            </a:r>
            <a:endParaRPr lang="en-US" sz="2400" dirty="0">
              <a:solidFill>
                <a:schemeClr val="tx1"/>
              </a:solidFill>
            </a:endParaRPr>
          </a:p>
        </p:txBody>
      </p:sp>
      <p:sp>
        <p:nvSpPr>
          <p:cNvPr id="14" name="מלבן 13"/>
          <p:cNvSpPr/>
          <p:nvPr/>
        </p:nvSpPr>
        <p:spPr>
          <a:xfrm>
            <a:off x="611560" y="4077072"/>
            <a:ext cx="8064896" cy="1112838"/>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spcAft>
                <a:spcPts val="600"/>
              </a:spcAft>
            </a:pPr>
            <a:r>
              <a:rPr lang="he-IL" sz="2400" dirty="0">
                <a:solidFill>
                  <a:schemeClr val="tx1"/>
                </a:solidFill>
              </a:rPr>
              <a:t>"</a:t>
            </a:r>
            <a:r>
              <a:rPr lang="he-IL" sz="2400" b="1" dirty="0">
                <a:solidFill>
                  <a:schemeClr val="tx1"/>
                </a:solidFill>
              </a:rPr>
              <a:t>מבנה חוזר המבוצע  בזמן אחר</a:t>
            </a:r>
            <a:r>
              <a:rPr lang="he-IL" sz="2400" dirty="0">
                <a:solidFill>
                  <a:schemeClr val="tx1"/>
                </a:solidFill>
              </a:rPr>
              <a:t>"</a:t>
            </a:r>
            <a:r>
              <a:rPr lang="x-none" sz="2400" dirty="0">
                <a:solidFill>
                  <a:schemeClr val="tx1"/>
                </a:solidFill>
              </a:rPr>
              <a:t> -</a:t>
            </a:r>
            <a:r>
              <a:rPr lang="he-IL" sz="2400" dirty="0">
                <a:solidFill>
                  <a:schemeClr val="tx1"/>
                </a:solidFill>
              </a:rPr>
              <a:t>הינו מבנה זהה למבנה הראשוני או האחרון שבוצע </a:t>
            </a:r>
            <a:r>
              <a:rPr lang="x-none" sz="2400" dirty="0">
                <a:solidFill>
                  <a:schemeClr val="tx1"/>
                </a:solidFill>
              </a:rPr>
              <a:t>)</a:t>
            </a:r>
            <a:r>
              <a:rPr lang="he-IL" sz="2400" dirty="0" err="1">
                <a:solidFill>
                  <a:schemeClr val="tx1"/>
                </a:solidFill>
              </a:rPr>
              <a:t>עפ</a:t>
            </a:r>
            <a:r>
              <a:rPr lang="x-none" sz="2400" dirty="0">
                <a:solidFill>
                  <a:schemeClr val="tx1"/>
                </a:solidFill>
              </a:rPr>
              <a:t>"</a:t>
            </a:r>
            <a:r>
              <a:rPr lang="he-IL" sz="2400" dirty="0">
                <a:solidFill>
                  <a:schemeClr val="tx1"/>
                </a:solidFill>
              </a:rPr>
              <a:t>י המבנה הראשוני) כל פרטיו</a:t>
            </a:r>
            <a:r>
              <a:rPr lang="x-none" sz="2400" dirty="0">
                <a:solidFill>
                  <a:schemeClr val="tx1"/>
                </a:solidFill>
              </a:rPr>
              <a:t>, </a:t>
            </a:r>
            <a:r>
              <a:rPr lang="he-IL" sz="2400" dirty="0">
                <a:solidFill>
                  <a:schemeClr val="tx1"/>
                </a:solidFill>
              </a:rPr>
              <a:t>המבוצע בזמן אחר</a:t>
            </a:r>
            <a:r>
              <a:rPr lang="x-none" sz="2400" dirty="0">
                <a:solidFill>
                  <a:schemeClr val="tx1"/>
                </a:solidFill>
              </a:rPr>
              <a:t>.</a:t>
            </a:r>
            <a:endParaRPr lang="en-US" sz="2400" dirty="0">
              <a:solidFill>
                <a:schemeClr val="tx1"/>
              </a:solidFill>
            </a:endParaRPr>
          </a:p>
        </p:txBody>
      </p:sp>
      <p:sp>
        <p:nvSpPr>
          <p:cNvPr id="15" name="מלבן 14"/>
          <p:cNvSpPr/>
          <p:nvPr/>
        </p:nvSpPr>
        <p:spPr>
          <a:xfrm>
            <a:off x="611560" y="5261918"/>
            <a:ext cx="8064896" cy="448407"/>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spcAft>
                <a:spcPts val="600"/>
              </a:spcAft>
            </a:pPr>
            <a:r>
              <a:rPr lang="he-IL" sz="2400" dirty="0">
                <a:solidFill>
                  <a:schemeClr val="tx1"/>
                </a:solidFill>
              </a:rPr>
              <a:t>"</a:t>
            </a:r>
            <a:r>
              <a:rPr lang="he-IL" sz="2400" b="1" dirty="0">
                <a:solidFill>
                  <a:schemeClr val="tx1"/>
                </a:solidFill>
              </a:rPr>
              <a:t>זמן אחר</a:t>
            </a:r>
            <a:r>
              <a:rPr lang="he-IL" sz="2400" dirty="0">
                <a:solidFill>
                  <a:schemeClr val="tx1"/>
                </a:solidFill>
              </a:rPr>
              <a:t>" - </a:t>
            </a:r>
            <a:r>
              <a:rPr lang="x-none" sz="2400">
                <a:solidFill>
                  <a:schemeClr val="tx1"/>
                </a:solidFill>
              </a:rPr>
              <a:t> </a:t>
            </a:r>
            <a:r>
              <a:rPr lang="he-IL" sz="2400" dirty="0">
                <a:solidFill>
                  <a:schemeClr val="tx1"/>
                </a:solidFill>
              </a:rPr>
              <a:t>לאחר מסירה של המבנה הראשוני.</a:t>
            </a:r>
            <a:endParaRPr lang="en-US" sz="2400" dirty="0">
              <a:solidFill>
                <a:schemeClr val="tx1"/>
              </a:solidFill>
            </a:endParaRPr>
          </a:p>
        </p:txBody>
      </p:sp>
      <p:sp>
        <p:nvSpPr>
          <p:cNvPr id="16" name="מלבן 15"/>
          <p:cNvSpPr/>
          <p:nvPr/>
        </p:nvSpPr>
        <p:spPr>
          <a:xfrm>
            <a:off x="611560" y="5788905"/>
            <a:ext cx="8064896" cy="520415"/>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spcAft>
                <a:spcPts val="600"/>
              </a:spcAft>
            </a:pPr>
            <a:r>
              <a:rPr lang="he-IL" sz="2400" dirty="0">
                <a:solidFill>
                  <a:schemeClr val="tx1"/>
                </a:solidFill>
              </a:rPr>
              <a:t>"</a:t>
            </a:r>
            <a:r>
              <a:rPr lang="he-IL" sz="2400" b="1" dirty="0">
                <a:solidFill>
                  <a:schemeClr val="tx1"/>
                </a:solidFill>
              </a:rPr>
              <a:t>מבנה</a:t>
            </a:r>
            <a:r>
              <a:rPr lang="he-IL" sz="2400" dirty="0">
                <a:solidFill>
                  <a:schemeClr val="tx1"/>
                </a:solidFill>
              </a:rPr>
              <a:t>" - לרבות מתקן.</a:t>
            </a:r>
            <a:endParaRPr lang="en-US" sz="2400" dirty="0">
              <a:solidFill>
                <a:schemeClr val="tx1"/>
              </a:solidFill>
            </a:endParaRPr>
          </a:p>
        </p:txBody>
      </p:sp>
    </p:spTree>
    <p:extLst>
      <p:ext uri="{BB962C8B-B14F-4D97-AF65-F5344CB8AC3E}">
        <p14:creationId xmlns:p14="http://schemas.microsoft.com/office/powerpoint/2010/main" val="283532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a:t>
            </a:fld>
            <a:endParaRPr lang="he-IL" altLang="he-IL"/>
          </a:p>
        </p:txBody>
      </p:sp>
      <p:grpSp>
        <p:nvGrpSpPr>
          <p:cNvPr id="13" name="קבוצה 12">
            <a:extLst>
              <a:ext uri="{FF2B5EF4-FFF2-40B4-BE49-F238E27FC236}">
                <a16:creationId xmlns:a16="http://schemas.microsoft.com/office/drawing/2014/main" xmlns="" id="{06894F0D-68FF-4178-A696-2B32E890D6B9}"/>
              </a:ext>
            </a:extLst>
          </p:cNvPr>
          <p:cNvGrpSpPr/>
          <p:nvPr/>
        </p:nvGrpSpPr>
        <p:grpSpPr>
          <a:xfrm>
            <a:off x="539550" y="2060848"/>
            <a:ext cx="8100901" cy="786143"/>
            <a:chOff x="539550" y="1052736"/>
            <a:chExt cx="8100901" cy="786143"/>
          </a:xfrm>
        </p:grpSpPr>
        <p:sp>
          <p:nvSpPr>
            <p:cNvPr id="3" name="מלבן 3"/>
            <p:cNvSpPr>
              <a:spLocks noChangeArrowheads="1"/>
            </p:cNvSpPr>
            <p:nvPr/>
          </p:nvSpPr>
          <p:spPr bwMode="auto">
            <a:xfrm>
              <a:off x="539550" y="1100215"/>
              <a:ext cx="8100901" cy="738664"/>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lIns="3708000" tIns="0" rIns="72000" bIns="0">
              <a:spAutoFit/>
            </a:bodyPr>
            <a:lstStyle/>
            <a:p>
              <a:pPr algn="just" rtl="1">
                <a:defRPr/>
              </a:pPr>
              <a:r>
                <a:rPr lang="he-IL" altLang="he-IL" sz="2400" b="1" dirty="0">
                  <a:solidFill>
                    <a:schemeClr val="tx1"/>
                  </a:solidFill>
                </a:rPr>
                <a:t>פישוט אופן חישוב השכר טרחה, בדרך של ביטול מקדמי שכר טרחה</a:t>
              </a:r>
              <a:r>
                <a:rPr lang="en-US" altLang="he-IL" sz="2400" b="1" dirty="0">
                  <a:solidFill>
                    <a:schemeClr val="tx1"/>
                  </a:solidFill>
                </a:rPr>
                <a:t>;</a:t>
              </a:r>
            </a:p>
          </p:txBody>
        </p:sp>
        <p:pic>
          <p:nvPicPr>
            <p:cNvPr id="4" name="תמונה 3" descr="Simplify icon, vector Foto de archivo - 12760763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5276" t="34857" r="5625" b="34639"/>
            <a:stretch/>
          </p:blipFill>
          <p:spPr bwMode="auto">
            <a:xfrm>
              <a:off x="602737" y="1052736"/>
              <a:ext cx="1665007" cy="753017"/>
            </a:xfrm>
            <a:prstGeom prst="rect">
              <a:avLst/>
            </a:prstGeom>
            <a:noFill/>
            <a:ln>
              <a:noFill/>
            </a:ln>
          </p:spPr>
        </p:pic>
      </p:grpSp>
      <p:grpSp>
        <p:nvGrpSpPr>
          <p:cNvPr id="9" name="קבוצה 8">
            <a:extLst>
              <a:ext uri="{FF2B5EF4-FFF2-40B4-BE49-F238E27FC236}">
                <a16:creationId xmlns:a16="http://schemas.microsoft.com/office/drawing/2014/main" xmlns="" id="{1614C613-ABFA-4A9F-A9C9-91F0F2A8BF32}"/>
              </a:ext>
            </a:extLst>
          </p:cNvPr>
          <p:cNvGrpSpPr/>
          <p:nvPr/>
        </p:nvGrpSpPr>
        <p:grpSpPr>
          <a:xfrm>
            <a:off x="539552" y="2856031"/>
            <a:ext cx="8136904" cy="1005017"/>
            <a:chOff x="539552" y="2132856"/>
            <a:chExt cx="8136904" cy="1005017"/>
          </a:xfrm>
        </p:grpSpPr>
        <p:sp>
          <p:nvSpPr>
            <p:cNvPr id="5" name="מלבן 4"/>
            <p:cNvSpPr>
              <a:spLocks noChangeArrowheads="1"/>
            </p:cNvSpPr>
            <p:nvPr/>
          </p:nvSpPr>
          <p:spPr bwMode="auto">
            <a:xfrm>
              <a:off x="539552" y="2204864"/>
              <a:ext cx="8136904" cy="833049"/>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rtl="1">
                <a:lnSpc>
                  <a:spcPts val="3400"/>
                </a:lnSpc>
                <a:defRPr/>
              </a:pPr>
              <a:r>
                <a:rPr lang="he-IL" altLang="he-IL" sz="2400" b="1" dirty="0">
                  <a:solidFill>
                    <a:schemeClr val="tx1"/>
                  </a:solidFill>
                </a:rPr>
                <a:t>הכללת הנחיות לתכנון בשיטת</a:t>
              </a:r>
              <a:r>
                <a:rPr lang="en-US" altLang="he-IL" sz="2400" b="1" dirty="0">
                  <a:solidFill>
                    <a:schemeClr val="tx1"/>
                  </a:solidFill>
                </a:rPr>
                <a:t>   - BIM </a:t>
              </a:r>
            </a:p>
            <a:p>
              <a:pPr algn="just" rtl="1">
                <a:lnSpc>
                  <a:spcPts val="3400"/>
                </a:lnSpc>
                <a:defRPr/>
              </a:pPr>
              <a:r>
                <a:rPr lang="en-US" altLang="he-IL" sz="2400" b="1" dirty="0">
                  <a:solidFill>
                    <a:schemeClr val="tx1"/>
                  </a:solidFill>
                </a:rPr>
                <a:t>Building Information Modeling</a:t>
              </a:r>
            </a:p>
          </p:txBody>
        </p:sp>
        <p:pic>
          <p:nvPicPr>
            <p:cNvPr id="6" name="Picture 8" descr="Imagen relacionada"/>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547935" y="2132856"/>
              <a:ext cx="1431777" cy="100501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p:cNvSpPr txBox="1">
            <a:spLocks/>
          </p:cNvSpPr>
          <p:nvPr/>
        </p:nvSpPr>
        <p:spPr>
          <a:xfrm>
            <a:off x="400050" y="190476"/>
            <a:ext cx="7916863" cy="430212"/>
          </a:xfrm>
          <a:prstGeom prst="rect">
            <a:avLst/>
          </a:prstGeom>
        </p:spPr>
        <p:txBody>
          <a:bodyPr/>
          <a:lstStyle>
            <a:lvl1pPr algn="r" defTabSz="908050"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361950" indent="-360363" algn="r" defTabSz="908050"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717550" indent="-261938" algn="r" defTabSz="908050"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076325" indent="-331788" algn="r" defTabSz="908050"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755650" indent="-127000" algn="r" defTabSz="908050"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2128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6700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1272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5844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nSpc>
                <a:spcPts val="2800"/>
              </a:lnSpc>
              <a:buClrTx/>
              <a:buFontTx/>
              <a:buNone/>
              <a:defRPr/>
            </a:pPr>
            <a:r>
              <a:rPr lang="he-IL" altLang="he-IL" sz="2800" b="1" dirty="0">
                <a:solidFill>
                  <a:schemeClr val="tx2"/>
                </a:solidFill>
                <a:latin typeface="+mn-lt"/>
                <a:cs typeface="+mn-cs"/>
              </a:rPr>
              <a:t>מהות הרעיון בעדכון הספר צהוב</a:t>
            </a:r>
            <a:r>
              <a:rPr lang="en-US" altLang="he-IL" sz="2800" b="1" dirty="0">
                <a:solidFill>
                  <a:schemeClr val="tx2"/>
                </a:solidFill>
                <a:latin typeface="+mn-lt"/>
                <a:cs typeface="+mn-cs"/>
              </a:rPr>
              <a:t> </a:t>
            </a:r>
            <a:r>
              <a:rPr lang="he-IL" altLang="he-IL" sz="2800" b="1" dirty="0">
                <a:solidFill>
                  <a:schemeClr val="tx2"/>
                </a:solidFill>
                <a:latin typeface="+mn-lt"/>
                <a:cs typeface="+mn-cs"/>
              </a:rPr>
              <a:t>(המשך)</a:t>
            </a:r>
          </a:p>
        </p:txBody>
      </p:sp>
      <p:grpSp>
        <p:nvGrpSpPr>
          <p:cNvPr id="21" name="קבוצה 20">
            <a:extLst>
              <a:ext uri="{FF2B5EF4-FFF2-40B4-BE49-F238E27FC236}">
                <a16:creationId xmlns:a16="http://schemas.microsoft.com/office/drawing/2014/main" xmlns="" id="{E6FE6DA2-C91D-4769-9ADA-C4A8989E83FD}"/>
              </a:ext>
            </a:extLst>
          </p:cNvPr>
          <p:cNvGrpSpPr/>
          <p:nvPr/>
        </p:nvGrpSpPr>
        <p:grpSpPr>
          <a:xfrm>
            <a:off x="539552" y="4581128"/>
            <a:ext cx="8145287" cy="1823576"/>
            <a:chOff x="539552" y="4362031"/>
            <a:chExt cx="8145287" cy="1823576"/>
          </a:xfrm>
        </p:grpSpPr>
        <p:sp>
          <p:nvSpPr>
            <p:cNvPr id="7" name="מלבן 3"/>
            <p:cNvSpPr>
              <a:spLocks noChangeArrowheads="1"/>
            </p:cNvSpPr>
            <p:nvPr/>
          </p:nvSpPr>
          <p:spPr bwMode="auto">
            <a:xfrm>
              <a:off x="539552" y="4410663"/>
              <a:ext cx="8136904" cy="1739919"/>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tIns="1224000" bIns="144000">
              <a:spAutoFit/>
            </a:bodyPr>
            <a:lstStyle/>
            <a:p>
              <a:pPr algn="just" rtl="1">
                <a:lnSpc>
                  <a:spcPts val="3000"/>
                </a:lnSpc>
                <a:defRPr/>
              </a:pPr>
              <a:endParaRPr lang="en-US" altLang="he-IL" sz="2400" b="1" dirty="0">
                <a:solidFill>
                  <a:schemeClr val="tx1"/>
                </a:solidFill>
              </a:endParaRPr>
            </a:p>
          </p:txBody>
        </p:sp>
        <p:pic>
          <p:nvPicPr>
            <p:cNvPr id="8" name="תמונה 7" descr="Metro cuadrado de simple icono aislado en fondo blanco Foto de archivo - 48326663"/>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4722071"/>
              <a:ext cx="1368152" cy="1224135"/>
            </a:xfrm>
            <a:prstGeom prst="rect">
              <a:avLst/>
            </a:prstGeom>
            <a:noFill/>
            <a:ln>
              <a:noFill/>
            </a:ln>
          </p:spPr>
        </p:pic>
        <p:sp>
          <p:nvSpPr>
            <p:cNvPr id="15" name="תיבת טקסט 14">
              <a:extLst>
                <a:ext uri="{FF2B5EF4-FFF2-40B4-BE49-F238E27FC236}">
                  <a16:creationId xmlns:a16="http://schemas.microsoft.com/office/drawing/2014/main" xmlns="" id="{0EB18C03-E189-4E52-BE29-47D398CFCD64}"/>
                </a:ext>
              </a:extLst>
            </p:cNvPr>
            <p:cNvSpPr txBox="1"/>
            <p:nvPr/>
          </p:nvSpPr>
          <p:spPr>
            <a:xfrm>
              <a:off x="2123728" y="4362031"/>
              <a:ext cx="6561111" cy="1823576"/>
            </a:xfrm>
            <a:prstGeom prst="rect">
              <a:avLst/>
            </a:prstGeom>
            <a:noFill/>
          </p:spPr>
          <p:txBody>
            <a:bodyPr wrap="square" rtlCol="1">
              <a:spAutoFit/>
            </a:bodyPr>
            <a:lstStyle/>
            <a:p>
              <a:pPr algn="just" rtl="1">
                <a:lnSpc>
                  <a:spcPts val="2700"/>
                </a:lnSpc>
                <a:defRPr/>
              </a:pPr>
              <a:r>
                <a:rPr lang="he-IL" altLang="he-IL" sz="2400" b="1" dirty="0">
                  <a:solidFill>
                    <a:schemeClr val="tx1"/>
                  </a:solidFill>
                </a:rPr>
                <a:t>קביעת ערך מבנה על בסיס מחיר למטר מרובע, ידוע מראש למתכנן ולמנהל הפרויקט, דבר שמאפשר תקצוב שכר טרחה עבור ההתקשרות תכנון מראש, ללא צורך בעדכונו בסיום על שלב. היקף השכר להתעדכן רק עם היה שינוי בשטח המבנה</a:t>
              </a:r>
              <a:r>
                <a:rPr lang="en-US" altLang="he-IL" sz="2400" b="1" dirty="0">
                  <a:solidFill>
                    <a:schemeClr val="tx1"/>
                  </a:solidFill>
                </a:rPr>
                <a:t>;</a:t>
              </a:r>
            </a:p>
          </p:txBody>
        </p:sp>
      </p:grpSp>
      <p:grpSp>
        <p:nvGrpSpPr>
          <p:cNvPr id="18" name="קבוצה 17">
            <a:extLst>
              <a:ext uri="{FF2B5EF4-FFF2-40B4-BE49-F238E27FC236}">
                <a16:creationId xmlns:a16="http://schemas.microsoft.com/office/drawing/2014/main" xmlns="" id="{6CDEF383-1F32-4354-8F03-95BFC4D81133}"/>
              </a:ext>
            </a:extLst>
          </p:cNvPr>
          <p:cNvGrpSpPr/>
          <p:nvPr/>
        </p:nvGrpSpPr>
        <p:grpSpPr>
          <a:xfrm>
            <a:off x="539549" y="967108"/>
            <a:ext cx="8100901" cy="1086036"/>
            <a:chOff x="611557" y="6000245"/>
            <a:chExt cx="8100901" cy="1086036"/>
          </a:xfrm>
        </p:grpSpPr>
        <p:sp>
          <p:nvSpPr>
            <p:cNvPr id="16" name="מלבן 3">
              <a:extLst>
                <a:ext uri="{FF2B5EF4-FFF2-40B4-BE49-F238E27FC236}">
                  <a16:creationId xmlns:a16="http://schemas.microsoft.com/office/drawing/2014/main" xmlns="" id="{091F4C7B-22CD-4ACF-853F-84F70C7A1349}"/>
                </a:ext>
              </a:extLst>
            </p:cNvPr>
            <p:cNvSpPr>
              <a:spLocks noChangeArrowheads="1"/>
            </p:cNvSpPr>
            <p:nvPr/>
          </p:nvSpPr>
          <p:spPr bwMode="auto">
            <a:xfrm>
              <a:off x="611557" y="6009063"/>
              <a:ext cx="8100901" cy="1077218"/>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lIns="1224000" tIns="0" bIns="0">
              <a:spAutoFit/>
            </a:bodyPr>
            <a:lstStyle/>
            <a:p>
              <a:pPr algn="just" rtl="1">
                <a:lnSpc>
                  <a:spcPts val="2800"/>
                </a:lnSpc>
                <a:defRPr/>
              </a:pPr>
              <a:r>
                <a:rPr lang="he-IL" altLang="he-IL" sz="2400" b="1" dirty="0">
                  <a:solidFill>
                    <a:schemeClr val="tx1"/>
                  </a:solidFill>
                </a:rPr>
                <a:t>לאפשר עדכון שוטף של השירותים ההנדסיים המפורטים בכל תעריף, בהתאם לעדכוני חקיקה, פסיקות, תקינה והניסיון שיצטבר לאחר הפעלתם</a:t>
              </a:r>
              <a:r>
                <a:rPr lang="en-US" altLang="he-IL" sz="2400" b="1" dirty="0">
                  <a:solidFill>
                    <a:schemeClr val="tx1"/>
                  </a:solidFill>
                </a:rPr>
                <a:t>;</a:t>
              </a:r>
            </a:p>
          </p:txBody>
        </p:sp>
        <p:pic>
          <p:nvPicPr>
            <p:cNvPr id="17" name="תמונה 16" descr="Resultado de imagen de ‫תרגום‬‎">
              <a:extLst>
                <a:ext uri="{FF2B5EF4-FFF2-40B4-BE49-F238E27FC236}">
                  <a16:creationId xmlns:a16="http://schemas.microsoft.com/office/drawing/2014/main" xmlns="" id="{4BC364C0-724E-44E5-B87F-C29863AF64F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6000245"/>
              <a:ext cx="1152128" cy="1036455"/>
            </a:xfrm>
            <a:prstGeom prst="rect">
              <a:avLst/>
            </a:prstGeom>
            <a:noFill/>
            <a:ln>
              <a:noFill/>
            </a:ln>
          </p:spPr>
        </p:pic>
      </p:grpSp>
      <p:grpSp>
        <p:nvGrpSpPr>
          <p:cNvPr id="20" name="קבוצה 19">
            <a:extLst>
              <a:ext uri="{FF2B5EF4-FFF2-40B4-BE49-F238E27FC236}">
                <a16:creationId xmlns:a16="http://schemas.microsoft.com/office/drawing/2014/main" xmlns="" id="{D87C0130-4FAC-45DF-9FE1-8B6572B17C55}"/>
              </a:ext>
            </a:extLst>
          </p:cNvPr>
          <p:cNvGrpSpPr/>
          <p:nvPr/>
        </p:nvGrpSpPr>
        <p:grpSpPr>
          <a:xfrm>
            <a:off x="539551" y="3740839"/>
            <a:ext cx="8136905" cy="840289"/>
            <a:chOff x="539551" y="3257032"/>
            <a:chExt cx="8136905" cy="840289"/>
          </a:xfrm>
        </p:grpSpPr>
        <p:grpSp>
          <p:nvGrpSpPr>
            <p:cNvPr id="14" name="קבוצה 13">
              <a:extLst>
                <a:ext uri="{FF2B5EF4-FFF2-40B4-BE49-F238E27FC236}">
                  <a16:creationId xmlns:a16="http://schemas.microsoft.com/office/drawing/2014/main" xmlns="" id="{64710BA7-4E67-4D88-BE71-5DB76FDBCEB8}"/>
                </a:ext>
              </a:extLst>
            </p:cNvPr>
            <p:cNvGrpSpPr/>
            <p:nvPr/>
          </p:nvGrpSpPr>
          <p:grpSpPr>
            <a:xfrm>
              <a:off x="539551" y="3305233"/>
              <a:ext cx="8136905" cy="792088"/>
              <a:chOff x="539551" y="3881297"/>
              <a:chExt cx="8136905" cy="792088"/>
            </a:xfrm>
          </p:grpSpPr>
          <p:sp>
            <p:nvSpPr>
              <p:cNvPr id="11" name="מלבן 3"/>
              <p:cNvSpPr>
                <a:spLocks noChangeArrowheads="1"/>
              </p:cNvSpPr>
              <p:nvPr/>
            </p:nvSpPr>
            <p:spPr bwMode="auto">
              <a:xfrm>
                <a:off x="539552" y="3894709"/>
                <a:ext cx="8136904" cy="758427"/>
              </a:xfrm>
              <a:prstGeom prst="rect">
                <a:avLst/>
              </a:prstGeom>
              <a:solidFill>
                <a:srgbClr val="FFFFCC"/>
              </a:solidFill>
              <a:ln/>
            </p:spPr>
            <p:style>
              <a:lnRef idx="1">
                <a:schemeClr val="accent2"/>
              </a:lnRef>
              <a:fillRef idx="3">
                <a:schemeClr val="accent2"/>
              </a:fillRef>
              <a:effectRef idx="2">
                <a:schemeClr val="accent2"/>
              </a:effectRef>
              <a:fontRef idx="minor">
                <a:schemeClr val="lt1"/>
              </a:fontRef>
            </p:style>
            <p:txBody>
              <a:bodyPr wrap="square" lIns="1188000" tIns="324000" bIns="72000">
                <a:spAutoFit/>
              </a:bodyPr>
              <a:lstStyle/>
              <a:p>
                <a:pPr algn="just" rtl="1">
                  <a:lnSpc>
                    <a:spcPts val="3000"/>
                  </a:lnSpc>
                  <a:defRPr/>
                </a:pPr>
                <a:endParaRPr lang="en-US" altLang="he-IL" sz="2400" b="1" dirty="0">
                  <a:solidFill>
                    <a:schemeClr val="tx1"/>
                  </a:solidFill>
                </a:endParaRPr>
              </a:p>
            </p:txBody>
          </p:sp>
          <p:pic>
            <p:nvPicPr>
              <p:cNvPr id="12" name="תמונה 11" descr="Las flechas muestran COSTOS Foto de archivo - 61524483"/>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1" y="3881297"/>
                <a:ext cx="1152129" cy="792088"/>
              </a:xfrm>
              <a:prstGeom prst="rect">
                <a:avLst/>
              </a:prstGeom>
              <a:noFill/>
              <a:ln>
                <a:noFill/>
              </a:ln>
            </p:spPr>
          </p:pic>
        </p:grpSp>
        <p:sp>
          <p:nvSpPr>
            <p:cNvPr id="19" name="תיבת טקסט 18">
              <a:extLst>
                <a:ext uri="{FF2B5EF4-FFF2-40B4-BE49-F238E27FC236}">
                  <a16:creationId xmlns:a16="http://schemas.microsoft.com/office/drawing/2014/main" xmlns="" id="{87E4AFA6-6850-41B6-9CCC-1908646AC95A}"/>
                </a:ext>
              </a:extLst>
            </p:cNvPr>
            <p:cNvSpPr txBox="1"/>
            <p:nvPr/>
          </p:nvSpPr>
          <p:spPr>
            <a:xfrm>
              <a:off x="2014090" y="3257032"/>
              <a:ext cx="6662366" cy="830997"/>
            </a:xfrm>
            <a:prstGeom prst="rect">
              <a:avLst/>
            </a:prstGeom>
            <a:noFill/>
          </p:spPr>
          <p:txBody>
            <a:bodyPr wrap="square" rtlCol="1">
              <a:spAutoFit/>
            </a:bodyPr>
            <a:lstStyle/>
            <a:p>
              <a:pPr algn="just" rtl="1"/>
              <a:r>
                <a:rPr lang="he-IL" altLang="he-IL" sz="2400" b="1" dirty="0">
                  <a:solidFill>
                    <a:schemeClr val="tx1"/>
                  </a:solidFill>
                </a:rPr>
                <a:t>ביצוע מעקב שוטף על המחירים למטר מרובע שנקבעו בכל אחד מהתעריפים, ועדכונם בהתאם לשינויים</a:t>
              </a:r>
              <a:r>
                <a:rPr lang="en-US" altLang="he-IL" sz="2400" b="1" dirty="0">
                  <a:solidFill>
                    <a:schemeClr val="tx1"/>
                  </a:solidFill>
                </a:rPr>
                <a:t>;</a:t>
              </a:r>
              <a:endParaRPr lang="he-IL" sz="2400" dirty="0"/>
            </a:p>
          </p:txBody>
        </p:sp>
      </p:grpSp>
    </p:spTree>
    <p:extLst>
      <p:ext uri="{BB962C8B-B14F-4D97-AF65-F5344CB8AC3E}">
        <p14:creationId xmlns:p14="http://schemas.microsoft.com/office/powerpoint/2010/main" val="9668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40</a:t>
            </a:fld>
            <a:endParaRPr lang="he-IL" altLang="he-IL"/>
          </a:p>
        </p:txBody>
      </p:sp>
      <p:pic>
        <p:nvPicPr>
          <p:cNvPr id="3" name="תמונה 2" descr="Patrón transparente de la ciudad. Casas de pueblo y calles, techos de casas. Foto de archivo - 680174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037375" cy="764704"/>
          </a:xfrm>
          <a:prstGeom prst="rect">
            <a:avLst/>
          </a:prstGeom>
          <a:noFill/>
          <a:ln>
            <a:noFill/>
          </a:ln>
        </p:spPr>
      </p:pic>
      <p:sp>
        <p:nvSpPr>
          <p:cNvPr id="5" name="מלבן 4"/>
          <p:cNvSpPr/>
          <p:nvPr/>
        </p:nvSpPr>
        <p:spPr>
          <a:xfrm>
            <a:off x="611560" y="1484784"/>
            <a:ext cx="8064896" cy="962238"/>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r" rtl="1"/>
            <a:r>
              <a:rPr lang="he-IL" sz="2400" dirty="0">
                <a:solidFill>
                  <a:schemeClr val="tx1"/>
                </a:solidFill>
                <a:latin typeface="+mn-lt"/>
                <a:cs typeface="+mn-cs"/>
              </a:rPr>
              <a:t>"</a:t>
            </a:r>
            <a:r>
              <a:rPr lang="he-IL" sz="2400" b="1" dirty="0">
                <a:solidFill>
                  <a:schemeClr val="tx1"/>
                </a:solidFill>
                <a:latin typeface="+mn-lt"/>
                <a:cs typeface="+mn-cs"/>
              </a:rPr>
              <a:t>שימוש חוזר בתכניות</a:t>
            </a:r>
            <a:r>
              <a:rPr lang="he-IL" sz="2400" dirty="0">
                <a:solidFill>
                  <a:schemeClr val="tx1"/>
                </a:solidFill>
                <a:latin typeface="+mn-lt"/>
                <a:cs typeface="+mn-cs"/>
              </a:rPr>
              <a:t>" - ביצוע מבנה תוך שימוש בתכניות המבנה החוזר שהוכנו על ידי המתכנן תוך כדי ביצוע התאמות ושינויים.</a:t>
            </a:r>
            <a:endParaRPr lang="en-US" sz="2400" dirty="0">
              <a:solidFill>
                <a:schemeClr val="tx1"/>
              </a:solidFill>
              <a:latin typeface="+mn-lt"/>
              <a:cs typeface="+mn-cs"/>
            </a:endParaRPr>
          </a:p>
        </p:txBody>
      </p:sp>
      <p:sp>
        <p:nvSpPr>
          <p:cNvPr id="7" name="כותרת 1"/>
          <p:cNvSpPr txBox="1">
            <a:spLocks noChangeArrowheads="1"/>
          </p:cNvSpPr>
          <p:nvPr/>
        </p:nvSpPr>
        <p:spPr>
          <a:xfrm>
            <a:off x="385763" y="115888"/>
            <a:ext cx="7858125"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1.6 מבנים חוזרים / הגדרות </a:t>
            </a:r>
            <a:r>
              <a:rPr lang="he-IL" altLang="he-IL" b="0" kern="0" dirty="0"/>
              <a:t>(המשך)</a:t>
            </a:r>
            <a:endParaRPr lang="en-US" altLang="he-IL" b="0" kern="0" dirty="0"/>
          </a:p>
        </p:txBody>
      </p:sp>
      <p:sp>
        <p:nvSpPr>
          <p:cNvPr id="8" name="מלבן 7"/>
          <p:cNvSpPr/>
          <p:nvPr/>
        </p:nvSpPr>
        <p:spPr>
          <a:xfrm>
            <a:off x="611560" y="2636912"/>
            <a:ext cx="8064896" cy="962238"/>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r" rtl="1"/>
            <a:r>
              <a:rPr lang="he-IL" sz="2400" dirty="0">
                <a:solidFill>
                  <a:schemeClr val="tx1"/>
                </a:solidFill>
                <a:latin typeface="+mn-lt"/>
                <a:cs typeface="+mn-cs"/>
              </a:rPr>
              <a:t>"</a:t>
            </a:r>
            <a:r>
              <a:rPr lang="he-IL" sz="2400" b="1" dirty="0">
                <a:solidFill>
                  <a:schemeClr val="tx1"/>
                </a:solidFill>
                <a:latin typeface="+mn-lt"/>
                <a:cs typeface="+mn-cs"/>
              </a:rPr>
              <a:t>תמונות ראי</a:t>
            </a:r>
            <a:r>
              <a:rPr lang="he-IL" sz="2400" dirty="0">
                <a:solidFill>
                  <a:schemeClr val="tx1"/>
                </a:solidFill>
                <a:latin typeface="+mn-lt"/>
                <a:cs typeface="+mn-cs"/>
              </a:rPr>
              <a:t>" - הפקת מערכת תכניות הדרושות לצורך הקמת מבנה אשר מיקומו מחייב בנייתו בתמונת ראי לבניין הראשוני. </a:t>
            </a:r>
            <a:endParaRPr lang="en-US" sz="2400" dirty="0">
              <a:solidFill>
                <a:schemeClr val="tx1"/>
              </a:solidFill>
              <a:latin typeface="+mn-lt"/>
              <a:cs typeface="+mn-cs"/>
            </a:endParaRPr>
          </a:p>
        </p:txBody>
      </p:sp>
      <p:sp>
        <p:nvSpPr>
          <p:cNvPr id="9" name="מלבן 8"/>
          <p:cNvSpPr/>
          <p:nvPr/>
        </p:nvSpPr>
        <p:spPr>
          <a:xfrm>
            <a:off x="611560" y="3861048"/>
            <a:ext cx="8064895" cy="2016224"/>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buClr>
                <a:schemeClr val="accent5">
                  <a:lumMod val="50000"/>
                </a:schemeClr>
              </a:buClr>
              <a:buSzPct val="85000"/>
            </a:pPr>
            <a:r>
              <a:rPr lang="he-IL" sz="2400" dirty="0">
                <a:solidFill>
                  <a:schemeClr val="tx1"/>
                </a:solidFill>
                <a:latin typeface="+mn-lt"/>
                <a:cs typeface="+mn-cs"/>
              </a:rPr>
              <a:t>שימוש חוזר בתכניות ו/או הפקת תכניות תמונת ראי יהיו אך ורק באמצעות מתכנן המבנה הראשוני או באמצעות איש אורגני של מערכת הביטחון שיקבל על עצמו את האחריות לתכנון ויבצע את התאמת הביצוע לתכנון, לרבות בדיקת ההתאמה של הביצוע לתכנון (פיקוח עליון) בהתאם לתקנות.</a:t>
            </a:r>
            <a:endParaRPr lang="en-US" dirty="0">
              <a:solidFill>
                <a:schemeClr val="tx1"/>
              </a:solidFill>
              <a:latin typeface="+mn-lt"/>
              <a:cs typeface="+mn-cs"/>
            </a:endParaRPr>
          </a:p>
        </p:txBody>
      </p:sp>
    </p:spTree>
    <p:extLst>
      <p:ext uri="{BB962C8B-B14F-4D97-AF65-F5344CB8AC3E}">
        <p14:creationId xmlns:p14="http://schemas.microsoft.com/office/powerpoint/2010/main" val="40004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41</a:t>
            </a:fld>
            <a:endParaRPr lang="he-IL" altLang="he-IL"/>
          </a:p>
        </p:txBody>
      </p:sp>
      <p:pic>
        <p:nvPicPr>
          <p:cNvPr id="3" name="תמונה 2" descr="Patrón transparente de la ciudad. Casas de pueblo y calles, techos de casas. Foto de archivo - 680174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037375" cy="764704"/>
          </a:xfrm>
          <a:prstGeom prst="rect">
            <a:avLst/>
          </a:prstGeom>
          <a:noFill/>
          <a:ln>
            <a:noFill/>
          </a:ln>
        </p:spPr>
      </p:pic>
      <p:sp>
        <p:nvSpPr>
          <p:cNvPr id="4" name="כותרת 1"/>
          <p:cNvSpPr txBox="1">
            <a:spLocks noChangeArrowheads="1"/>
          </p:cNvSpPr>
          <p:nvPr/>
        </p:nvSpPr>
        <p:spPr>
          <a:xfrm>
            <a:off x="385763" y="115888"/>
            <a:ext cx="7858125"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1.6 מבנים חוזרים / שימוש חוזר בתכניות</a:t>
            </a:r>
            <a:endParaRPr lang="en-US" altLang="he-IL" b="0" kern="0" dirty="0"/>
          </a:p>
        </p:txBody>
      </p:sp>
      <p:sp>
        <p:nvSpPr>
          <p:cNvPr id="5" name="מלבן 4"/>
          <p:cNvSpPr/>
          <p:nvPr/>
        </p:nvSpPr>
        <p:spPr>
          <a:xfrm>
            <a:off x="611560" y="1268760"/>
            <a:ext cx="8064896" cy="1296144"/>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buClr>
                <a:schemeClr val="accent5">
                  <a:lumMod val="50000"/>
                </a:schemeClr>
              </a:buClr>
              <a:buSzPct val="85000"/>
            </a:pPr>
            <a:r>
              <a:rPr lang="he-IL" sz="2400" dirty="0">
                <a:solidFill>
                  <a:schemeClr val="tx1"/>
                </a:solidFill>
                <a:latin typeface="+mn-lt"/>
                <a:cs typeface="+mn-cs"/>
              </a:rPr>
              <a:t>התמורה לשירותי התכנון, לכל מבנה חוזר, באם יעשה שימוש חוזר בתוכניות, תחושב בהתאם לשכר הטרחה לתכנון בכל תעריף ותעריף, כדלקמן -</a:t>
            </a:r>
            <a:endParaRPr lang="en-US" sz="2400" dirty="0">
              <a:solidFill>
                <a:schemeClr val="tx1"/>
              </a:solidFill>
              <a:latin typeface="+mn-lt"/>
              <a:cs typeface="+mn-cs"/>
            </a:endParaRPr>
          </a:p>
        </p:txBody>
      </p:sp>
      <p:sp>
        <p:nvSpPr>
          <p:cNvPr id="7" name="מלבן 6"/>
          <p:cNvSpPr/>
          <p:nvPr/>
        </p:nvSpPr>
        <p:spPr>
          <a:xfrm>
            <a:off x="611560" y="2852936"/>
            <a:ext cx="8064896" cy="864096"/>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457200" indent="-457200" algn="r" rtl="1">
              <a:spcBef>
                <a:spcPts val="600"/>
              </a:spcBef>
              <a:buClr>
                <a:srgbClr val="FF0000"/>
              </a:buClr>
              <a:buSzPct val="85000"/>
              <a:buFont typeface="+mj-lt"/>
              <a:buAutoNum type="arabicParenR"/>
            </a:pPr>
            <a:r>
              <a:rPr lang="he-IL" sz="2400" dirty="0">
                <a:solidFill>
                  <a:schemeClr val="tx1"/>
                </a:solidFill>
                <a:latin typeface="+mn-lt"/>
                <a:cs typeface="+mn-cs"/>
              </a:rPr>
              <a:t>מבנה חוזר המבוצע ללא תלות באתר בניה או באותו הזמן -</a:t>
            </a:r>
          </a:p>
          <a:p>
            <a:pPr marL="444500" algn="r" rtl="1">
              <a:spcBef>
                <a:spcPts val="600"/>
              </a:spcBef>
              <a:buClr>
                <a:srgbClr val="FF0000"/>
              </a:buClr>
              <a:buSzPct val="85000"/>
              <a:tabLst>
                <a:tab pos="444500" algn="l"/>
              </a:tabLst>
            </a:pPr>
            <a:r>
              <a:rPr lang="he-IL" sz="2400" b="1" dirty="0">
                <a:solidFill>
                  <a:schemeClr val="tx1"/>
                </a:solidFill>
                <a:effectLst>
                  <a:outerShdw blurRad="38100" dist="38100" dir="2700000" algn="tl">
                    <a:srgbClr val="000000">
                      <a:alpha val="43137"/>
                    </a:srgbClr>
                  </a:outerShdw>
                </a:effectLst>
                <a:latin typeface="+mn-lt"/>
                <a:cs typeface="+mn-cs"/>
              </a:rPr>
              <a:t>50</a:t>
            </a:r>
            <a:r>
              <a:rPr lang="he-IL" sz="2400" dirty="0">
                <a:solidFill>
                  <a:schemeClr val="tx1"/>
                </a:solidFill>
                <a:latin typeface="+mn-lt"/>
                <a:cs typeface="+mn-cs"/>
              </a:rPr>
              <a:t>% מסה"כ שכ"ט לתכנון.</a:t>
            </a:r>
            <a:endParaRPr lang="en-US" sz="2400" dirty="0">
              <a:solidFill>
                <a:schemeClr val="tx1"/>
              </a:solidFill>
              <a:latin typeface="+mn-lt"/>
              <a:cs typeface="+mn-cs"/>
            </a:endParaRPr>
          </a:p>
        </p:txBody>
      </p:sp>
      <p:sp>
        <p:nvSpPr>
          <p:cNvPr id="8" name="מלבן 7"/>
          <p:cNvSpPr/>
          <p:nvPr/>
        </p:nvSpPr>
        <p:spPr>
          <a:xfrm>
            <a:off x="611560" y="3789040"/>
            <a:ext cx="8064896" cy="864096"/>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457200" indent="-457200" algn="r" rtl="1">
              <a:spcBef>
                <a:spcPts val="600"/>
              </a:spcBef>
              <a:buClr>
                <a:srgbClr val="FF0000"/>
              </a:buClr>
              <a:buSzPct val="85000"/>
              <a:buFont typeface="+mj-lt"/>
              <a:buAutoNum type="arabicParenR" startAt="2"/>
            </a:pPr>
            <a:r>
              <a:rPr lang="he-IL" sz="2400" dirty="0">
                <a:solidFill>
                  <a:schemeClr val="tx1"/>
                </a:solidFill>
                <a:latin typeface="+mn-lt"/>
                <a:cs typeface="+mn-cs"/>
              </a:rPr>
              <a:t>מבנה חוזר המבוצע בזמן אחר ללא תלות באתר בניה –</a:t>
            </a:r>
          </a:p>
          <a:p>
            <a:pPr indent="444500" algn="r" rtl="1">
              <a:spcBef>
                <a:spcPts val="600"/>
              </a:spcBef>
              <a:buClr>
                <a:srgbClr val="FF0000"/>
              </a:buClr>
              <a:buSzPct val="85000"/>
            </a:pPr>
            <a:r>
              <a:rPr lang="he-IL" sz="2400" b="1" dirty="0">
                <a:solidFill>
                  <a:schemeClr val="tx1"/>
                </a:solidFill>
                <a:effectLst>
                  <a:outerShdw blurRad="38100" dist="38100" dir="2700000" algn="tl">
                    <a:srgbClr val="000000">
                      <a:alpha val="43137"/>
                    </a:srgbClr>
                  </a:outerShdw>
                </a:effectLst>
                <a:latin typeface="+mn-lt"/>
                <a:cs typeface="+mn-cs"/>
              </a:rPr>
              <a:t>60</a:t>
            </a:r>
            <a:r>
              <a:rPr lang="he-IL" sz="2400" dirty="0">
                <a:solidFill>
                  <a:schemeClr val="tx1"/>
                </a:solidFill>
                <a:latin typeface="+mn-lt"/>
                <a:cs typeface="+mn-cs"/>
              </a:rPr>
              <a:t>% מסה"כ שכ"ט לתכנון .</a:t>
            </a:r>
            <a:endParaRPr lang="en-US" sz="2400" dirty="0">
              <a:solidFill>
                <a:schemeClr val="tx1"/>
              </a:solidFill>
              <a:latin typeface="+mn-lt"/>
              <a:cs typeface="+mn-cs"/>
            </a:endParaRPr>
          </a:p>
        </p:txBody>
      </p:sp>
      <p:sp>
        <p:nvSpPr>
          <p:cNvPr id="9" name="מלבן 8"/>
          <p:cNvSpPr/>
          <p:nvPr/>
        </p:nvSpPr>
        <p:spPr>
          <a:xfrm>
            <a:off x="611560" y="4725144"/>
            <a:ext cx="8064896" cy="936104"/>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457200" indent="-457200" algn="r" rtl="1">
              <a:spcBef>
                <a:spcPts val="600"/>
              </a:spcBef>
              <a:buClr>
                <a:srgbClr val="FF0000"/>
              </a:buClr>
              <a:buSzPct val="85000"/>
              <a:buFont typeface="+mj-lt"/>
              <a:buAutoNum type="arabicParenR" startAt="3"/>
            </a:pPr>
            <a:r>
              <a:rPr lang="he-IL" sz="2400" dirty="0">
                <a:solidFill>
                  <a:schemeClr val="tx1"/>
                </a:solidFill>
                <a:latin typeface="+mn-lt"/>
                <a:cs typeface="+mn-cs"/>
              </a:rPr>
              <a:t>במקרה ויידרש טיפול בהיתר בניה, ישולם למתכנן עבור שירות זה בהתאם לשירותים חלקיים המפורטים בתעריף הרלוונטי.</a:t>
            </a:r>
            <a:endParaRPr lang="en-US" sz="2400" dirty="0">
              <a:solidFill>
                <a:schemeClr val="tx1"/>
              </a:solidFill>
              <a:latin typeface="+mn-lt"/>
              <a:cs typeface="+mn-cs"/>
            </a:endParaRPr>
          </a:p>
        </p:txBody>
      </p:sp>
    </p:spTree>
    <p:extLst>
      <p:ext uri="{BB962C8B-B14F-4D97-AF65-F5344CB8AC3E}">
        <p14:creationId xmlns:p14="http://schemas.microsoft.com/office/powerpoint/2010/main" val="22557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42</a:t>
            </a:fld>
            <a:endParaRPr lang="he-IL" altLang="he-IL"/>
          </a:p>
        </p:txBody>
      </p:sp>
      <p:pic>
        <p:nvPicPr>
          <p:cNvPr id="4" name="תמונה 3" descr="Patrón transparente de la ciudad. Casas de pueblo y calles, techos de casas. Foto de archivo - 680174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037375" cy="764704"/>
          </a:xfrm>
          <a:prstGeom prst="rect">
            <a:avLst/>
          </a:prstGeom>
          <a:noFill/>
          <a:ln>
            <a:noFill/>
          </a:ln>
        </p:spPr>
      </p:pic>
      <p:sp>
        <p:nvSpPr>
          <p:cNvPr id="5" name="כותרת 1"/>
          <p:cNvSpPr txBox="1">
            <a:spLocks noChangeArrowheads="1"/>
          </p:cNvSpPr>
          <p:nvPr/>
        </p:nvSpPr>
        <p:spPr>
          <a:xfrm>
            <a:off x="385763" y="115888"/>
            <a:ext cx="7858125"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1.6 מבנים חוזרים / שימוש חוזר בתכניות</a:t>
            </a:r>
          </a:p>
        </p:txBody>
      </p:sp>
      <p:sp>
        <p:nvSpPr>
          <p:cNvPr id="7" name="מלבן 6"/>
          <p:cNvSpPr/>
          <p:nvPr/>
        </p:nvSpPr>
        <p:spPr>
          <a:xfrm>
            <a:off x="554182" y="1268760"/>
            <a:ext cx="8122273" cy="936104"/>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0" lvl="1" indent="0" algn="just" rtl="1">
              <a:buClr>
                <a:schemeClr val="accent5">
                  <a:lumMod val="50000"/>
                </a:schemeClr>
              </a:buClr>
              <a:buSzPct val="85000"/>
            </a:pPr>
            <a:r>
              <a:rPr lang="he-IL" sz="2400" dirty="0">
                <a:solidFill>
                  <a:schemeClr val="tx1"/>
                </a:solidFill>
                <a:latin typeface="+mn-lt"/>
                <a:cs typeface="+mn-cs"/>
              </a:rPr>
              <a:t>שכר הטרחה, באם יעשה שימוש חוזר בתוכניות, יהיה עבור השירותים הבאים ובהתאם לאחוזים המפורטים להלן:</a:t>
            </a:r>
            <a:endParaRPr lang="en-US" dirty="0">
              <a:solidFill>
                <a:schemeClr val="tx1"/>
              </a:solidFill>
              <a:latin typeface="+mn-lt"/>
              <a:cs typeface="+mn-cs"/>
            </a:endParaRPr>
          </a:p>
        </p:txBody>
      </p:sp>
      <p:sp>
        <p:nvSpPr>
          <p:cNvPr id="8" name="מלבן 7"/>
          <p:cNvSpPr/>
          <p:nvPr/>
        </p:nvSpPr>
        <p:spPr>
          <a:xfrm>
            <a:off x="554182" y="2276872"/>
            <a:ext cx="8122273" cy="504056"/>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271463" indent="-271463" algn="just" rtl="1">
              <a:spcBef>
                <a:spcPts val="600"/>
              </a:spcBef>
              <a:spcAft>
                <a:spcPts val="600"/>
              </a:spcAft>
              <a:buClr>
                <a:srgbClr val="FF0000"/>
              </a:buClr>
              <a:buSzPct val="85000"/>
              <a:buFont typeface="+mj-lt"/>
              <a:buAutoNum type="arabicParenR"/>
            </a:pPr>
            <a:r>
              <a:rPr lang="he-IL" sz="2200" dirty="0">
                <a:solidFill>
                  <a:schemeClr val="tx1"/>
                </a:solidFill>
                <a:latin typeface="+mn-lt"/>
                <a:cs typeface="+mn-cs"/>
              </a:rPr>
              <a:t>התאמה לאתר 			                65% </a:t>
            </a:r>
            <a:r>
              <a:rPr lang="he-IL" sz="1400" dirty="0">
                <a:solidFill>
                  <a:schemeClr val="tx1"/>
                </a:solidFill>
                <a:highlight>
                  <a:srgbClr val="FFFF00"/>
                </a:highlight>
                <a:latin typeface="+mn-lt"/>
                <a:cs typeface="+mn-cs"/>
              </a:rPr>
              <a:t>משכר הטרחה לתכנון</a:t>
            </a:r>
            <a:endParaRPr lang="en-US" sz="2200" dirty="0">
              <a:solidFill>
                <a:schemeClr val="tx1"/>
              </a:solidFill>
              <a:latin typeface="+mn-lt"/>
              <a:cs typeface="+mn-cs"/>
            </a:endParaRPr>
          </a:p>
        </p:txBody>
      </p:sp>
      <p:sp>
        <p:nvSpPr>
          <p:cNvPr id="9" name="מלבן 8"/>
          <p:cNvSpPr/>
          <p:nvPr/>
        </p:nvSpPr>
        <p:spPr>
          <a:xfrm>
            <a:off x="554182" y="2852936"/>
            <a:ext cx="8122273" cy="792088"/>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358775" indent="-358775" algn="just" rtl="1">
              <a:spcBef>
                <a:spcPts val="600"/>
              </a:spcBef>
              <a:spcAft>
                <a:spcPts val="0"/>
              </a:spcAft>
              <a:buClr>
                <a:srgbClr val="FF0000"/>
              </a:buClr>
              <a:buSzPct val="85000"/>
              <a:buFont typeface="+mj-lt"/>
              <a:buAutoNum type="arabicParenR" startAt="2"/>
            </a:pPr>
            <a:r>
              <a:rPr lang="he-IL" sz="2200" dirty="0">
                <a:solidFill>
                  <a:schemeClr val="tx1"/>
                </a:solidFill>
                <a:latin typeface="+mn-lt"/>
                <a:cs typeface="+mn-cs"/>
              </a:rPr>
              <a:t>עדכון התוכניות בהתאם לדרישות הלקוח </a:t>
            </a:r>
            <a:r>
              <a:rPr lang="he-IL" sz="2200" dirty="0">
                <a:solidFill>
                  <a:schemeClr val="tx1"/>
                </a:solidFill>
              </a:rPr>
              <a:t>ולהפקת   </a:t>
            </a:r>
            <a:r>
              <a:rPr lang="he-IL" sz="2200" dirty="0">
                <a:solidFill>
                  <a:schemeClr val="tx1"/>
                </a:solidFill>
                <a:latin typeface="+mn-lt"/>
                <a:cs typeface="+mn-cs"/>
              </a:rPr>
              <a:t>25% </a:t>
            </a:r>
            <a:r>
              <a:rPr lang="he-IL" sz="1400" dirty="0">
                <a:solidFill>
                  <a:schemeClr val="tx1"/>
                </a:solidFill>
                <a:highlight>
                  <a:srgbClr val="FFFF00"/>
                </a:highlight>
              </a:rPr>
              <a:t>משכר הטרחה לתכנון</a:t>
            </a:r>
            <a:endParaRPr lang="en-US" sz="1400" dirty="0">
              <a:solidFill>
                <a:schemeClr val="tx1"/>
              </a:solidFill>
              <a:highlight>
                <a:srgbClr val="FFFF00"/>
              </a:highlight>
            </a:endParaRPr>
          </a:p>
          <a:p>
            <a:pPr algn="just" rtl="1">
              <a:spcBef>
                <a:spcPts val="0"/>
              </a:spcBef>
              <a:spcAft>
                <a:spcPts val="600"/>
              </a:spcAft>
            </a:pPr>
            <a:r>
              <a:rPr lang="he-IL" sz="2200" dirty="0">
                <a:solidFill>
                  <a:schemeClr val="tx1"/>
                </a:solidFill>
                <a:latin typeface="+mn-lt"/>
                <a:cs typeface="+mn-cs"/>
              </a:rPr>
              <a:t>    הלקחים בעת ביצוע מבנים דומים קודמים</a:t>
            </a:r>
            <a:endParaRPr lang="en-US" sz="2200" dirty="0">
              <a:solidFill>
                <a:schemeClr val="tx1"/>
              </a:solidFill>
              <a:latin typeface="+mn-lt"/>
              <a:cs typeface="+mn-cs"/>
            </a:endParaRPr>
          </a:p>
        </p:txBody>
      </p:sp>
      <p:sp>
        <p:nvSpPr>
          <p:cNvPr id="10" name="מלבן 9"/>
          <p:cNvSpPr/>
          <p:nvPr/>
        </p:nvSpPr>
        <p:spPr>
          <a:xfrm>
            <a:off x="554182" y="4293096"/>
            <a:ext cx="8122273" cy="576064"/>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271463" indent="-271463" algn="just" rtl="1">
              <a:spcBef>
                <a:spcPts val="600"/>
              </a:spcBef>
              <a:spcAft>
                <a:spcPts val="600"/>
              </a:spcAft>
              <a:buClr>
                <a:srgbClr val="FF0000"/>
              </a:buClr>
              <a:buSzPct val="85000"/>
              <a:buFont typeface="+mj-lt"/>
              <a:buAutoNum type="arabicParenR" startAt="3"/>
            </a:pPr>
            <a:r>
              <a:rPr lang="he-IL" sz="2200" dirty="0">
                <a:solidFill>
                  <a:schemeClr val="tx1"/>
                </a:solidFill>
                <a:latin typeface="+mn-lt"/>
                <a:cs typeface="+mn-cs"/>
              </a:rPr>
              <a:t>התאמה לתקנים ותקנות עדכניים		    10% </a:t>
            </a:r>
            <a:r>
              <a:rPr lang="he-IL" sz="1400" dirty="0">
                <a:solidFill>
                  <a:schemeClr val="tx1"/>
                </a:solidFill>
                <a:highlight>
                  <a:srgbClr val="FFFF00"/>
                </a:highlight>
                <a:latin typeface="+mn-lt"/>
                <a:cs typeface="+mn-cs"/>
              </a:rPr>
              <a:t>משכר הטרחה לתכנון</a:t>
            </a:r>
            <a:endParaRPr lang="en-US" sz="2200" dirty="0">
              <a:solidFill>
                <a:schemeClr val="tx1"/>
              </a:solidFill>
              <a:latin typeface="+mn-lt"/>
              <a:cs typeface="+mn-cs"/>
            </a:endParaRPr>
          </a:p>
        </p:txBody>
      </p:sp>
      <p:sp>
        <p:nvSpPr>
          <p:cNvPr id="11" name="מלבן 10"/>
          <p:cNvSpPr/>
          <p:nvPr/>
        </p:nvSpPr>
        <p:spPr>
          <a:xfrm>
            <a:off x="554182" y="4293096"/>
            <a:ext cx="8122273" cy="576064"/>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358775" indent="-358775" algn="just" rtl="1">
              <a:spcBef>
                <a:spcPts val="600"/>
              </a:spcBef>
              <a:spcAft>
                <a:spcPts val="600"/>
              </a:spcAft>
              <a:buClr>
                <a:srgbClr val="FF0000"/>
              </a:buClr>
              <a:buSzPct val="85000"/>
              <a:buFont typeface="+mj-lt"/>
              <a:buAutoNum type="arabicParenR" startAt="4"/>
            </a:pPr>
            <a:r>
              <a:rPr lang="he-IL" sz="2200" dirty="0">
                <a:solidFill>
                  <a:schemeClr val="tx1"/>
                </a:solidFill>
              </a:rPr>
              <a:t>בדיקת התאמת הביצוע לתכנון (פיקוח עליון) ישולם לפי המפורט בהמשך</a:t>
            </a:r>
            <a:endParaRPr lang="en-US" sz="2200" dirty="0">
              <a:solidFill>
                <a:schemeClr val="tx1"/>
              </a:solidFill>
              <a:latin typeface="+mn-lt"/>
              <a:cs typeface="+mn-cs"/>
            </a:endParaRPr>
          </a:p>
        </p:txBody>
      </p:sp>
      <p:sp>
        <p:nvSpPr>
          <p:cNvPr id="12" name="מלבן 11"/>
          <p:cNvSpPr/>
          <p:nvPr/>
        </p:nvSpPr>
        <p:spPr>
          <a:xfrm>
            <a:off x="554182" y="3717032"/>
            <a:ext cx="8122273" cy="504056"/>
          </a:xfrm>
          <a:prstGeom prst="rect">
            <a:avLst/>
          </a:prstGeom>
          <a:solidFill>
            <a:srgbClr val="CCFFC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271463" indent="-271463" algn="just" rtl="1">
              <a:spcBef>
                <a:spcPts val="600"/>
              </a:spcBef>
              <a:spcAft>
                <a:spcPts val="600"/>
              </a:spcAft>
              <a:buClr>
                <a:srgbClr val="FF0000"/>
              </a:buClr>
              <a:buSzPct val="85000"/>
              <a:buFont typeface="+mj-lt"/>
              <a:buAutoNum type="arabicParenR" startAt="3"/>
            </a:pPr>
            <a:r>
              <a:rPr lang="he-IL" sz="2200" dirty="0">
                <a:solidFill>
                  <a:schemeClr val="tx1"/>
                </a:solidFill>
                <a:latin typeface="+mn-lt"/>
                <a:cs typeface="+mn-cs"/>
              </a:rPr>
              <a:t>התאמה לתקנים ותקנות עדכניים		    10% </a:t>
            </a:r>
            <a:r>
              <a:rPr lang="he-IL" sz="1400" dirty="0">
                <a:solidFill>
                  <a:schemeClr val="tx1"/>
                </a:solidFill>
                <a:highlight>
                  <a:srgbClr val="FFFF00"/>
                </a:highlight>
                <a:latin typeface="+mn-lt"/>
                <a:cs typeface="+mn-cs"/>
              </a:rPr>
              <a:t>משכר הטרחה לתכנון</a:t>
            </a:r>
            <a:endParaRPr lang="en-US" sz="2200" dirty="0">
              <a:solidFill>
                <a:schemeClr val="tx1"/>
              </a:solidFill>
              <a:latin typeface="+mn-lt"/>
              <a:cs typeface="+mn-cs"/>
            </a:endParaRPr>
          </a:p>
        </p:txBody>
      </p:sp>
    </p:spTree>
    <p:extLst>
      <p:ext uri="{BB962C8B-B14F-4D97-AF65-F5344CB8AC3E}">
        <p14:creationId xmlns:p14="http://schemas.microsoft.com/office/powerpoint/2010/main" val="1309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43</a:t>
            </a:fld>
            <a:endParaRPr lang="he-IL" altLang="he-IL"/>
          </a:p>
        </p:txBody>
      </p:sp>
      <p:pic>
        <p:nvPicPr>
          <p:cNvPr id="4" name="תמונה 3" descr="Patrón transparente de la ciudad. Casas de pueblo y calles, techos de casas. Foto de archivo - 680174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037375" cy="764704"/>
          </a:xfrm>
          <a:prstGeom prst="rect">
            <a:avLst/>
          </a:prstGeom>
          <a:noFill/>
          <a:ln>
            <a:noFill/>
          </a:ln>
        </p:spPr>
      </p:pic>
      <p:sp>
        <p:nvSpPr>
          <p:cNvPr id="5" name="כותרת 1"/>
          <p:cNvSpPr txBox="1">
            <a:spLocks noChangeArrowheads="1"/>
          </p:cNvSpPr>
          <p:nvPr/>
        </p:nvSpPr>
        <p:spPr>
          <a:xfrm>
            <a:off x="385763" y="115888"/>
            <a:ext cx="7858125"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1.6 מבנים חוזרים / שכ"ט לשירותי פ"ע</a:t>
            </a:r>
            <a:endParaRPr lang="en-US" altLang="he-IL" b="0" kern="0" dirty="0"/>
          </a:p>
        </p:txBody>
      </p:sp>
      <p:graphicFrame>
        <p:nvGraphicFramePr>
          <p:cNvPr id="7" name="טבלה 6"/>
          <p:cNvGraphicFramePr>
            <a:graphicFrameLocks noGrp="1"/>
          </p:cNvGraphicFramePr>
          <p:nvPr>
            <p:extLst>
              <p:ext uri="{D42A27DB-BD31-4B8C-83A1-F6EECF244321}">
                <p14:modId xmlns:p14="http://schemas.microsoft.com/office/powerpoint/2010/main" val="4116909451"/>
              </p:ext>
            </p:extLst>
          </p:nvPr>
        </p:nvGraphicFramePr>
        <p:xfrm>
          <a:off x="611563" y="2619803"/>
          <a:ext cx="8064893" cy="665181"/>
        </p:xfrm>
        <a:graphic>
          <a:graphicData uri="http://schemas.openxmlformats.org/drawingml/2006/table">
            <a:tbl>
              <a:tblPr rtl="1" firstRow="1" firstCol="1" bandRow="1">
                <a:tableStyleId>{5C22544A-7EE6-4342-B048-85BDC9FD1C3A}</a:tableStyleId>
              </a:tblPr>
              <a:tblGrid>
                <a:gridCol w="963193">
                  <a:extLst>
                    <a:ext uri="{9D8B030D-6E8A-4147-A177-3AD203B41FA5}">
                      <a16:colId xmlns:a16="http://schemas.microsoft.com/office/drawing/2014/main" xmlns="" val="20000"/>
                    </a:ext>
                  </a:extLst>
                </a:gridCol>
                <a:gridCol w="682876">
                  <a:extLst>
                    <a:ext uri="{9D8B030D-6E8A-4147-A177-3AD203B41FA5}">
                      <a16:colId xmlns:a16="http://schemas.microsoft.com/office/drawing/2014/main" xmlns="" val="20001"/>
                    </a:ext>
                  </a:extLst>
                </a:gridCol>
                <a:gridCol w="682876">
                  <a:extLst>
                    <a:ext uri="{9D8B030D-6E8A-4147-A177-3AD203B41FA5}">
                      <a16:colId xmlns:a16="http://schemas.microsoft.com/office/drawing/2014/main" xmlns="" val="20002"/>
                    </a:ext>
                  </a:extLst>
                </a:gridCol>
                <a:gridCol w="682876">
                  <a:extLst>
                    <a:ext uri="{9D8B030D-6E8A-4147-A177-3AD203B41FA5}">
                      <a16:colId xmlns:a16="http://schemas.microsoft.com/office/drawing/2014/main" xmlns="" val="20003"/>
                    </a:ext>
                  </a:extLst>
                </a:gridCol>
                <a:gridCol w="682876">
                  <a:extLst>
                    <a:ext uri="{9D8B030D-6E8A-4147-A177-3AD203B41FA5}">
                      <a16:colId xmlns:a16="http://schemas.microsoft.com/office/drawing/2014/main" xmlns="" val="20004"/>
                    </a:ext>
                  </a:extLst>
                </a:gridCol>
                <a:gridCol w="682876">
                  <a:extLst>
                    <a:ext uri="{9D8B030D-6E8A-4147-A177-3AD203B41FA5}">
                      <a16:colId xmlns:a16="http://schemas.microsoft.com/office/drawing/2014/main" xmlns="" val="20005"/>
                    </a:ext>
                  </a:extLst>
                </a:gridCol>
                <a:gridCol w="682876">
                  <a:extLst>
                    <a:ext uri="{9D8B030D-6E8A-4147-A177-3AD203B41FA5}">
                      <a16:colId xmlns:a16="http://schemas.microsoft.com/office/drawing/2014/main" xmlns="" val="20006"/>
                    </a:ext>
                  </a:extLst>
                </a:gridCol>
                <a:gridCol w="682876">
                  <a:extLst>
                    <a:ext uri="{9D8B030D-6E8A-4147-A177-3AD203B41FA5}">
                      <a16:colId xmlns:a16="http://schemas.microsoft.com/office/drawing/2014/main" xmlns="" val="20007"/>
                    </a:ext>
                  </a:extLst>
                </a:gridCol>
                <a:gridCol w="682876">
                  <a:extLst>
                    <a:ext uri="{9D8B030D-6E8A-4147-A177-3AD203B41FA5}">
                      <a16:colId xmlns:a16="http://schemas.microsoft.com/office/drawing/2014/main" xmlns="" val="20008"/>
                    </a:ext>
                  </a:extLst>
                </a:gridCol>
                <a:gridCol w="682876">
                  <a:extLst>
                    <a:ext uri="{9D8B030D-6E8A-4147-A177-3AD203B41FA5}">
                      <a16:colId xmlns:a16="http://schemas.microsoft.com/office/drawing/2014/main" xmlns="" val="20009"/>
                    </a:ext>
                  </a:extLst>
                </a:gridCol>
                <a:gridCol w="955816">
                  <a:extLst>
                    <a:ext uri="{9D8B030D-6E8A-4147-A177-3AD203B41FA5}">
                      <a16:colId xmlns:a16="http://schemas.microsoft.com/office/drawing/2014/main" xmlns="" val="20010"/>
                    </a:ext>
                  </a:extLst>
                </a:gridCol>
              </a:tblGrid>
              <a:tr h="305141">
                <a:tc>
                  <a:txBody>
                    <a:bodyPr/>
                    <a:lstStyle/>
                    <a:p>
                      <a:pPr algn="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מס' המבנים</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2</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3</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4</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5</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6</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7</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8</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9</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10</a:t>
                      </a:r>
                      <a:endParaRPr lang="en-US" sz="1200" dirty="0">
                        <a:solidFill>
                          <a:srgbClr val="FF0000"/>
                        </a:solidFill>
                        <a:effectLst/>
                        <a:latin typeface="Times New Roman"/>
                        <a:ea typeface="Times New Roman"/>
                      </a:endParaRPr>
                    </a:p>
                  </a:txBody>
                  <a:tcPr marL="65913" marR="65913" marT="0" marB="0" anchor="ctr"/>
                </a:tc>
                <a:tc>
                  <a:txBody>
                    <a:bodyPr/>
                    <a:lstStyle/>
                    <a:p>
                      <a:pPr algn="ctr" rtl="1">
                        <a:lnSpc>
                          <a:spcPct val="100000"/>
                        </a:lnSpc>
                        <a:spcAft>
                          <a:spcPts val="0"/>
                        </a:spcAft>
                        <a:tabLst>
                          <a:tab pos="365760" algn="l"/>
                          <a:tab pos="731520" algn="l"/>
                          <a:tab pos="1097280" algn="l"/>
                          <a:tab pos="1463040" algn="l"/>
                          <a:tab pos="1828800" algn="l"/>
                        </a:tabLst>
                      </a:pPr>
                      <a:r>
                        <a:rPr lang="he-IL" sz="1200" dirty="0">
                          <a:solidFill>
                            <a:srgbClr val="FF0000"/>
                          </a:solidFill>
                          <a:effectLst/>
                        </a:rPr>
                        <a:t>מעל 10</a:t>
                      </a:r>
                      <a:endParaRPr lang="en-US" sz="1200" dirty="0">
                        <a:solidFill>
                          <a:srgbClr val="FF0000"/>
                        </a:solidFill>
                        <a:effectLst/>
                        <a:latin typeface="Times New Roman"/>
                        <a:ea typeface="Times New Roman"/>
                      </a:endParaRPr>
                    </a:p>
                  </a:txBody>
                  <a:tcPr marL="65913" marR="65913" marT="0" marB="0" anchor="ctr"/>
                </a:tc>
                <a:extLst>
                  <a:ext uri="{0D108BD9-81ED-4DB2-BD59-A6C34878D82A}">
                    <a16:rowId xmlns:a16="http://schemas.microsoft.com/office/drawing/2014/main" xmlns="" val="10000"/>
                  </a:ext>
                </a:extLst>
              </a:tr>
              <a:tr h="360040">
                <a:tc>
                  <a:txBody>
                    <a:bodyPr/>
                    <a:lstStyle/>
                    <a:p>
                      <a:pPr algn="r" rtl="1">
                        <a:lnSpc>
                          <a:spcPct val="150000"/>
                        </a:lnSpc>
                        <a:spcAft>
                          <a:spcPts val="0"/>
                        </a:spcAft>
                        <a:tabLst>
                          <a:tab pos="365760" algn="l"/>
                          <a:tab pos="731520" algn="l"/>
                          <a:tab pos="1097280" algn="l"/>
                          <a:tab pos="1463040" algn="l"/>
                          <a:tab pos="1828800" algn="l"/>
                        </a:tabLst>
                      </a:pPr>
                      <a:r>
                        <a:rPr lang="he-IL" sz="1200" dirty="0">
                          <a:solidFill>
                            <a:schemeClr val="tx1"/>
                          </a:solidFill>
                          <a:effectLst/>
                        </a:rPr>
                        <a:t>המקדם</a:t>
                      </a:r>
                      <a:endParaRPr lang="en-US" sz="1200" dirty="0">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a:solidFill>
                            <a:schemeClr val="tx1"/>
                          </a:solidFill>
                          <a:effectLst/>
                        </a:rPr>
                        <a:t>81%</a:t>
                      </a:r>
                      <a:endParaRPr lang="en-US" sz="1400" b="1">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a:solidFill>
                            <a:schemeClr val="tx1"/>
                          </a:solidFill>
                          <a:effectLst/>
                        </a:rPr>
                        <a:t>72%</a:t>
                      </a:r>
                      <a:endParaRPr lang="en-US" sz="1400" b="1">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dirty="0">
                          <a:solidFill>
                            <a:schemeClr val="tx1"/>
                          </a:solidFill>
                          <a:effectLst/>
                        </a:rPr>
                        <a:t>68%</a:t>
                      </a:r>
                      <a:endParaRPr lang="en-US" sz="1400" b="1" dirty="0">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dirty="0">
                          <a:solidFill>
                            <a:schemeClr val="tx1"/>
                          </a:solidFill>
                          <a:effectLst/>
                        </a:rPr>
                        <a:t>64%</a:t>
                      </a:r>
                      <a:endParaRPr lang="en-US" sz="1400" b="1" dirty="0">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dirty="0">
                          <a:solidFill>
                            <a:schemeClr val="tx1"/>
                          </a:solidFill>
                          <a:effectLst/>
                        </a:rPr>
                        <a:t>62%</a:t>
                      </a:r>
                      <a:endParaRPr lang="en-US" sz="1400" b="1" dirty="0">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a:solidFill>
                            <a:schemeClr val="tx1"/>
                          </a:solidFill>
                          <a:effectLst/>
                        </a:rPr>
                        <a:t>60%</a:t>
                      </a:r>
                      <a:endParaRPr lang="en-US" sz="1400" b="1">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a:solidFill>
                            <a:schemeClr val="tx1"/>
                          </a:solidFill>
                          <a:effectLst/>
                        </a:rPr>
                        <a:t>58%</a:t>
                      </a:r>
                      <a:endParaRPr lang="en-US" sz="1400" b="1">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a:solidFill>
                            <a:schemeClr val="tx1"/>
                          </a:solidFill>
                          <a:effectLst/>
                        </a:rPr>
                        <a:t>57%</a:t>
                      </a:r>
                      <a:endParaRPr lang="en-US" sz="1400" b="1">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a:solidFill>
                            <a:schemeClr val="tx1"/>
                          </a:solidFill>
                          <a:effectLst/>
                        </a:rPr>
                        <a:t>56%</a:t>
                      </a:r>
                      <a:endParaRPr lang="en-US" sz="1400" b="1">
                        <a:solidFill>
                          <a:schemeClr val="tx1"/>
                        </a:solidFill>
                        <a:effectLst/>
                        <a:latin typeface="Times New Roman"/>
                        <a:ea typeface="Times New Roman"/>
                      </a:endParaRPr>
                    </a:p>
                  </a:txBody>
                  <a:tcPr marL="65913" marR="65913" marT="0" marB="0" anchor="ctr"/>
                </a:tc>
                <a:tc>
                  <a:txBody>
                    <a:bodyPr/>
                    <a:lstStyle/>
                    <a:p>
                      <a:pPr algn="ctr" rtl="1">
                        <a:lnSpc>
                          <a:spcPct val="150000"/>
                        </a:lnSpc>
                        <a:spcAft>
                          <a:spcPts val="0"/>
                        </a:spcAft>
                        <a:tabLst>
                          <a:tab pos="365760" algn="l"/>
                          <a:tab pos="731520" algn="l"/>
                          <a:tab pos="1097280" algn="l"/>
                          <a:tab pos="1463040" algn="l"/>
                          <a:tab pos="1828800" algn="l"/>
                        </a:tabLst>
                      </a:pPr>
                      <a:r>
                        <a:rPr lang="he-IL" sz="1400" b="1" dirty="0">
                          <a:solidFill>
                            <a:schemeClr val="tx1"/>
                          </a:solidFill>
                          <a:effectLst/>
                        </a:rPr>
                        <a:t>50%</a:t>
                      </a:r>
                      <a:endParaRPr lang="en-US" sz="1400" b="1" dirty="0">
                        <a:solidFill>
                          <a:schemeClr val="tx1"/>
                        </a:solidFill>
                        <a:effectLst/>
                        <a:latin typeface="Times New Roman"/>
                        <a:ea typeface="Times New Roman"/>
                      </a:endParaRPr>
                    </a:p>
                  </a:txBody>
                  <a:tcPr marL="65913" marR="65913" marT="0" marB="0" anchor="ctr"/>
                </a:tc>
                <a:extLst>
                  <a:ext uri="{0D108BD9-81ED-4DB2-BD59-A6C34878D82A}">
                    <a16:rowId xmlns:a16="http://schemas.microsoft.com/office/drawing/2014/main" xmlns="" val="10001"/>
                  </a:ext>
                </a:extLst>
              </a:tr>
            </a:tbl>
          </a:graphicData>
        </a:graphic>
      </p:graphicFrame>
      <p:sp>
        <p:nvSpPr>
          <p:cNvPr id="8" name="Rectangle 1"/>
          <p:cNvSpPr>
            <a:spLocks noChangeArrowheads="1"/>
          </p:cNvSpPr>
          <p:nvPr/>
        </p:nvSpPr>
        <p:spPr bwMode="auto">
          <a:xfrm>
            <a:off x="611560" y="1412776"/>
            <a:ext cx="8064896" cy="833318"/>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just" rtl="1">
              <a:lnSpc>
                <a:spcPts val="2800"/>
              </a:lnSpc>
            </a:pPr>
            <a:r>
              <a:rPr lang="he-IL" altLang="he-IL" sz="2200" dirty="0">
                <a:solidFill>
                  <a:schemeClr val="tx1"/>
                </a:solidFill>
                <a:latin typeface="+mn-lt"/>
                <a:cs typeface="+mn-cs"/>
              </a:rPr>
              <a:t>מקדמים למבנים/ מתקנים חוזרים לשכר טרחה עבור בדיקת ההתאמה של הביצוע לתכנון (פיקוח עליון בכל ההתמחויות), </a:t>
            </a:r>
          </a:p>
        </p:txBody>
      </p:sp>
      <p:sp>
        <p:nvSpPr>
          <p:cNvPr id="12" name="מלבן 11"/>
          <p:cNvSpPr/>
          <p:nvPr/>
        </p:nvSpPr>
        <p:spPr>
          <a:xfrm>
            <a:off x="611560" y="3575713"/>
            <a:ext cx="8041121" cy="1077423"/>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marL="95250" lvl="1" indent="-95250" algn="just" rtl="1"/>
            <a:r>
              <a:rPr lang="he-IL" altLang="he-IL" sz="2200" dirty="0">
                <a:solidFill>
                  <a:schemeClr val="tx1"/>
                </a:solidFill>
              </a:rPr>
              <a:t>שכר הטרחה לפיקוח עליון (בדיקת ההתאמה של הביצוע לתכנון) למבנים החוזרים המבוצעים בזמן אחר ו/או במרחק נסיעה מעל 30 ק"מ מהמבנה הקודם, יהיה לפי מלוא התעריף הרלוונטי.</a:t>
            </a:r>
          </a:p>
        </p:txBody>
      </p:sp>
    </p:spTree>
    <p:extLst>
      <p:ext uri="{BB962C8B-B14F-4D97-AF65-F5344CB8AC3E}">
        <p14:creationId xmlns:p14="http://schemas.microsoft.com/office/powerpoint/2010/main" val="35423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1"/>
          <p:cNvSpPr>
            <a:spLocks noGrp="1" noChangeArrowheads="1"/>
          </p:cNvSpPr>
          <p:nvPr>
            <p:ph type="title"/>
          </p:nvPr>
        </p:nvSpPr>
        <p:spPr>
          <a:xfrm>
            <a:off x="385763" y="115888"/>
            <a:ext cx="7858125" cy="431800"/>
          </a:xfrm>
        </p:spPr>
        <p:txBody>
          <a:bodyPr/>
          <a:lstStyle/>
          <a:p>
            <a:r>
              <a:rPr lang="he-IL" altLang="he-IL" sz="2800" dirty="0"/>
              <a:t>פרק 1.7 תכנון וביצוע</a:t>
            </a:r>
            <a:endParaRPr lang="en-US" altLang="he-IL" sz="2800" dirty="0"/>
          </a:p>
        </p:txBody>
      </p:sp>
      <p:sp>
        <p:nvSpPr>
          <p:cNvPr id="26627" name="מציין מיקום של מספר שקופית 2"/>
          <p:cNvSpPr>
            <a:spLocks/>
          </p:cNvSpPr>
          <p:nvPr/>
        </p:nvSpPr>
        <p:spPr bwMode="auto">
          <a:xfrm>
            <a:off x="177857" y="6565900"/>
            <a:ext cx="195206"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C637386B-D4F1-4DA4-9988-BA14DB06BD2B}" type="slidenum">
              <a:rPr lang="he-IL" altLang="he-IL" sz="1000">
                <a:solidFill>
                  <a:srgbClr val="000000"/>
                </a:solidFill>
              </a:rPr>
              <a:pPr>
                <a:lnSpc>
                  <a:spcPct val="100000"/>
                </a:lnSpc>
                <a:buClrTx/>
                <a:buFontTx/>
                <a:buNone/>
              </a:pPr>
              <a:t>44</a:t>
            </a:fld>
            <a:r>
              <a:rPr lang="en-US" altLang="en-US" sz="1000">
                <a:solidFill>
                  <a:srgbClr val="000000"/>
                </a:solidFill>
              </a:rPr>
              <a:t> </a:t>
            </a:r>
          </a:p>
        </p:txBody>
      </p:sp>
      <p:sp>
        <p:nvSpPr>
          <p:cNvPr id="26628" name="TextBox 4"/>
          <p:cNvSpPr txBox="1">
            <a:spLocks noChangeArrowheads="1"/>
          </p:cNvSpPr>
          <p:nvPr/>
        </p:nvSpPr>
        <p:spPr bwMode="auto">
          <a:xfrm>
            <a:off x="971550" y="549275"/>
            <a:ext cx="73453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he-IL" altLang="he-IL" sz="2600"/>
              <a:t>פרק זה קובע את שכר הטרחה למתכנן בגין תכנון לשם ביצוע במכרזי תכנון וביצוע (Design - Build)</a:t>
            </a:r>
            <a:endParaRPr lang="en-US" altLang="he-IL" sz="2600"/>
          </a:p>
        </p:txBody>
      </p:sp>
      <p:graphicFrame>
        <p:nvGraphicFramePr>
          <p:cNvPr id="2" name="Table 1"/>
          <p:cNvGraphicFramePr>
            <a:graphicFrameLocks noGrp="1"/>
          </p:cNvGraphicFramePr>
          <p:nvPr>
            <p:extLst>
              <p:ext uri="{D42A27DB-BD31-4B8C-83A1-F6EECF244321}">
                <p14:modId xmlns:p14="http://schemas.microsoft.com/office/powerpoint/2010/main" val="249353138"/>
              </p:ext>
            </p:extLst>
          </p:nvPr>
        </p:nvGraphicFramePr>
        <p:xfrm>
          <a:off x="547558" y="1484313"/>
          <a:ext cx="8226433" cy="762000"/>
        </p:xfrm>
        <a:graphic>
          <a:graphicData uri="http://schemas.openxmlformats.org/drawingml/2006/table">
            <a:tbl>
              <a:tblPr rtl="1" firstRow="1" bandRow="1">
                <a:tableStyleId>{21E4AEA4-8DFA-4A89-87EB-49C32662AFE0}</a:tableStyleId>
              </a:tblPr>
              <a:tblGrid>
                <a:gridCol w="562516">
                  <a:extLst>
                    <a:ext uri="{9D8B030D-6E8A-4147-A177-3AD203B41FA5}">
                      <a16:colId xmlns:a16="http://schemas.microsoft.com/office/drawing/2014/main" xmlns="" val="20000"/>
                    </a:ext>
                  </a:extLst>
                </a:gridCol>
                <a:gridCol w="3745945">
                  <a:extLst>
                    <a:ext uri="{9D8B030D-6E8A-4147-A177-3AD203B41FA5}">
                      <a16:colId xmlns:a16="http://schemas.microsoft.com/office/drawing/2014/main" xmlns="" val="20001"/>
                    </a:ext>
                  </a:extLst>
                </a:gridCol>
                <a:gridCol w="3917972">
                  <a:extLst>
                    <a:ext uri="{9D8B030D-6E8A-4147-A177-3AD203B41FA5}">
                      <a16:colId xmlns:a16="http://schemas.microsoft.com/office/drawing/2014/main" xmlns="" val="20002"/>
                    </a:ext>
                  </a:extLst>
                </a:gridCol>
              </a:tblGrid>
              <a:tr h="370796">
                <a:tc gridSpan="3">
                  <a:txBody>
                    <a:bodyPr/>
                    <a:lstStyle/>
                    <a:p>
                      <a:pPr algn="ctr" rtl="1">
                        <a:lnSpc>
                          <a:spcPts val="3000"/>
                        </a:lnSpc>
                        <a:spcAft>
                          <a:spcPts val="0"/>
                        </a:spcAft>
                      </a:pPr>
                      <a:r>
                        <a:rPr lang="he-IL" sz="2200" u="none" dirty="0">
                          <a:solidFill>
                            <a:schemeClr val="tx1"/>
                          </a:solidFill>
                          <a:effectLst/>
                          <a:latin typeface="+mn-lt"/>
                        </a:rPr>
                        <a:t>שלבים </a:t>
                      </a:r>
                      <a:r>
                        <a:rPr lang="he-IL" sz="2200" u="none" dirty="0" err="1">
                          <a:solidFill>
                            <a:schemeClr val="tx1"/>
                          </a:solidFill>
                          <a:effectLst/>
                          <a:latin typeface="+mn-lt"/>
                        </a:rPr>
                        <a:t>בפרויקטי</a:t>
                      </a:r>
                      <a:r>
                        <a:rPr lang="he-IL" sz="2200" u="none" dirty="0">
                          <a:solidFill>
                            <a:schemeClr val="tx1"/>
                          </a:solidFill>
                          <a:effectLst/>
                          <a:latin typeface="+mn-lt"/>
                        </a:rPr>
                        <a:t> תכנון - ביצוע ואופן התשלום עבורם</a:t>
                      </a:r>
                      <a:endParaRPr lang="en-US" sz="2200" u="none"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xmlns="" val="10000"/>
                  </a:ext>
                </a:extLst>
              </a:tr>
              <a:tr h="370796">
                <a:tc>
                  <a:txBody>
                    <a:bodyPr/>
                    <a:lstStyle/>
                    <a:p>
                      <a:pPr algn="ctr" rtl="1">
                        <a:spcAft>
                          <a:spcPts val="0"/>
                        </a:spcAft>
                      </a:pPr>
                      <a:r>
                        <a:rPr lang="he-IL" sz="1600" b="1" u="none" dirty="0">
                          <a:effectLst/>
                          <a:latin typeface="+mn-lt"/>
                        </a:rPr>
                        <a:t>סעיף</a:t>
                      </a:r>
                      <a:endParaRPr lang="en-US" sz="1600" b="1" u="none" dirty="0">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000" b="1" u="none" dirty="0">
                          <a:effectLst/>
                          <a:latin typeface="+mn-lt"/>
                        </a:rPr>
                        <a:t>תיאור</a:t>
                      </a:r>
                      <a:endParaRPr lang="en-US" sz="2000" b="1" u="none" dirty="0">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000" b="1" u="none" dirty="0">
                          <a:effectLst/>
                          <a:latin typeface="+mn-lt"/>
                        </a:rPr>
                        <a:t>אופן תשלום</a:t>
                      </a:r>
                      <a:endParaRPr lang="en-US" sz="2000" b="1" u="none" dirty="0">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1"/>
                  </a:ext>
                </a:extLst>
              </a:tr>
            </a:tbl>
          </a:graphicData>
        </a:graphic>
      </p:graphicFrame>
      <p:graphicFrame>
        <p:nvGraphicFramePr>
          <p:cNvPr id="6" name="Table 1"/>
          <p:cNvGraphicFramePr>
            <a:graphicFrameLocks noGrp="1"/>
          </p:cNvGraphicFramePr>
          <p:nvPr>
            <p:extLst>
              <p:ext uri="{D42A27DB-BD31-4B8C-83A1-F6EECF244321}">
                <p14:modId xmlns:p14="http://schemas.microsoft.com/office/powerpoint/2010/main" val="4257508797"/>
              </p:ext>
            </p:extLst>
          </p:nvPr>
        </p:nvGraphicFramePr>
        <p:xfrm>
          <a:off x="539551" y="2276475"/>
          <a:ext cx="8213079" cy="1028700"/>
        </p:xfrm>
        <a:graphic>
          <a:graphicData uri="http://schemas.openxmlformats.org/drawingml/2006/table">
            <a:tbl>
              <a:tblPr rtl="1" firstRow="1" bandRow="1">
                <a:tableStyleId>{21E4AEA4-8DFA-4A89-87EB-49C32662AFE0}</a:tableStyleId>
              </a:tblPr>
              <a:tblGrid>
                <a:gridCol w="545480">
                  <a:extLst>
                    <a:ext uri="{9D8B030D-6E8A-4147-A177-3AD203B41FA5}">
                      <a16:colId xmlns:a16="http://schemas.microsoft.com/office/drawing/2014/main" xmlns="" val="20000"/>
                    </a:ext>
                  </a:extLst>
                </a:gridCol>
                <a:gridCol w="3755801">
                  <a:extLst>
                    <a:ext uri="{9D8B030D-6E8A-4147-A177-3AD203B41FA5}">
                      <a16:colId xmlns:a16="http://schemas.microsoft.com/office/drawing/2014/main" xmlns="" val="20001"/>
                    </a:ext>
                  </a:extLst>
                </a:gridCol>
                <a:gridCol w="3911798">
                  <a:extLst>
                    <a:ext uri="{9D8B030D-6E8A-4147-A177-3AD203B41FA5}">
                      <a16:colId xmlns:a16="http://schemas.microsoft.com/office/drawing/2014/main" xmlns="" val="20002"/>
                    </a:ext>
                  </a:extLst>
                </a:gridCol>
              </a:tblGrid>
              <a:tr h="822956">
                <a:tc>
                  <a:txBody>
                    <a:bodyPr/>
                    <a:lstStyle/>
                    <a:p>
                      <a:pPr algn="ctr" rtl="1">
                        <a:lnSpc>
                          <a:spcPts val="2700"/>
                        </a:lnSpc>
                        <a:spcAft>
                          <a:spcPts val="0"/>
                        </a:spcAft>
                      </a:pPr>
                      <a:r>
                        <a:rPr lang="he-IL" sz="1400" b="1" dirty="0">
                          <a:solidFill>
                            <a:srgbClr val="FF0000"/>
                          </a:solidFill>
                          <a:effectLst/>
                          <a:latin typeface="+mn-lt"/>
                        </a:rPr>
                        <a:t>א</a:t>
                      </a:r>
                      <a:endParaRPr lang="en-US" sz="1400" b="1"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2700"/>
                        </a:lnSpc>
                        <a:spcAft>
                          <a:spcPts val="0"/>
                        </a:spcAft>
                      </a:pPr>
                      <a:r>
                        <a:rPr lang="he-IL" sz="2400" b="0" dirty="0">
                          <a:solidFill>
                            <a:schemeClr val="tx1"/>
                          </a:solidFill>
                          <a:effectLst/>
                          <a:latin typeface="+mn-lt"/>
                        </a:rPr>
                        <a:t>אפיון לתכנון </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0">
                        <a:lnSpc>
                          <a:spcPts val="2700"/>
                        </a:lnSpc>
                        <a:spcAft>
                          <a:spcPts val="0"/>
                        </a:spcAft>
                      </a:pPr>
                      <a:r>
                        <a:rPr lang="he-IL" sz="2400" b="0" dirty="0">
                          <a:solidFill>
                            <a:schemeClr val="tx1"/>
                          </a:solidFill>
                          <a:effectLst/>
                          <a:latin typeface="+mn-lt"/>
                        </a:rPr>
                        <a:t>ישולם לפי פרק 2.32.1 או סכום סופי וקבוע שיחושב לפי הערכת היקף ש"ע</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7" name="Table 1"/>
          <p:cNvGraphicFramePr>
            <a:graphicFrameLocks noGrp="1"/>
          </p:cNvGraphicFramePr>
          <p:nvPr>
            <p:extLst>
              <p:ext uri="{D42A27DB-BD31-4B8C-83A1-F6EECF244321}">
                <p14:modId xmlns:p14="http://schemas.microsoft.com/office/powerpoint/2010/main" val="3343389326"/>
              </p:ext>
            </p:extLst>
          </p:nvPr>
        </p:nvGraphicFramePr>
        <p:xfrm>
          <a:off x="547228" y="3356992"/>
          <a:ext cx="8213078" cy="381000"/>
        </p:xfrm>
        <a:graphic>
          <a:graphicData uri="http://schemas.openxmlformats.org/drawingml/2006/table">
            <a:tbl>
              <a:tblPr rtl="1" firstRow="1" bandRow="1">
                <a:tableStyleId>{21E4AEA4-8DFA-4A89-87EB-49C32662AFE0}</a:tableStyleId>
              </a:tblPr>
              <a:tblGrid>
                <a:gridCol w="539697">
                  <a:extLst>
                    <a:ext uri="{9D8B030D-6E8A-4147-A177-3AD203B41FA5}">
                      <a16:colId xmlns:a16="http://schemas.microsoft.com/office/drawing/2014/main" xmlns="" val="20000"/>
                    </a:ext>
                  </a:extLst>
                </a:gridCol>
                <a:gridCol w="3771438">
                  <a:extLst>
                    <a:ext uri="{9D8B030D-6E8A-4147-A177-3AD203B41FA5}">
                      <a16:colId xmlns:a16="http://schemas.microsoft.com/office/drawing/2014/main" xmlns="" val="20001"/>
                    </a:ext>
                  </a:extLst>
                </a:gridCol>
                <a:gridCol w="3901943">
                  <a:extLst>
                    <a:ext uri="{9D8B030D-6E8A-4147-A177-3AD203B41FA5}">
                      <a16:colId xmlns:a16="http://schemas.microsoft.com/office/drawing/2014/main" xmlns="" val="20002"/>
                    </a:ext>
                  </a:extLst>
                </a:gridCol>
              </a:tblGrid>
              <a:tr h="370796">
                <a:tc>
                  <a:txBody>
                    <a:bodyPr/>
                    <a:lstStyle/>
                    <a:p>
                      <a:pPr algn="ctr" rtl="1">
                        <a:spcAft>
                          <a:spcPts val="0"/>
                        </a:spcAft>
                      </a:pPr>
                      <a:r>
                        <a:rPr lang="he-IL" sz="1400" b="1" dirty="0">
                          <a:solidFill>
                            <a:srgbClr val="FF0000"/>
                          </a:solidFill>
                          <a:effectLst/>
                          <a:latin typeface="+mn-lt"/>
                        </a:rPr>
                        <a:t>ב</a:t>
                      </a:r>
                      <a:endParaRPr lang="en-US" sz="1400" b="1"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תכנון מוקדם (חלקי או מלא)</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בהתאם לתעריף הרלוונטי</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8" name="Table 1"/>
          <p:cNvGraphicFramePr>
            <a:graphicFrameLocks noGrp="1"/>
          </p:cNvGraphicFramePr>
          <p:nvPr>
            <p:extLst>
              <p:ext uri="{D42A27DB-BD31-4B8C-83A1-F6EECF244321}">
                <p14:modId xmlns:p14="http://schemas.microsoft.com/office/powerpoint/2010/main" val="3210501529"/>
              </p:ext>
            </p:extLst>
          </p:nvPr>
        </p:nvGraphicFramePr>
        <p:xfrm>
          <a:off x="535384" y="3790380"/>
          <a:ext cx="8213079" cy="381000"/>
        </p:xfrm>
        <a:graphic>
          <a:graphicData uri="http://schemas.openxmlformats.org/drawingml/2006/table">
            <a:tbl>
              <a:tblPr rtl="1" firstRow="1" bandRow="1">
                <a:tableStyleId>{21E4AEA4-8DFA-4A89-87EB-49C32662AFE0}</a:tableStyleId>
              </a:tblPr>
              <a:tblGrid>
                <a:gridCol w="512620">
                  <a:extLst>
                    <a:ext uri="{9D8B030D-6E8A-4147-A177-3AD203B41FA5}">
                      <a16:colId xmlns:a16="http://schemas.microsoft.com/office/drawing/2014/main" xmlns="" val="20000"/>
                    </a:ext>
                  </a:extLst>
                </a:gridCol>
                <a:gridCol w="3786958">
                  <a:extLst>
                    <a:ext uri="{9D8B030D-6E8A-4147-A177-3AD203B41FA5}">
                      <a16:colId xmlns:a16="http://schemas.microsoft.com/office/drawing/2014/main" xmlns="" val="20001"/>
                    </a:ext>
                  </a:extLst>
                </a:gridCol>
                <a:gridCol w="3913501">
                  <a:extLst>
                    <a:ext uri="{9D8B030D-6E8A-4147-A177-3AD203B41FA5}">
                      <a16:colId xmlns:a16="http://schemas.microsoft.com/office/drawing/2014/main" xmlns="" val="20002"/>
                    </a:ext>
                  </a:extLst>
                </a:gridCol>
              </a:tblGrid>
              <a:tr h="370796">
                <a:tc>
                  <a:txBody>
                    <a:bodyPr/>
                    <a:lstStyle/>
                    <a:p>
                      <a:pPr algn="ctr" rtl="1">
                        <a:spcAft>
                          <a:spcPts val="0"/>
                        </a:spcAft>
                      </a:pPr>
                      <a:r>
                        <a:rPr lang="he-IL" sz="1400" b="1" dirty="0">
                          <a:solidFill>
                            <a:srgbClr val="FF0000"/>
                          </a:solidFill>
                          <a:effectLst/>
                          <a:latin typeface="+mn-lt"/>
                        </a:rPr>
                        <a:t>ג</a:t>
                      </a:r>
                      <a:endParaRPr lang="en-US" sz="1400" b="1"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תכנון סופי (חלקי או מלא)</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בהתאם לתעריף הרלוונטי</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9" name="Table 1"/>
          <p:cNvGraphicFramePr>
            <a:graphicFrameLocks noGrp="1"/>
          </p:cNvGraphicFramePr>
          <p:nvPr>
            <p:extLst>
              <p:ext uri="{D42A27DB-BD31-4B8C-83A1-F6EECF244321}">
                <p14:modId xmlns:p14="http://schemas.microsoft.com/office/powerpoint/2010/main" val="4166758568"/>
              </p:ext>
            </p:extLst>
          </p:nvPr>
        </p:nvGraphicFramePr>
        <p:xfrm>
          <a:off x="547025" y="4222180"/>
          <a:ext cx="8204884" cy="381000"/>
        </p:xfrm>
        <a:graphic>
          <a:graphicData uri="http://schemas.openxmlformats.org/drawingml/2006/table">
            <a:tbl>
              <a:tblPr rtl="1" firstRow="1" bandRow="1">
                <a:tableStyleId>{21E4AEA4-8DFA-4A89-87EB-49C32662AFE0}</a:tableStyleId>
              </a:tblPr>
              <a:tblGrid>
                <a:gridCol w="508660">
                  <a:extLst>
                    <a:ext uri="{9D8B030D-6E8A-4147-A177-3AD203B41FA5}">
                      <a16:colId xmlns:a16="http://schemas.microsoft.com/office/drawing/2014/main" xmlns="" val="20000"/>
                    </a:ext>
                  </a:extLst>
                </a:gridCol>
                <a:gridCol w="3801605">
                  <a:extLst>
                    <a:ext uri="{9D8B030D-6E8A-4147-A177-3AD203B41FA5}">
                      <a16:colId xmlns:a16="http://schemas.microsoft.com/office/drawing/2014/main" xmlns="" val="20001"/>
                    </a:ext>
                  </a:extLst>
                </a:gridCol>
                <a:gridCol w="3894619">
                  <a:extLst>
                    <a:ext uri="{9D8B030D-6E8A-4147-A177-3AD203B41FA5}">
                      <a16:colId xmlns:a16="http://schemas.microsoft.com/office/drawing/2014/main" xmlns="" val="20002"/>
                    </a:ext>
                  </a:extLst>
                </a:gridCol>
              </a:tblGrid>
              <a:tr h="370796">
                <a:tc>
                  <a:txBody>
                    <a:bodyPr/>
                    <a:lstStyle/>
                    <a:p>
                      <a:pPr algn="ctr" rtl="1">
                        <a:spcAft>
                          <a:spcPts val="0"/>
                        </a:spcAft>
                      </a:pPr>
                      <a:r>
                        <a:rPr lang="he-IL" sz="1400" b="1" dirty="0">
                          <a:solidFill>
                            <a:srgbClr val="FF0000"/>
                          </a:solidFill>
                          <a:effectLst/>
                          <a:latin typeface="+mn-lt"/>
                        </a:rPr>
                        <a:t>ד</a:t>
                      </a:r>
                      <a:endParaRPr lang="en-US" sz="1400" b="1"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תכנון מפורט (חלקי או מלא)</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בהתאם לתעריף הרלוונטי</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10" name="Table 1"/>
          <p:cNvGraphicFramePr>
            <a:graphicFrameLocks noGrp="1"/>
          </p:cNvGraphicFramePr>
          <p:nvPr>
            <p:extLst>
              <p:ext uri="{D42A27DB-BD31-4B8C-83A1-F6EECF244321}">
                <p14:modId xmlns:p14="http://schemas.microsoft.com/office/powerpoint/2010/main" val="405998164"/>
              </p:ext>
            </p:extLst>
          </p:nvPr>
        </p:nvGraphicFramePr>
        <p:xfrm>
          <a:off x="547228" y="4653980"/>
          <a:ext cx="8213079" cy="381000"/>
        </p:xfrm>
        <a:graphic>
          <a:graphicData uri="http://schemas.openxmlformats.org/drawingml/2006/table">
            <a:tbl>
              <a:tblPr rtl="1" firstRow="1" bandRow="1">
                <a:tableStyleId>{21E4AEA4-8DFA-4A89-87EB-49C32662AFE0}</a:tableStyleId>
              </a:tblPr>
              <a:tblGrid>
                <a:gridCol w="532374">
                  <a:extLst>
                    <a:ext uri="{9D8B030D-6E8A-4147-A177-3AD203B41FA5}">
                      <a16:colId xmlns:a16="http://schemas.microsoft.com/office/drawing/2014/main" xmlns="" val="20000"/>
                    </a:ext>
                  </a:extLst>
                </a:gridCol>
                <a:gridCol w="3778763">
                  <a:extLst>
                    <a:ext uri="{9D8B030D-6E8A-4147-A177-3AD203B41FA5}">
                      <a16:colId xmlns:a16="http://schemas.microsoft.com/office/drawing/2014/main" xmlns="" val="20001"/>
                    </a:ext>
                  </a:extLst>
                </a:gridCol>
                <a:gridCol w="3901942">
                  <a:extLst>
                    <a:ext uri="{9D8B030D-6E8A-4147-A177-3AD203B41FA5}">
                      <a16:colId xmlns:a16="http://schemas.microsoft.com/office/drawing/2014/main" xmlns="" val="20002"/>
                    </a:ext>
                  </a:extLst>
                </a:gridCol>
              </a:tblGrid>
              <a:tr h="370796">
                <a:tc>
                  <a:txBody>
                    <a:bodyPr/>
                    <a:lstStyle/>
                    <a:p>
                      <a:pPr algn="ctr" rtl="1">
                        <a:spcAft>
                          <a:spcPts val="0"/>
                        </a:spcAft>
                      </a:pPr>
                      <a:r>
                        <a:rPr lang="he-IL" sz="1400" b="1" dirty="0">
                          <a:solidFill>
                            <a:srgbClr val="FF0000"/>
                          </a:solidFill>
                          <a:effectLst/>
                          <a:latin typeface="+mn-lt"/>
                        </a:rPr>
                        <a:t>ה</a:t>
                      </a:r>
                      <a:endParaRPr lang="en-US" sz="1400" b="1"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בדיקות הצעות קבלנים</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לפי דיווח ש"ע</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11" name="Table 1"/>
          <p:cNvGraphicFramePr>
            <a:graphicFrameLocks noGrp="1"/>
          </p:cNvGraphicFramePr>
          <p:nvPr>
            <p:extLst>
              <p:ext uri="{D42A27DB-BD31-4B8C-83A1-F6EECF244321}">
                <p14:modId xmlns:p14="http://schemas.microsoft.com/office/powerpoint/2010/main" val="3906645468"/>
              </p:ext>
            </p:extLst>
          </p:nvPr>
        </p:nvGraphicFramePr>
        <p:xfrm>
          <a:off x="547229" y="5084192"/>
          <a:ext cx="8213078" cy="793750"/>
        </p:xfrm>
        <a:graphic>
          <a:graphicData uri="http://schemas.openxmlformats.org/drawingml/2006/table">
            <a:tbl>
              <a:tblPr rtl="1" firstRow="1" bandRow="1">
                <a:tableStyleId>{21E4AEA4-8DFA-4A89-87EB-49C32662AFE0}</a:tableStyleId>
              </a:tblPr>
              <a:tblGrid>
                <a:gridCol w="516855">
                  <a:extLst>
                    <a:ext uri="{9D8B030D-6E8A-4147-A177-3AD203B41FA5}">
                      <a16:colId xmlns:a16="http://schemas.microsoft.com/office/drawing/2014/main" xmlns="" val="20000"/>
                    </a:ext>
                  </a:extLst>
                </a:gridCol>
                <a:gridCol w="3778251">
                  <a:extLst>
                    <a:ext uri="{9D8B030D-6E8A-4147-A177-3AD203B41FA5}">
                      <a16:colId xmlns:a16="http://schemas.microsoft.com/office/drawing/2014/main" xmlns="" val="20001"/>
                    </a:ext>
                  </a:extLst>
                </a:gridCol>
                <a:gridCol w="3917972">
                  <a:extLst>
                    <a:ext uri="{9D8B030D-6E8A-4147-A177-3AD203B41FA5}">
                      <a16:colId xmlns:a16="http://schemas.microsoft.com/office/drawing/2014/main" xmlns="" val="20002"/>
                    </a:ext>
                  </a:extLst>
                </a:gridCol>
              </a:tblGrid>
              <a:tr h="793750">
                <a:tc>
                  <a:txBody>
                    <a:bodyPr/>
                    <a:lstStyle/>
                    <a:p>
                      <a:pPr algn="ctr" rtl="1">
                        <a:spcAft>
                          <a:spcPts val="0"/>
                        </a:spcAft>
                      </a:pPr>
                      <a:r>
                        <a:rPr lang="he-IL" sz="1400" b="1" dirty="0">
                          <a:solidFill>
                            <a:srgbClr val="FF0000"/>
                          </a:solidFill>
                          <a:effectLst/>
                          <a:latin typeface="+mn-lt"/>
                        </a:rPr>
                        <a:t>ו</a:t>
                      </a:r>
                      <a:endParaRPr lang="en-US" sz="1400" b="1"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בדיקת התוכניות המפורטות של הזוכה</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לפי דיווח ש"ע</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12" name="Table 1"/>
          <p:cNvGraphicFramePr>
            <a:graphicFrameLocks noGrp="1"/>
          </p:cNvGraphicFramePr>
          <p:nvPr>
            <p:extLst>
              <p:ext uri="{D42A27DB-BD31-4B8C-83A1-F6EECF244321}">
                <p14:modId xmlns:p14="http://schemas.microsoft.com/office/powerpoint/2010/main" val="767403786"/>
              </p:ext>
            </p:extLst>
          </p:nvPr>
        </p:nvGraphicFramePr>
        <p:xfrm>
          <a:off x="547560" y="5912867"/>
          <a:ext cx="8226433" cy="396875"/>
        </p:xfrm>
        <a:graphic>
          <a:graphicData uri="http://schemas.openxmlformats.org/drawingml/2006/table">
            <a:tbl>
              <a:tblPr rtl="1" firstRow="1" bandRow="1">
                <a:tableStyleId>{21E4AEA4-8DFA-4A89-87EB-49C32662AFE0}</a:tableStyleId>
              </a:tblPr>
              <a:tblGrid>
                <a:gridCol w="514690">
                  <a:extLst>
                    <a:ext uri="{9D8B030D-6E8A-4147-A177-3AD203B41FA5}">
                      <a16:colId xmlns:a16="http://schemas.microsoft.com/office/drawing/2014/main" xmlns="" val="20000"/>
                    </a:ext>
                  </a:extLst>
                </a:gridCol>
                <a:gridCol w="3778763">
                  <a:extLst>
                    <a:ext uri="{9D8B030D-6E8A-4147-A177-3AD203B41FA5}">
                      <a16:colId xmlns:a16="http://schemas.microsoft.com/office/drawing/2014/main" xmlns="" val="20001"/>
                    </a:ext>
                  </a:extLst>
                </a:gridCol>
                <a:gridCol w="3932980">
                  <a:extLst>
                    <a:ext uri="{9D8B030D-6E8A-4147-A177-3AD203B41FA5}">
                      <a16:colId xmlns:a16="http://schemas.microsoft.com/office/drawing/2014/main" xmlns="" val="20002"/>
                    </a:ext>
                  </a:extLst>
                </a:gridCol>
              </a:tblGrid>
              <a:tr h="396875">
                <a:tc>
                  <a:txBody>
                    <a:bodyPr/>
                    <a:lstStyle/>
                    <a:p>
                      <a:pPr algn="ctr" rtl="1">
                        <a:spcAft>
                          <a:spcPts val="0"/>
                        </a:spcAft>
                      </a:pPr>
                      <a:r>
                        <a:rPr lang="he-IL" sz="1400" b="0" dirty="0">
                          <a:solidFill>
                            <a:srgbClr val="FF0000"/>
                          </a:solidFill>
                          <a:effectLst/>
                          <a:latin typeface="+mn-lt"/>
                        </a:rPr>
                        <a:t>ז</a:t>
                      </a:r>
                      <a:endParaRPr lang="en-US" sz="1400" b="0" dirty="0">
                        <a:solidFill>
                          <a:srgbClr val="FF0000"/>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a:solidFill>
                            <a:schemeClr val="tx1"/>
                          </a:solidFill>
                          <a:effectLst/>
                          <a:latin typeface="+mn-lt"/>
                        </a:rPr>
                        <a:t>ליווי הביצוע באתר</a:t>
                      </a:r>
                      <a:endParaRPr lang="en-US" sz="2400" b="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3000"/>
                        </a:lnSpc>
                        <a:spcAft>
                          <a:spcPts val="0"/>
                        </a:spcAft>
                      </a:pPr>
                      <a:r>
                        <a:rPr lang="he-IL" sz="2400" b="0" dirty="0">
                          <a:solidFill>
                            <a:schemeClr val="tx1"/>
                          </a:solidFill>
                          <a:effectLst/>
                          <a:latin typeface="+mn-lt"/>
                        </a:rPr>
                        <a:t>לפי ביקורים</a:t>
                      </a:r>
                      <a:endParaRPr lang="en-US" sz="2400" b="0" dirty="0">
                        <a:solidFill>
                          <a:schemeClr val="tx1"/>
                        </a:solidFill>
                        <a:effectLst/>
                        <a:latin typeface="+mn-lt"/>
                        <a:ea typeface="Times New Roman"/>
                      </a:endParaRPr>
                    </a:p>
                  </a:txBody>
                  <a:tcPr marL="68586" marR="68586"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sp>
        <p:nvSpPr>
          <p:cNvPr id="26711" name="מציין מיקום של מספר שקופית 2"/>
          <p:cNvSpPr>
            <a:spLocks noGrp="1"/>
          </p:cNvSpPr>
          <p:nvPr>
            <p:ph type="sldNum" sz="quarter" idx="10"/>
          </p:nvPr>
        </p:nvSpPr>
        <p:spPr>
          <a:xfrm>
            <a:off x="177857" y="6565900"/>
            <a:ext cx="195206"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F21CEA7-0380-445E-8363-44D798DF3918}" type="slidenum">
              <a:rPr lang="he-IL" altLang="he-IL" smtClean="0"/>
              <a:pPr/>
              <a:t>44</a:t>
            </a:fld>
            <a:endParaRPr lang="he-IL" altLang="he-IL"/>
          </a:p>
        </p:txBody>
      </p:sp>
      <p:pic>
        <p:nvPicPr>
          <p:cNvPr id="14" name="ACBEB0C8-DD1D-44A4-A86C-5BDDD857E2F7" descr="ACBEB0C8-DD1D-44A4-A86C-5BDDD857E2F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31" y="4333"/>
            <a:ext cx="1315867" cy="76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0"/>
          </p:nvPr>
        </p:nvSpPr>
        <p:spPr/>
        <p:txBody>
          <a:bodyPr/>
          <a:lstStyle/>
          <a:p>
            <a:pPr>
              <a:defRPr/>
            </a:pPr>
            <a:fld id="{45BF4B67-A416-465F-A5D8-F1B53AFAA722}" type="slidenum">
              <a:rPr lang="he-IL" altLang="he-IL" smtClean="0"/>
              <a:pPr>
                <a:defRPr/>
              </a:pPr>
              <a:t>45</a:t>
            </a:fld>
            <a:endParaRPr lang="he-IL" altLang="he-IL"/>
          </a:p>
        </p:txBody>
      </p:sp>
      <p:sp>
        <p:nvSpPr>
          <p:cNvPr id="5" name="מלבן 4"/>
          <p:cNvSpPr/>
          <p:nvPr/>
        </p:nvSpPr>
        <p:spPr bwMode="auto">
          <a:xfrm>
            <a:off x="7308304" y="980728"/>
            <a:ext cx="1728192"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algn="ctr" rtl="1">
              <a:lnSpc>
                <a:spcPts val="2400"/>
              </a:lnSpc>
              <a:spcAft>
                <a:spcPts val="0"/>
              </a:spcAft>
              <a:defRPr/>
            </a:pPr>
            <a:r>
              <a:rPr lang="he-IL" b="1" dirty="0">
                <a:solidFill>
                  <a:schemeClr val="tx1"/>
                </a:solidFill>
              </a:rPr>
              <a:t>סוג אירוע/שינוי מוזמן בהתקשרות</a:t>
            </a:r>
            <a:endParaRPr lang="en-US" b="1" dirty="0">
              <a:solidFill>
                <a:schemeClr val="tx1"/>
              </a:solidFill>
            </a:endParaRPr>
          </a:p>
        </p:txBody>
      </p:sp>
      <p:sp>
        <p:nvSpPr>
          <p:cNvPr id="6" name="מלבן 5"/>
          <p:cNvSpPr/>
          <p:nvPr/>
        </p:nvSpPr>
        <p:spPr bwMode="auto">
          <a:xfrm>
            <a:off x="6516216" y="980728"/>
            <a:ext cx="720080"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תת סעיף</a:t>
            </a:r>
            <a:endParaRPr lang="en-US" b="1" dirty="0">
              <a:solidFill>
                <a:schemeClr val="tx1"/>
              </a:solidFill>
            </a:endParaRPr>
          </a:p>
        </p:txBody>
      </p:sp>
      <p:sp>
        <p:nvSpPr>
          <p:cNvPr id="7" name="מלבן 6"/>
          <p:cNvSpPr/>
          <p:nvPr/>
        </p:nvSpPr>
        <p:spPr bwMode="auto">
          <a:xfrm>
            <a:off x="6516216" y="1844825"/>
            <a:ext cx="720080" cy="1368152"/>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dirty="0">
                <a:solidFill>
                  <a:schemeClr val="dk1"/>
                </a:solidFill>
              </a:rPr>
              <a:t>שינויים בהיקף השירותים מוזמנים</a:t>
            </a:r>
            <a:endParaRPr lang="en-US" sz="1400" b="1" dirty="0">
              <a:solidFill>
                <a:schemeClr val="dk1"/>
              </a:solidFill>
            </a:endParaRPr>
          </a:p>
        </p:txBody>
      </p:sp>
      <p:sp>
        <p:nvSpPr>
          <p:cNvPr id="8" name="מלבן 7"/>
          <p:cNvSpPr/>
          <p:nvPr/>
        </p:nvSpPr>
        <p:spPr bwMode="auto">
          <a:xfrm>
            <a:off x="7308304" y="1844824"/>
            <a:ext cx="1728192" cy="4608511"/>
          </a:xfrm>
          <a:prstGeom prst="rect">
            <a:avLst/>
          </a:prstGeom>
          <a:solidFill>
            <a:srgbClr val="D9FFE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0" lvl="0" indent="0" algn="ctr" rtl="1">
              <a:lnSpc>
                <a:spcPct val="200000"/>
              </a:lnSpc>
              <a:spcBef>
                <a:spcPts val="0"/>
              </a:spcBef>
              <a:spcAft>
                <a:spcPts val="0"/>
              </a:spcAft>
              <a:buFont typeface="+mj-cs"/>
              <a:buNone/>
            </a:pPr>
            <a:r>
              <a:rPr lang="he-IL" sz="2200" b="1" dirty="0">
                <a:solidFill>
                  <a:srgbClr val="FF0000"/>
                </a:solidFill>
              </a:rPr>
              <a:t>שינויים</a:t>
            </a:r>
          </a:p>
          <a:p>
            <a:pPr marL="0" lvl="0" indent="0" algn="ctr" rtl="1">
              <a:lnSpc>
                <a:spcPct val="200000"/>
              </a:lnSpc>
              <a:spcBef>
                <a:spcPts val="0"/>
              </a:spcBef>
              <a:spcAft>
                <a:spcPts val="0"/>
              </a:spcAft>
              <a:buFont typeface="+mj-cs"/>
              <a:buNone/>
            </a:pPr>
            <a:r>
              <a:rPr lang="he-IL" sz="2200" b="1" dirty="0">
                <a:solidFill>
                  <a:srgbClr val="FF0000"/>
                </a:solidFill>
              </a:rPr>
              <a:t>בהיקף</a:t>
            </a:r>
          </a:p>
          <a:p>
            <a:pPr marL="0" lvl="0" indent="0" algn="ctr" rtl="1">
              <a:lnSpc>
                <a:spcPct val="200000"/>
              </a:lnSpc>
              <a:spcBef>
                <a:spcPts val="0"/>
              </a:spcBef>
              <a:spcAft>
                <a:spcPts val="0"/>
              </a:spcAft>
              <a:buFont typeface="+mj-cs"/>
              <a:buNone/>
            </a:pPr>
            <a:r>
              <a:rPr lang="he-IL" sz="2200" b="1" dirty="0">
                <a:solidFill>
                  <a:srgbClr val="FF0000"/>
                </a:solidFill>
              </a:rPr>
              <a:t>השירותים</a:t>
            </a:r>
            <a:endParaRPr lang="en-US" sz="2200" b="1" dirty="0">
              <a:solidFill>
                <a:srgbClr val="FF0000"/>
              </a:solidFill>
              <a:ea typeface="Times New Roman"/>
            </a:endParaRPr>
          </a:p>
        </p:txBody>
      </p:sp>
      <p:sp>
        <p:nvSpPr>
          <p:cNvPr id="9" name="מלבן 8"/>
          <p:cNvSpPr/>
          <p:nvPr/>
        </p:nvSpPr>
        <p:spPr bwMode="auto">
          <a:xfrm>
            <a:off x="6516216" y="3284984"/>
            <a:ext cx="720080" cy="1660698"/>
          </a:xfrm>
          <a:prstGeom prst="rect">
            <a:avLst/>
          </a:prstGeom>
          <a:solidFill>
            <a:srgbClr val="E4FFC9"/>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dirty="0">
                <a:solidFill>
                  <a:schemeClr val="dk1"/>
                </a:solidFill>
              </a:rPr>
              <a:t>הקפאה / הפסקה זמנית</a:t>
            </a:r>
            <a:endParaRPr lang="en-US" sz="1400" b="1" dirty="0">
              <a:solidFill>
                <a:schemeClr val="dk1"/>
              </a:solidFill>
            </a:endParaRPr>
          </a:p>
        </p:txBody>
      </p:sp>
      <p:sp>
        <p:nvSpPr>
          <p:cNvPr id="11" name="מלבן 10"/>
          <p:cNvSpPr/>
          <p:nvPr/>
        </p:nvSpPr>
        <p:spPr bwMode="auto">
          <a:xfrm>
            <a:off x="6516216" y="5013176"/>
            <a:ext cx="720080" cy="1440160"/>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dirty="0">
                <a:solidFill>
                  <a:schemeClr val="dk1"/>
                </a:solidFill>
              </a:rPr>
              <a:t>הפסקת השירותים לצמיתות</a:t>
            </a:r>
            <a:endParaRPr lang="en-US" sz="1400" b="1" dirty="0">
              <a:solidFill>
                <a:schemeClr val="dk1"/>
              </a:solidFill>
            </a:endParaRPr>
          </a:p>
        </p:txBody>
      </p:sp>
      <p:sp>
        <p:nvSpPr>
          <p:cNvPr id="14" name="מלבן 13"/>
          <p:cNvSpPr/>
          <p:nvPr/>
        </p:nvSpPr>
        <p:spPr bwMode="auto">
          <a:xfrm>
            <a:off x="4644008" y="980728"/>
            <a:ext cx="1800200"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עקרונות</a:t>
            </a:r>
          </a:p>
          <a:p>
            <a:pPr algn="ctr" rtl="1">
              <a:lnSpc>
                <a:spcPts val="2400"/>
              </a:lnSpc>
              <a:spcAft>
                <a:spcPts val="0"/>
              </a:spcAft>
              <a:defRPr/>
            </a:pPr>
            <a:r>
              <a:rPr lang="he-IL" b="1" dirty="0">
                <a:solidFill>
                  <a:schemeClr val="tx1"/>
                </a:solidFill>
              </a:rPr>
              <a:t>תשלום</a:t>
            </a:r>
            <a:endParaRPr lang="en-US" b="1" dirty="0">
              <a:solidFill>
                <a:schemeClr val="tx1"/>
              </a:solidFill>
            </a:endParaRPr>
          </a:p>
        </p:txBody>
      </p:sp>
      <p:sp>
        <p:nvSpPr>
          <p:cNvPr id="15" name="מלבן 14"/>
          <p:cNvSpPr/>
          <p:nvPr/>
        </p:nvSpPr>
        <p:spPr bwMode="auto">
          <a:xfrm>
            <a:off x="4644008" y="1844825"/>
            <a:ext cx="1800200" cy="1368152"/>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r" defTabSz="914400" rtl="1" eaLnBrk="1" latinLnBrk="0" hangingPunct="1">
              <a:spcBef>
                <a:spcPts val="600"/>
              </a:spcBef>
              <a:spcAft>
                <a:spcPts val="0"/>
              </a:spcAft>
            </a:pPr>
            <a:r>
              <a:rPr lang="he-IL" sz="1400" dirty="0">
                <a:solidFill>
                  <a:schemeClr val="dk1"/>
                </a:solidFill>
              </a:rPr>
              <a:t>חזרה לשלבי תכנון קודמים לאחר אישור סיום שלב בכתב ישולם עפ"י הנחיה בפרק 1.8 סעיף 3 ועפ"י עקרונות תחשיב שכ"ט שצורף להזמנה</a:t>
            </a:r>
            <a:endParaRPr lang="en-US" sz="1400" dirty="0">
              <a:solidFill>
                <a:schemeClr val="dk1"/>
              </a:solidFill>
            </a:endParaRPr>
          </a:p>
        </p:txBody>
      </p:sp>
      <p:sp>
        <p:nvSpPr>
          <p:cNvPr id="16" name="מלבן 15"/>
          <p:cNvSpPr/>
          <p:nvPr/>
        </p:nvSpPr>
        <p:spPr bwMode="auto">
          <a:xfrm>
            <a:off x="4644008" y="3284984"/>
            <a:ext cx="1800200" cy="3168352"/>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r" defTabSz="914400" rtl="1" eaLnBrk="1" latinLnBrk="0" hangingPunct="1">
              <a:lnSpc>
                <a:spcPts val="1500"/>
              </a:lnSpc>
              <a:spcBef>
                <a:spcPts val="600"/>
              </a:spcBef>
              <a:spcAft>
                <a:spcPts val="0"/>
              </a:spcAft>
            </a:pPr>
            <a:r>
              <a:rPr lang="he-IL" sz="1400" dirty="0">
                <a:solidFill>
                  <a:schemeClr val="dk1"/>
                </a:solidFill>
              </a:rPr>
              <a:t>עפ"י עקרונות התחשיב (שכ"ט מאושר מצורף להזמנה)</a:t>
            </a:r>
          </a:p>
          <a:p>
            <a:pPr marL="0" algn="r" defTabSz="914400" rtl="1" eaLnBrk="1" latinLnBrk="0" hangingPunct="1">
              <a:lnSpc>
                <a:spcPts val="1500"/>
              </a:lnSpc>
              <a:spcBef>
                <a:spcPts val="600"/>
              </a:spcBef>
              <a:spcAft>
                <a:spcPts val="0"/>
              </a:spcAft>
            </a:pPr>
            <a:endParaRPr lang="he-IL" sz="1400" dirty="0">
              <a:solidFill>
                <a:schemeClr val="dk1"/>
              </a:solidFill>
            </a:endParaRPr>
          </a:p>
          <a:p>
            <a:pPr algn="r" defTabSz="914400" rtl="1" eaLnBrk="1" hangingPunct="1">
              <a:lnSpc>
                <a:spcPts val="1500"/>
              </a:lnSpc>
              <a:spcBef>
                <a:spcPts val="600"/>
              </a:spcBef>
              <a:spcAft>
                <a:spcPts val="0"/>
              </a:spcAft>
            </a:pPr>
            <a:r>
              <a:rPr lang="he-IL" sz="1400" dirty="0">
                <a:solidFill>
                  <a:schemeClr val="dk1"/>
                </a:solidFill>
              </a:rPr>
              <a:t>ישולם עבור השירותים שבוצעו ואושרו ע"י </a:t>
            </a:r>
            <a:r>
              <a:rPr lang="he-IL" sz="1400" dirty="0" err="1">
                <a:solidFill>
                  <a:schemeClr val="dk1"/>
                </a:solidFill>
              </a:rPr>
              <a:t>מנה"פ</a:t>
            </a:r>
            <a:endParaRPr lang="he-IL" sz="1400" dirty="0">
              <a:solidFill>
                <a:schemeClr val="dk1"/>
              </a:solidFill>
            </a:endParaRPr>
          </a:p>
          <a:p>
            <a:pPr algn="r" defTabSz="914400" rtl="1" eaLnBrk="1" hangingPunct="1">
              <a:lnSpc>
                <a:spcPts val="1500"/>
              </a:lnSpc>
              <a:spcBef>
                <a:spcPts val="600"/>
              </a:spcBef>
              <a:spcAft>
                <a:spcPts val="0"/>
              </a:spcAft>
            </a:pPr>
            <a:endParaRPr lang="he-IL" sz="1400" dirty="0">
              <a:solidFill>
                <a:schemeClr val="dk1"/>
              </a:solidFill>
            </a:endParaRPr>
          </a:p>
          <a:p>
            <a:pPr algn="r" defTabSz="914400" rtl="1" eaLnBrk="1" hangingPunct="1">
              <a:lnSpc>
                <a:spcPts val="1500"/>
              </a:lnSpc>
              <a:spcBef>
                <a:spcPts val="600"/>
              </a:spcBef>
              <a:spcAft>
                <a:spcPts val="0"/>
              </a:spcAft>
            </a:pPr>
            <a:r>
              <a:rPr lang="he-IL" sz="1400" dirty="0">
                <a:solidFill>
                  <a:schemeClr val="dk1"/>
                </a:solidFill>
              </a:rPr>
              <a:t>לא תשולם עבור השירותים שהוזמנו אך לא בוצעו בפועל </a:t>
            </a:r>
            <a:endParaRPr lang="en-US" sz="1400" dirty="0">
              <a:solidFill>
                <a:schemeClr val="dk1"/>
              </a:solidFill>
            </a:endParaRPr>
          </a:p>
          <a:p>
            <a:pPr marL="0" algn="r" defTabSz="914400" rtl="1" eaLnBrk="1" latinLnBrk="0" hangingPunct="1">
              <a:lnSpc>
                <a:spcPts val="1500"/>
              </a:lnSpc>
              <a:spcBef>
                <a:spcPts val="600"/>
              </a:spcBef>
              <a:spcAft>
                <a:spcPts val="0"/>
              </a:spcAft>
            </a:pPr>
            <a:endParaRPr lang="en-US" sz="1400" dirty="0">
              <a:solidFill>
                <a:schemeClr val="dk1"/>
              </a:solidFill>
            </a:endParaRPr>
          </a:p>
        </p:txBody>
      </p:sp>
      <p:sp>
        <p:nvSpPr>
          <p:cNvPr id="18" name="מלבן 17"/>
          <p:cNvSpPr/>
          <p:nvPr/>
        </p:nvSpPr>
        <p:spPr bwMode="auto">
          <a:xfrm>
            <a:off x="2123729" y="980728"/>
            <a:ext cx="2520279"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מטלה</a:t>
            </a:r>
            <a:endParaRPr lang="en-US" b="1" dirty="0">
              <a:solidFill>
                <a:schemeClr val="tx1"/>
              </a:solidFill>
            </a:endParaRPr>
          </a:p>
        </p:txBody>
      </p:sp>
      <p:sp>
        <p:nvSpPr>
          <p:cNvPr id="19" name="מלבן 18"/>
          <p:cNvSpPr/>
          <p:nvPr/>
        </p:nvSpPr>
        <p:spPr bwMode="auto">
          <a:xfrm>
            <a:off x="2123729" y="1844825"/>
            <a:ext cx="2520279" cy="1368152"/>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just" defTabSz="914400" rtl="1" eaLnBrk="1" latinLnBrk="0" hangingPunct="1">
              <a:spcBef>
                <a:spcPts val="600"/>
              </a:spcBef>
              <a:spcAft>
                <a:spcPts val="0"/>
              </a:spcAft>
            </a:pPr>
            <a:r>
              <a:rPr lang="he-IL" sz="1200" dirty="0">
                <a:solidFill>
                  <a:schemeClr val="dk1"/>
                </a:solidFill>
              </a:rPr>
              <a:t>1.יש לעדכן תחשיב שכ"ט</a:t>
            </a:r>
            <a:endParaRPr lang="en-US" sz="1200" dirty="0">
              <a:solidFill>
                <a:schemeClr val="dk1"/>
              </a:solidFill>
            </a:endParaRPr>
          </a:p>
          <a:p>
            <a:pPr marL="150813" indent="-212725" algn="just" defTabSz="914400" rtl="1" eaLnBrk="1" latinLnBrk="0" hangingPunct="1">
              <a:spcBef>
                <a:spcPts val="600"/>
              </a:spcBef>
              <a:spcAft>
                <a:spcPts val="0"/>
              </a:spcAft>
            </a:pPr>
            <a:r>
              <a:rPr lang="he-IL" sz="1200" dirty="0">
                <a:solidFill>
                  <a:schemeClr val="dk1"/>
                </a:solidFill>
              </a:rPr>
              <a:t>2.יש להגדיר מאיזו נקודה מבוצעים השינויים ולקבוע היקף השירותים החדשים מנקודה זו</a:t>
            </a:r>
            <a:endParaRPr lang="en-US" sz="1200" dirty="0">
              <a:solidFill>
                <a:schemeClr val="dk1"/>
              </a:solidFill>
            </a:endParaRPr>
          </a:p>
          <a:p>
            <a:pPr marL="0" indent="-62230" algn="just" defTabSz="914400" rtl="1" eaLnBrk="1" latinLnBrk="0" hangingPunct="1">
              <a:spcBef>
                <a:spcPts val="600"/>
              </a:spcBef>
              <a:spcAft>
                <a:spcPts val="0"/>
              </a:spcAft>
            </a:pPr>
            <a:r>
              <a:rPr lang="he-IL" sz="1200" dirty="0">
                <a:solidFill>
                  <a:schemeClr val="dk1"/>
                </a:solidFill>
              </a:rPr>
              <a:t>3.יש לעדכן את תקופת השירותים</a:t>
            </a:r>
            <a:endParaRPr lang="en-US" sz="1200" dirty="0">
              <a:solidFill>
                <a:schemeClr val="dk1"/>
              </a:solidFill>
            </a:endParaRPr>
          </a:p>
        </p:txBody>
      </p:sp>
      <p:sp>
        <p:nvSpPr>
          <p:cNvPr id="20" name="מלבן 19"/>
          <p:cNvSpPr/>
          <p:nvPr/>
        </p:nvSpPr>
        <p:spPr bwMode="auto">
          <a:xfrm>
            <a:off x="2123729" y="3284984"/>
            <a:ext cx="2520279" cy="1660698"/>
          </a:xfrm>
          <a:prstGeom prst="rect">
            <a:avLst/>
          </a:prstGeom>
          <a:solidFill>
            <a:srgbClr val="E4FFC9"/>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indent="-60960" algn="just" defTabSz="914400" rtl="1" eaLnBrk="1" latinLnBrk="0" hangingPunct="1">
              <a:lnSpc>
                <a:spcPts val="1500"/>
              </a:lnSpc>
              <a:spcBef>
                <a:spcPts val="600"/>
              </a:spcBef>
              <a:spcAft>
                <a:spcPts val="0"/>
              </a:spcAft>
            </a:pPr>
            <a:r>
              <a:rPr lang="he-IL" sz="1200" dirty="0">
                <a:solidFill>
                  <a:schemeClr val="dk1"/>
                </a:solidFill>
              </a:rPr>
              <a:t>1.יש לסכם את היקף העבודה שבוצעה עד לנקודה בה נמסרה הודעה למתכנן (שלב הנוכחי) </a:t>
            </a:r>
            <a:endParaRPr lang="en-US" sz="1200" dirty="0">
              <a:solidFill>
                <a:schemeClr val="dk1"/>
              </a:solidFill>
            </a:endParaRPr>
          </a:p>
          <a:p>
            <a:pPr marL="0" indent="-62230" algn="just" defTabSz="914400" rtl="1" eaLnBrk="1" latinLnBrk="0" hangingPunct="1">
              <a:lnSpc>
                <a:spcPts val="1500"/>
              </a:lnSpc>
              <a:spcBef>
                <a:spcPts val="600"/>
              </a:spcBef>
              <a:spcAft>
                <a:spcPts val="0"/>
              </a:spcAft>
            </a:pPr>
            <a:r>
              <a:rPr lang="he-IL" sz="1200" dirty="0">
                <a:solidFill>
                  <a:schemeClr val="dk1"/>
                </a:solidFill>
              </a:rPr>
              <a:t>2. יש להגדיר מאיזו נקודה ימשיך התכנון (שלב ההמשך) ולסכם את היקף השירותים המשלימים</a:t>
            </a:r>
            <a:endParaRPr lang="en-US" sz="1200" dirty="0">
              <a:solidFill>
                <a:schemeClr val="dk1"/>
              </a:solidFill>
            </a:endParaRPr>
          </a:p>
          <a:p>
            <a:pPr marL="0" indent="-62230" algn="just" defTabSz="914400" rtl="1" eaLnBrk="1" latinLnBrk="0" hangingPunct="1">
              <a:lnSpc>
                <a:spcPts val="1500"/>
              </a:lnSpc>
              <a:spcBef>
                <a:spcPts val="600"/>
              </a:spcBef>
              <a:spcAft>
                <a:spcPts val="0"/>
              </a:spcAft>
            </a:pPr>
            <a:r>
              <a:rPr lang="he-IL" sz="1200" dirty="0">
                <a:solidFill>
                  <a:schemeClr val="dk1"/>
                </a:solidFill>
              </a:rPr>
              <a:t>3. יש לעדכן תחשיב שכ"ט בהתאם</a:t>
            </a:r>
            <a:endParaRPr lang="en-US" sz="1200" dirty="0">
              <a:solidFill>
                <a:schemeClr val="dk1"/>
              </a:solidFill>
            </a:endParaRPr>
          </a:p>
        </p:txBody>
      </p:sp>
      <p:sp>
        <p:nvSpPr>
          <p:cNvPr id="21" name="מלבן 20"/>
          <p:cNvSpPr/>
          <p:nvPr/>
        </p:nvSpPr>
        <p:spPr bwMode="auto">
          <a:xfrm>
            <a:off x="2123729" y="5013176"/>
            <a:ext cx="2520279" cy="1440160"/>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indent="-60960" algn="just" defTabSz="914400" rtl="1" eaLnBrk="1" latinLnBrk="0" hangingPunct="1">
              <a:lnSpc>
                <a:spcPts val="1500"/>
              </a:lnSpc>
              <a:spcBef>
                <a:spcPts val="600"/>
              </a:spcBef>
              <a:spcAft>
                <a:spcPts val="0"/>
              </a:spcAft>
            </a:pPr>
            <a:r>
              <a:rPr lang="he-IL" sz="1200" dirty="0">
                <a:solidFill>
                  <a:schemeClr val="dk1"/>
                </a:solidFill>
              </a:rPr>
              <a:t>1.יש לסכם את היקף העבודה שבוצעה עד לנקודה בה נמסרה הודעה למתכנן </a:t>
            </a:r>
            <a:endParaRPr lang="en-US" sz="1200" dirty="0">
              <a:solidFill>
                <a:schemeClr val="dk1"/>
              </a:solidFill>
            </a:endParaRPr>
          </a:p>
          <a:p>
            <a:pPr marL="0" marR="0" indent="-62230" algn="just" defTabSz="914400" rtl="1" eaLnBrk="1" fontAlgn="auto" latinLnBrk="0" hangingPunct="1">
              <a:lnSpc>
                <a:spcPts val="1500"/>
              </a:lnSpc>
              <a:spcBef>
                <a:spcPts val="300"/>
              </a:spcBef>
              <a:spcAft>
                <a:spcPts val="0"/>
              </a:spcAft>
              <a:buClrTx/>
              <a:buSzTx/>
              <a:buFontTx/>
              <a:buNone/>
              <a:tabLst/>
              <a:defRPr/>
            </a:pPr>
            <a:r>
              <a:rPr lang="he-IL" sz="1200" dirty="0">
                <a:solidFill>
                  <a:schemeClr val="dk1"/>
                </a:solidFill>
              </a:rPr>
              <a:t>2. יש לסכם בתיאום עם המנהל תוספת עבודה שנעשה מנקודה בה נמסרה הודעה למתכנן (שלב הנוכחי) ועד למועד תום החוזה</a:t>
            </a:r>
            <a:endParaRPr lang="en-US" sz="1200" dirty="0">
              <a:solidFill>
                <a:schemeClr val="dk1"/>
              </a:solidFill>
            </a:endParaRPr>
          </a:p>
          <a:p>
            <a:pPr marL="0" indent="-62230" algn="just" defTabSz="914400" rtl="1" eaLnBrk="1" latinLnBrk="0" hangingPunct="1">
              <a:lnSpc>
                <a:spcPts val="1500"/>
              </a:lnSpc>
              <a:spcBef>
                <a:spcPts val="300"/>
              </a:spcBef>
              <a:spcAft>
                <a:spcPts val="0"/>
              </a:spcAft>
            </a:pPr>
            <a:r>
              <a:rPr lang="he-IL" sz="1200" dirty="0">
                <a:solidFill>
                  <a:schemeClr val="dk1"/>
                </a:solidFill>
              </a:rPr>
              <a:t>3. יש לעדכן תחשיב שכ"ט בהתאם</a:t>
            </a:r>
            <a:endParaRPr lang="en-US" sz="1200" dirty="0">
              <a:solidFill>
                <a:schemeClr val="dk1"/>
              </a:solidFill>
            </a:endParaRPr>
          </a:p>
        </p:txBody>
      </p:sp>
      <p:sp>
        <p:nvSpPr>
          <p:cNvPr id="22" name="מלבן 21"/>
          <p:cNvSpPr/>
          <p:nvPr/>
        </p:nvSpPr>
        <p:spPr bwMode="auto">
          <a:xfrm>
            <a:off x="1294892" y="980728"/>
            <a:ext cx="792088"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1800"/>
              </a:lnSpc>
              <a:spcAft>
                <a:spcPts val="0"/>
              </a:spcAft>
              <a:defRPr/>
            </a:pPr>
            <a:r>
              <a:rPr lang="he-IL" sz="1600" b="1" dirty="0">
                <a:solidFill>
                  <a:schemeClr val="tx1"/>
                </a:solidFill>
              </a:rPr>
              <a:t>בעל תפקיד המאשר</a:t>
            </a:r>
            <a:endParaRPr lang="en-US" sz="1600" b="1" dirty="0">
              <a:solidFill>
                <a:schemeClr val="tx1"/>
              </a:solidFill>
            </a:endParaRPr>
          </a:p>
        </p:txBody>
      </p:sp>
      <p:sp>
        <p:nvSpPr>
          <p:cNvPr id="23" name="מלבן 22"/>
          <p:cNvSpPr/>
          <p:nvPr/>
        </p:nvSpPr>
        <p:spPr bwMode="auto">
          <a:xfrm>
            <a:off x="1294892" y="1844825"/>
            <a:ext cx="792088" cy="1368152"/>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מנהל החוזה</a:t>
            </a:r>
            <a:endParaRPr lang="en-US" sz="1400" dirty="0">
              <a:solidFill>
                <a:schemeClr val="dk1"/>
              </a:solidFill>
            </a:endParaRPr>
          </a:p>
        </p:txBody>
      </p:sp>
      <p:sp>
        <p:nvSpPr>
          <p:cNvPr id="24" name="מלבן 23"/>
          <p:cNvSpPr/>
          <p:nvPr/>
        </p:nvSpPr>
        <p:spPr bwMode="auto">
          <a:xfrm>
            <a:off x="1294892" y="3284984"/>
            <a:ext cx="792088" cy="1660698"/>
          </a:xfrm>
          <a:prstGeom prst="rect">
            <a:avLst/>
          </a:prstGeom>
          <a:solidFill>
            <a:srgbClr val="E4FFC9"/>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מנהל החוזה</a:t>
            </a:r>
            <a:endParaRPr lang="en-US" sz="1400" dirty="0">
              <a:solidFill>
                <a:schemeClr val="dk1"/>
              </a:solidFill>
            </a:endParaRPr>
          </a:p>
        </p:txBody>
      </p:sp>
      <p:sp>
        <p:nvSpPr>
          <p:cNvPr id="25" name="מלבן 24"/>
          <p:cNvSpPr/>
          <p:nvPr/>
        </p:nvSpPr>
        <p:spPr bwMode="auto">
          <a:xfrm>
            <a:off x="1294892" y="5013176"/>
            <a:ext cx="792088" cy="1440160"/>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מנהל החוזה</a:t>
            </a:r>
            <a:endParaRPr lang="en-US" sz="1400" dirty="0">
              <a:solidFill>
                <a:schemeClr val="dk1"/>
              </a:solidFill>
            </a:endParaRPr>
          </a:p>
        </p:txBody>
      </p:sp>
      <p:sp>
        <p:nvSpPr>
          <p:cNvPr id="26" name="מלבן 25"/>
          <p:cNvSpPr/>
          <p:nvPr/>
        </p:nvSpPr>
        <p:spPr bwMode="auto">
          <a:xfrm>
            <a:off x="323528" y="980728"/>
            <a:ext cx="936104"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תחומים</a:t>
            </a:r>
          </a:p>
          <a:p>
            <a:pPr algn="ctr" rtl="1">
              <a:lnSpc>
                <a:spcPts val="2400"/>
              </a:lnSpc>
              <a:spcAft>
                <a:spcPts val="0"/>
              </a:spcAft>
              <a:defRPr/>
            </a:pPr>
            <a:r>
              <a:rPr lang="he-IL" b="1" dirty="0">
                <a:solidFill>
                  <a:schemeClr val="tx1"/>
                </a:solidFill>
              </a:rPr>
              <a:t>מושפעים</a:t>
            </a:r>
            <a:endParaRPr lang="en-US" b="1" dirty="0">
              <a:solidFill>
                <a:schemeClr val="tx1"/>
              </a:solidFill>
            </a:endParaRPr>
          </a:p>
        </p:txBody>
      </p:sp>
      <p:sp>
        <p:nvSpPr>
          <p:cNvPr id="27" name="מלבן 26"/>
          <p:cNvSpPr/>
          <p:nvPr/>
        </p:nvSpPr>
        <p:spPr bwMode="auto">
          <a:xfrm>
            <a:off x="323528" y="1844825"/>
            <a:ext cx="936104" cy="1368152"/>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כל מתכנן בנפרד</a:t>
            </a:r>
            <a:endParaRPr lang="en-US" sz="1400" dirty="0">
              <a:solidFill>
                <a:schemeClr val="dk1"/>
              </a:solidFill>
            </a:endParaRPr>
          </a:p>
        </p:txBody>
      </p:sp>
      <p:sp>
        <p:nvSpPr>
          <p:cNvPr id="28" name="מלבן 27"/>
          <p:cNvSpPr/>
          <p:nvPr/>
        </p:nvSpPr>
        <p:spPr bwMode="auto">
          <a:xfrm>
            <a:off x="323528" y="3284984"/>
            <a:ext cx="936104" cy="1660698"/>
          </a:xfrm>
          <a:prstGeom prst="rect">
            <a:avLst/>
          </a:prstGeom>
          <a:solidFill>
            <a:srgbClr val="E4FFC9"/>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כל צוות התכנון המשתתף בתהליך</a:t>
            </a:r>
            <a:endParaRPr lang="en-US" sz="1400" dirty="0">
              <a:solidFill>
                <a:schemeClr val="dk1"/>
              </a:solidFill>
            </a:endParaRPr>
          </a:p>
        </p:txBody>
      </p:sp>
      <p:sp>
        <p:nvSpPr>
          <p:cNvPr id="29" name="מלבן 28"/>
          <p:cNvSpPr/>
          <p:nvPr/>
        </p:nvSpPr>
        <p:spPr bwMode="auto">
          <a:xfrm>
            <a:off x="323528" y="5013176"/>
            <a:ext cx="936104" cy="1440160"/>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כל צוות התכנון המשתתף בתהליך</a:t>
            </a:r>
            <a:endParaRPr lang="en-US" sz="1400" dirty="0">
              <a:solidFill>
                <a:schemeClr val="dk1"/>
              </a:solidFill>
            </a:endParaRPr>
          </a:p>
        </p:txBody>
      </p:sp>
      <p:sp>
        <p:nvSpPr>
          <p:cNvPr id="30" name="כותרת 1"/>
          <p:cNvSpPr>
            <a:spLocks noGrp="1" noChangeArrowheads="1"/>
          </p:cNvSpPr>
          <p:nvPr>
            <p:ph type="title"/>
          </p:nvPr>
        </p:nvSpPr>
        <p:spPr>
          <a:xfrm>
            <a:off x="395288" y="115888"/>
            <a:ext cx="7858125" cy="431800"/>
          </a:xfrm>
        </p:spPr>
        <p:txBody>
          <a:bodyPr/>
          <a:lstStyle/>
          <a:p>
            <a:r>
              <a:rPr lang="he-IL" altLang="he-IL" sz="2800" dirty="0"/>
              <a:t>פרק 1.8 שינויים במהלך התכנון </a:t>
            </a:r>
            <a:endParaRPr lang="en-US" altLang="he-IL" sz="2800" dirty="0"/>
          </a:p>
        </p:txBody>
      </p:sp>
      <p:pic>
        <p:nvPicPr>
          <p:cNvPr id="31" name="תמונה 30"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27384"/>
            <a:ext cx="1274336" cy="817576"/>
          </a:xfrm>
          <a:prstGeom prst="rect">
            <a:avLst/>
          </a:prstGeom>
          <a:noFill/>
          <a:ln>
            <a:noFill/>
          </a:ln>
        </p:spPr>
      </p:pic>
    </p:spTree>
    <p:extLst>
      <p:ext uri="{BB962C8B-B14F-4D97-AF65-F5344CB8AC3E}">
        <p14:creationId xmlns:p14="http://schemas.microsoft.com/office/powerpoint/2010/main" val="40995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1"/>
          <p:cNvSpPr>
            <a:spLocks noGrp="1" noChangeArrowheads="1"/>
          </p:cNvSpPr>
          <p:nvPr>
            <p:ph type="title"/>
          </p:nvPr>
        </p:nvSpPr>
        <p:spPr>
          <a:xfrm>
            <a:off x="395288" y="115888"/>
            <a:ext cx="7858125" cy="431800"/>
          </a:xfrm>
        </p:spPr>
        <p:txBody>
          <a:bodyPr/>
          <a:lstStyle/>
          <a:p>
            <a:r>
              <a:rPr lang="he-IL" altLang="he-IL" sz="2800" dirty="0"/>
              <a:t>פרק 1.8 שינויים במהלך התכנון</a:t>
            </a:r>
            <a:endParaRPr lang="en-US" altLang="he-IL" sz="2800" dirty="0"/>
          </a:p>
        </p:txBody>
      </p:sp>
      <p:sp>
        <p:nvSpPr>
          <p:cNvPr id="28675" name="מציין מיקום של מספר שקופית 2"/>
          <p:cNvSpPr>
            <a:spLocks/>
          </p:cNvSpPr>
          <p:nvPr/>
        </p:nvSpPr>
        <p:spPr bwMode="auto">
          <a:xfrm>
            <a:off x="173038" y="6565900"/>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4EDA7D00-BD25-44E5-8154-0BC4E1B7518F}" type="slidenum">
              <a:rPr lang="he-IL" altLang="he-IL" sz="1000">
                <a:solidFill>
                  <a:srgbClr val="000000"/>
                </a:solidFill>
              </a:rPr>
              <a:pPr>
                <a:lnSpc>
                  <a:spcPct val="100000"/>
                </a:lnSpc>
                <a:buClrTx/>
                <a:buFontTx/>
                <a:buNone/>
              </a:pPr>
              <a:t>46</a:t>
            </a:fld>
            <a:r>
              <a:rPr lang="en-US" altLang="en-US" sz="1000">
                <a:solidFill>
                  <a:srgbClr val="000000"/>
                </a:solidFill>
              </a:rPr>
              <a:t> </a:t>
            </a:r>
          </a:p>
        </p:txBody>
      </p:sp>
      <p:graphicFrame>
        <p:nvGraphicFramePr>
          <p:cNvPr id="3" name="Table 2"/>
          <p:cNvGraphicFramePr>
            <a:graphicFrameLocks noGrp="1"/>
          </p:cNvGraphicFramePr>
          <p:nvPr>
            <p:extLst>
              <p:ext uri="{D42A27DB-BD31-4B8C-83A1-F6EECF244321}">
                <p14:modId xmlns:p14="http://schemas.microsoft.com/office/powerpoint/2010/main" val="1286220718"/>
              </p:ext>
            </p:extLst>
          </p:nvPr>
        </p:nvGraphicFramePr>
        <p:xfrm>
          <a:off x="174625" y="2205038"/>
          <a:ext cx="7710488" cy="1066800"/>
        </p:xfrm>
        <a:graphic>
          <a:graphicData uri="http://schemas.openxmlformats.org/drawingml/2006/table">
            <a:tbl>
              <a:tblPr rtl="1" firstRow="1" bandRow="1">
                <a:tableStyleId>{21E4AEA4-8DFA-4A89-87EB-49C32662AFE0}</a:tableStyleId>
              </a:tblPr>
              <a:tblGrid>
                <a:gridCol w="837809">
                  <a:extLst>
                    <a:ext uri="{9D8B030D-6E8A-4147-A177-3AD203B41FA5}">
                      <a16:colId xmlns:a16="http://schemas.microsoft.com/office/drawing/2014/main" xmlns="" val="20000"/>
                    </a:ext>
                  </a:extLst>
                </a:gridCol>
                <a:gridCol w="2073436">
                  <a:extLst>
                    <a:ext uri="{9D8B030D-6E8A-4147-A177-3AD203B41FA5}">
                      <a16:colId xmlns:a16="http://schemas.microsoft.com/office/drawing/2014/main" xmlns="" val="20001"/>
                    </a:ext>
                  </a:extLst>
                </a:gridCol>
                <a:gridCol w="3000033">
                  <a:extLst>
                    <a:ext uri="{9D8B030D-6E8A-4147-A177-3AD203B41FA5}">
                      <a16:colId xmlns:a16="http://schemas.microsoft.com/office/drawing/2014/main" xmlns="" val="20002"/>
                    </a:ext>
                  </a:extLst>
                </a:gridCol>
                <a:gridCol w="833617">
                  <a:extLst>
                    <a:ext uri="{9D8B030D-6E8A-4147-A177-3AD203B41FA5}">
                      <a16:colId xmlns:a16="http://schemas.microsoft.com/office/drawing/2014/main" xmlns="" val="20003"/>
                    </a:ext>
                  </a:extLst>
                </a:gridCol>
                <a:gridCol w="965593">
                  <a:extLst>
                    <a:ext uri="{9D8B030D-6E8A-4147-A177-3AD203B41FA5}">
                      <a16:colId xmlns:a16="http://schemas.microsoft.com/office/drawing/2014/main" xmlns="" val="20004"/>
                    </a:ext>
                  </a:extLst>
                </a:gridCol>
              </a:tblGrid>
              <a:tr h="1021788">
                <a:tc>
                  <a:txBody>
                    <a:bodyP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kern="1200" dirty="0">
                          <a:solidFill>
                            <a:schemeClr val="dk1"/>
                          </a:solidFill>
                          <a:effectLst/>
                          <a:latin typeface="+mn-lt"/>
                          <a:ea typeface="+mn-ea"/>
                          <a:cs typeface="+mn-cs"/>
                        </a:rPr>
                        <a:t>שינויים בהיקף השירותים מוזמנים</a:t>
                      </a:r>
                      <a:endParaRPr lang="en-US" sz="1400" b="1" kern="1200" dirty="0">
                        <a:solidFill>
                          <a:schemeClr val="dk1"/>
                        </a:solidFill>
                        <a:effectLst/>
                        <a:latin typeface="+mn-lt"/>
                        <a:ea typeface="+mn-ea"/>
                        <a:cs typeface="+mn-cs"/>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4FFC9"/>
                    </a:solidFill>
                  </a:tcPr>
                </a:tc>
                <a:tc>
                  <a:txBody>
                    <a:bodyPr/>
                    <a:lstStyle/>
                    <a:p>
                      <a:pPr marL="0" algn="r" defTabSz="914400" rtl="1" eaLnBrk="1" latinLnBrk="0" hangingPunct="1">
                        <a:spcBef>
                          <a:spcPts val="600"/>
                        </a:spcBef>
                        <a:spcAft>
                          <a:spcPts val="0"/>
                        </a:spcAft>
                      </a:pPr>
                      <a:r>
                        <a:rPr lang="he-IL" sz="1300" b="0" kern="1200" dirty="0">
                          <a:solidFill>
                            <a:schemeClr val="dk1"/>
                          </a:solidFill>
                          <a:effectLst/>
                          <a:latin typeface="+mn-lt"/>
                          <a:ea typeface="+mn-ea"/>
                          <a:cs typeface="+mn-cs"/>
                        </a:rPr>
                        <a:t>חזרה לשלבי תכנון קודמים לאחר אישור סיום שלב בכתב</a:t>
                      </a:r>
                      <a:endParaRPr lang="en-US" sz="1300" b="0" kern="1200" dirty="0">
                        <a:solidFill>
                          <a:schemeClr val="dk1"/>
                        </a:solidFill>
                        <a:effectLst/>
                        <a:latin typeface="+mn-lt"/>
                        <a:ea typeface="+mn-ea"/>
                        <a:cs typeface="+mn-cs"/>
                      </a:endParaRPr>
                    </a:p>
                    <a:p>
                      <a:pPr marL="0" algn="r" defTabSz="914400" rtl="1" eaLnBrk="1" latinLnBrk="0" hangingPunct="1">
                        <a:spcBef>
                          <a:spcPts val="600"/>
                        </a:spcBef>
                        <a:spcAft>
                          <a:spcPts val="0"/>
                        </a:spcAft>
                      </a:pPr>
                      <a:r>
                        <a:rPr lang="he-IL" sz="1300" b="0" kern="1200" dirty="0">
                          <a:solidFill>
                            <a:schemeClr val="dk1"/>
                          </a:solidFill>
                          <a:effectLst/>
                          <a:latin typeface="+mn-lt"/>
                          <a:ea typeface="+mn-ea"/>
                          <a:cs typeface="+mn-cs"/>
                        </a:rPr>
                        <a:t>ישולם עפ"י הנחיה בפרק 1.8, סעיף 3</a:t>
                      </a:r>
                      <a:r>
                        <a:rPr lang="he-IL" sz="1300" b="0" kern="1200" baseline="0" dirty="0">
                          <a:solidFill>
                            <a:schemeClr val="dk1"/>
                          </a:solidFill>
                          <a:effectLst/>
                          <a:latin typeface="+mn-lt"/>
                          <a:ea typeface="+mn-ea"/>
                          <a:cs typeface="+mn-cs"/>
                        </a:rPr>
                        <a:t> </a:t>
                      </a:r>
                      <a:r>
                        <a:rPr lang="he-IL" sz="1300" b="0" kern="1200" dirty="0">
                          <a:solidFill>
                            <a:schemeClr val="dk1"/>
                          </a:solidFill>
                          <a:effectLst/>
                          <a:latin typeface="+mn-lt"/>
                          <a:ea typeface="+mn-ea"/>
                          <a:cs typeface="+mn-cs"/>
                        </a:rPr>
                        <a:t>ועפ"י עקרונות תחשיב שכ"ט שצורף להזמנה</a:t>
                      </a:r>
                      <a:endParaRPr lang="en-US" sz="1300" b="0" kern="1200" dirty="0">
                        <a:solidFill>
                          <a:schemeClr val="dk1"/>
                        </a:solidFill>
                        <a:effectLst/>
                        <a:latin typeface="+mn-lt"/>
                        <a:ea typeface="+mn-ea"/>
                        <a:cs typeface="+mn-cs"/>
                      </a:endParaRPr>
                    </a:p>
                  </a:txBody>
                  <a:tcPr marL="68581" marR="68581"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4FFC9"/>
                    </a:solidFill>
                  </a:tcPr>
                </a:tc>
                <a:tc>
                  <a:txBody>
                    <a:bodyPr/>
                    <a:lstStyle/>
                    <a:p>
                      <a:pPr marL="0" algn="r" defTabSz="914400" rtl="1" eaLnBrk="1" latinLnBrk="0" hangingPunct="1">
                        <a:spcBef>
                          <a:spcPts val="600"/>
                        </a:spcBef>
                        <a:spcAft>
                          <a:spcPts val="0"/>
                        </a:spcAft>
                      </a:pPr>
                      <a:r>
                        <a:rPr lang="he-IL" sz="1300" b="0" kern="1200" dirty="0">
                          <a:solidFill>
                            <a:schemeClr val="dk1"/>
                          </a:solidFill>
                          <a:effectLst/>
                          <a:latin typeface="+mn-lt"/>
                          <a:ea typeface="+mn-ea"/>
                          <a:cs typeface="+mn-cs"/>
                        </a:rPr>
                        <a:t>1. יש לעדכן תחשיב שכ"ט</a:t>
                      </a:r>
                      <a:endParaRPr lang="en-US" sz="1300" b="0" kern="1200" dirty="0">
                        <a:solidFill>
                          <a:schemeClr val="dk1"/>
                        </a:solidFill>
                        <a:effectLst/>
                        <a:latin typeface="+mn-lt"/>
                        <a:ea typeface="+mn-ea"/>
                        <a:cs typeface="+mn-cs"/>
                      </a:endParaRPr>
                    </a:p>
                    <a:p>
                      <a:pPr marL="0" indent="-62230" algn="r" defTabSz="914400" rtl="1" eaLnBrk="1" latinLnBrk="0" hangingPunct="1">
                        <a:spcBef>
                          <a:spcPts val="600"/>
                        </a:spcBef>
                        <a:spcAft>
                          <a:spcPts val="0"/>
                        </a:spcAft>
                      </a:pPr>
                      <a:r>
                        <a:rPr lang="he-IL" sz="1300" b="0" kern="1200" dirty="0">
                          <a:solidFill>
                            <a:schemeClr val="dk1"/>
                          </a:solidFill>
                          <a:effectLst/>
                          <a:latin typeface="+mn-lt"/>
                          <a:ea typeface="+mn-ea"/>
                          <a:cs typeface="+mn-cs"/>
                        </a:rPr>
                        <a:t>2. יש להגדיר מאיזו נקודה מבוצעים השינויים ולקבוע היקף השירותים החדשים מנקודה זו</a:t>
                      </a:r>
                      <a:endParaRPr lang="en-US" sz="1300" b="0" kern="1200" dirty="0">
                        <a:solidFill>
                          <a:schemeClr val="dk1"/>
                        </a:solidFill>
                        <a:effectLst/>
                        <a:latin typeface="+mn-lt"/>
                        <a:ea typeface="+mn-ea"/>
                        <a:cs typeface="+mn-cs"/>
                      </a:endParaRPr>
                    </a:p>
                    <a:p>
                      <a:pPr marL="0" indent="-62230" algn="r" defTabSz="914400" rtl="1" eaLnBrk="1" latinLnBrk="0" hangingPunct="1">
                        <a:spcBef>
                          <a:spcPts val="600"/>
                        </a:spcBef>
                        <a:spcAft>
                          <a:spcPts val="0"/>
                        </a:spcAft>
                      </a:pPr>
                      <a:r>
                        <a:rPr lang="he-IL" sz="1300" b="0" kern="1200" dirty="0">
                          <a:solidFill>
                            <a:schemeClr val="dk1"/>
                          </a:solidFill>
                          <a:effectLst/>
                          <a:latin typeface="+mn-lt"/>
                          <a:ea typeface="+mn-ea"/>
                          <a:cs typeface="+mn-cs"/>
                        </a:rPr>
                        <a:t>3</a:t>
                      </a:r>
                      <a:r>
                        <a:rPr lang="he-IL" sz="1300" b="0" kern="1200" baseline="0" dirty="0">
                          <a:solidFill>
                            <a:schemeClr val="dk1"/>
                          </a:solidFill>
                          <a:effectLst/>
                          <a:latin typeface="+mn-lt"/>
                          <a:ea typeface="+mn-ea"/>
                          <a:cs typeface="+mn-cs"/>
                        </a:rPr>
                        <a:t>. יש לעדכן את</a:t>
                      </a:r>
                      <a:r>
                        <a:rPr lang="he-IL" sz="1300" b="0" kern="1200" dirty="0">
                          <a:solidFill>
                            <a:schemeClr val="dk1"/>
                          </a:solidFill>
                          <a:effectLst/>
                          <a:latin typeface="+mn-lt"/>
                          <a:ea typeface="+mn-ea"/>
                          <a:cs typeface="+mn-cs"/>
                        </a:rPr>
                        <a:t> תקופת השירותים</a:t>
                      </a:r>
                      <a:endParaRPr lang="en-US" sz="1300" b="0" kern="1200" dirty="0">
                        <a:solidFill>
                          <a:schemeClr val="dk1"/>
                        </a:solidFill>
                        <a:effectLst/>
                        <a:latin typeface="+mn-lt"/>
                        <a:ea typeface="+mn-ea"/>
                        <a:cs typeface="+mn-cs"/>
                      </a:endParaRPr>
                    </a:p>
                  </a:txBody>
                  <a:tcPr marL="68581" marR="68581"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4FFC9"/>
                    </a:solidFill>
                  </a:tcPr>
                </a:tc>
                <a:tc>
                  <a:txBody>
                    <a:bodyPr/>
                    <a:lstStyle/>
                    <a:p>
                      <a:pPr marL="0" algn="ctr" defTabSz="914400" rtl="1" eaLnBrk="1" latinLnBrk="0" hangingPunct="1">
                        <a:spcBef>
                          <a:spcPts val="600"/>
                        </a:spcBef>
                        <a:spcAft>
                          <a:spcPts val="0"/>
                        </a:spcAft>
                      </a:pPr>
                      <a:r>
                        <a:rPr lang="he-IL" sz="1400" b="0" kern="1200" dirty="0">
                          <a:solidFill>
                            <a:schemeClr val="dk1"/>
                          </a:solidFill>
                          <a:effectLst/>
                          <a:latin typeface="+mn-lt"/>
                          <a:ea typeface="+mn-ea"/>
                          <a:cs typeface="+mn-cs"/>
                        </a:rPr>
                        <a:t>מנהל החוזה</a:t>
                      </a:r>
                      <a:endParaRPr lang="en-US" sz="1400" b="0" kern="1200" dirty="0">
                        <a:solidFill>
                          <a:schemeClr val="dk1"/>
                        </a:solidFill>
                        <a:effectLst/>
                        <a:latin typeface="+mn-lt"/>
                        <a:ea typeface="+mn-ea"/>
                        <a:cs typeface="+mn-cs"/>
                      </a:endParaRPr>
                    </a:p>
                  </a:txBody>
                  <a:tcPr marL="68581" marR="68581"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4FFC9"/>
                    </a:solidFill>
                  </a:tcPr>
                </a:tc>
                <a:tc>
                  <a:txBody>
                    <a:bodyPr/>
                    <a:lstStyle/>
                    <a:p>
                      <a:pPr marL="0" algn="ctr" defTabSz="914400" rtl="1" eaLnBrk="1" latinLnBrk="0" hangingPunct="1">
                        <a:spcBef>
                          <a:spcPts val="600"/>
                        </a:spcBef>
                        <a:spcAft>
                          <a:spcPts val="0"/>
                        </a:spcAft>
                      </a:pPr>
                      <a:r>
                        <a:rPr lang="he-IL" sz="1400" b="0" kern="1200" dirty="0">
                          <a:solidFill>
                            <a:schemeClr val="dk1"/>
                          </a:solidFill>
                          <a:effectLst/>
                          <a:latin typeface="+mn-lt"/>
                          <a:ea typeface="+mn-ea"/>
                          <a:cs typeface="+mn-cs"/>
                        </a:rPr>
                        <a:t>כל מתכנן בנפרד</a:t>
                      </a:r>
                      <a:endParaRPr lang="en-US" sz="1400" b="0" kern="1200" dirty="0">
                        <a:solidFill>
                          <a:schemeClr val="dk1"/>
                        </a:solidFill>
                        <a:effectLst/>
                        <a:latin typeface="+mn-lt"/>
                        <a:ea typeface="+mn-ea"/>
                        <a:cs typeface="+mn-cs"/>
                      </a:endParaRPr>
                    </a:p>
                  </a:txBody>
                  <a:tcPr marL="68581" marR="68581"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4FFC9"/>
                    </a:solidFill>
                  </a:tcPr>
                </a:tc>
                <a:extLst>
                  <a:ext uri="{0D108BD9-81ED-4DB2-BD59-A6C34878D82A}">
                    <a16:rowId xmlns:a16="http://schemas.microsoft.com/office/drawing/2014/main" xmlns="" val="10000"/>
                  </a:ext>
                </a:extLst>
              </a:tr>
            </a:tbl>
          </a:graphicData>
        </a:graphic>
      </p:graphicFrame>
      <p:graphicFrame>
        <p:nvGraphicFramePr>
          <p:cNvPr id="5" name="Table 2"/>
          <p:cNvGraphicFramePr>
            <a:graphicFrameLocks noGrp="1"/>
          </p:cNvGraphicFramePr>
          <p:nvPr/>
        </p:nvGraphicFramePr>
        <p:xfrm>
          <a:off x="173037" y="981075"/>
          <a:ext cx="8758238" cy="1169988"/>
        </p:xfrm>
        <a:graphic>
          <a:graphicData uri="http://schemas.openxmlformats.org/drawingml/2006/table">
            <a:tbl>
              <a:tblPr rtl="1" firstRow="1" bandRow="1">
                <a:tableStyleId>{21E4AEA4-8DFA-4A89-87EB-49C32662AFE0}</a:tableStyleId>
              </a:tblPr>
              <a:tblGrid>
                <a:gridCol w="1058457">
                  <a:extLst>
                    <a:ext uri="{9D8B030D-6E8A-4147-A177-3AD203B41FA5}">
                      <a16:colId xmlns:a16="http://schemas.microsoft.com/office/drawing/2014/main" xmlns="" val="20000"/>
                    </a:ext>
                  </a:extLst>
                </a:gridCol>
                <a:gridCol w="820992">
                  <a:extLst>
                    <a:ext uri="{9D8B030D-6E8A-4147-A177-3AD203B41FA5}">
                      <a16:colId xmlns:a16="http://schemas.microsoft.com/office/drawing/2014/main" xmlns="" val="20001"/>
                    </a:ext>
                  </a:extLst>
                </a:gridCol>
                <a:gridCol w="2077519">
                  <a:extLst>
                    <a:ext uri="{9D8B030D-6E8A-4147-A177-3AD203B41FA5}">
                      <a16:colId xmlns:a16="http://schemas.microsoft.com/office/drawing/2014/main" xmlns="" val="20002"/>
                    </a:ext>
                  </a:extLst>
                </a:gridCol>
                <a:gridCol w="3021083">
                  <a:extLst>
                    <a:ext uri="{9D8B030D-6E8A-4147-A177-3AD203B41FA5}">
                      <a16:colId xmlns:a16="http://schemas.microsoft.com/office/drawing/2014/main" xmlns="" val="20003"/>
                    </a:ext>
                  </a:extLst>
                </a:gridCol>
                <a:gridCol w="808171">
                  <a:extLst>
                    <a:ext uri="{9D8B030D-6E8A-4147-A177-3AD203B41FA5}">
                      <a16:colId xmlns:a16="http://schemas.microsoft.com/office/drawing/2014/main" xmlns="" val="20004"/>
                    </a:ext>
                  </a:extLst>
                </a:gridCol>
                <a:gridCol w="972016">
                  <a:extLst>
                    <a:ext uri="{9D8B030D-6E8A-4147-A177-3AD203B41FA5}">
                      <a16:colId xmlns:a16="http://schemas.microsoft.com/office/drawing/2014/main" xmlns="" val="20005"/>
                    </a:ext>
                  </a:extLst>
                </a:gridCol>
              </a:tblGrid>
              <a:tr h="407759">
                <a:tc gridSpan="6">
                  <a:txBody>
                    <a:bodyPr/>
                    <a:lstStyle/>
                    <a:p>
                      <a:pPr algn="ctr" rtl="1">
                        <a:spcAft>
                          <a:spcPts val="0"/>
                        </a:spcAft>
                      </a:pPr>
                      <a:r>
                        <a:rPr lang="he-IL" sz="2000" dirty="0">
                          <a:solidFill>
                            <a:schemeClr val="tx1"/>
                          </a:solidFill>
                          <a:effectLst/>
                          <a:latin typeface="+mn-lt"/>
                        </a:rPr>
                        <a:t> שינויים בשלב התכנון</a:t>
                      </a:r>
                      <a:endParaRPr lang="en-US" sz="2000" dirty="0">
                        <a:solidFill>
                          <a:schemeClr val="tx1"/>
                        </a:solidFill>
                        <a:effectLst/>
                        <a:latin typeface="+mn-lt"/>
                        <a:ea typeface="Times New Roman"/>
                      </a:endParaRPr>
                    </a:p>
                  </a:txBody>
                  <a:tcPr marL="68585" marR="685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xmlns="" val="10000"/>
                  </a:ext>
                </a:extLst>
              </a:tr>
              <a:tr h="762229">
                <a:tc>
                  <a:txBody>
                    <a:bodyPr/>
                    <a:lstStyle/>
                    <a:p>
                      <a:pPr algn="ctr" rtl="1">
                        <a:lnSpc>
                          <a:spcPts val="2000"/>
                        </a:lnSpc>
                        <a:spcAft>
                          <a:spcPts val="0"/>
                        </a:spcAft>
                      </a:pPr>
                      <a:r>
                        <a:rPr lang="he-IL" sz="1600" b="1" dirty="0">
                          <a:effectLst/>
                          <a:latin typeface="+mn-lt"/>
                        </a:rPr>
                        <a:t>סוג אירוע/ שינויי מוזמן בהתקשרות</a:t>
                      </a:r>
                      <a:endParaRPr lang="en-US" sz="1600" b="1" dirty="0">
                        <a:effectLst/>
                        <a:latin typeface="+mn-lt"/>
                        <a:ea typeface="Times New Roman"/>
                      </a:endParaRPr>
                    </a:p>
                  </a:txBody>
                  <a:tcPr marL="36003" marR="36003"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ctr" rtl="1">
                        <a:lnSpc>
                          <a:spcPts val="2000"/>
                        </a:lnSpc>
                        <a:spcAft>
                          <a:spcPts val="0"/>
                        </a:spcAft>
                      </a:pPr>
                      <a:r>
                        <a:rPr lang="he-IL" sz="1700" b="1" dirty="0">
                          <a:effectLst/>
                          <a:latin typeface="+mn-lt"/>
                        </a:rPr>
                        <a:t>תת-סעיף</a:t>
                      </a:r>
                      <a:endParaRPr lang="en-US" sz="1700" b="1" dirty="0">
                        <a:effectLst/>
                        <a:latin typeface="+mn-lt"/>
                        <a:ea typeface="Times New Roman"/>
                      </a:endParaRPr>
                    </a:p>
                  </a:txBody>
                  <a:tcPr marL="36003" marR="36003"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ctr" rtl="1">
                        <a:lnSpc>
                          <a:spcPts val="2000"/>
                        </a:lnSpc>
                        <a:spcAft>
                          <a:spcPts val="0"/>
                        </a:spcAft>
                      </a:pPr>
                      <a:r>
                        <a:rPr lang="he-IL" sz="1700" b="1" dirty="0">
                          <a:effectLst/>
                          <a:latin typeface="+mn-lt"/>
                        </a:rPr>
                        <a:t>עקרונות תשלום</a:t>
                      </a:r>
                      <a:endParaRPr lang="en-US" sz="1700" b="1" dirty="0">
                        <a:effectLst/>
                        <a:latin typeface="+mn-lt"/>
                        <a:ea typeface="Times New Roman"/>
                      </a:endParaRPr>
                    </a:p>
                  </a:txBody>
                  <a:tcPr marL="36003" marR="36003"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r" rtl="1">
                        <a:lnSpc>
                          <a:spcPts val="2000"/>
                        </a:lnSpc>
                        <a:spcAft>
                          <a:spcPts val="0"/>
                        </a:spcAft>
                      </a:pPr>
                      <a:r>
                        <a:rPr lang="he-IL" sz="1700" b="1">
                          <a:effectLst/>
                          <a:latin typeface="+mn-lt"/>
                        </a:rPr>
                        <a:t>מטלה</a:t>
                      </a:r>
                      <a:endParaRPr lang="en-US" sz="1700" b="1">
                        <a:effectLst/>
                        <a:latin typeface="+mn-lt"/>
                        <a:ea typeface="Times New Roman"/>
                      </a:endParaRPr>
                    </a:p>
                  </a:txBody>
                  <a:tcPr marL="36003" marR="36003"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ctr" rtl="1">
                        <a:lnSpc>
                          <a:spcPts val="2000"/>
                        </a:lnSpc>
                        <a:spcAft>
                          <a:spcPts val="0"/>
                        </a:spcAft>
                      </a:pPr>
                      <a:r>
                        <a:rPr lang="he-IL" sz="1700" b="1" dirty="0">
                          <a:effectLst/>
                          <a:latin typeface="+mn-lt"/>
                        </a:rPr>
                        <a:t>בעל תפקיד המאשר</a:t>
                      </a:r>
                      <a:endParaRPr lang="en-US" sz="1700" b="1" dirty="0">
                        <a:effectLst/>
                        <a:latin typeface="+mn-lt"/>
                        <a:ea typeface="Times New Roman"/>
                      </a:endParaRPr>
                    </a:p>
                  </a:txBody>
                  <a:tcPr marL="36003" marR="36003"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algn="ctr" rtl="1">
                        <a:lnSpc>
                          <a:spcPts val="2000"/>
                        </a:lnSpc>
                        <a:spcAft>
                          <a:spcPts val="0"/>
                        </a:spcAft>
                      </a:pPr>
                      <a:r>
                        <a:rPr lang="he-IL" sz="1700" b="1" dirty="0">
                          <a:effectLst/>
                          <a:latin typeface="+mn-lt"/>
                        </a:rPr>
                        <a:t>תחומים מושפעים</a:t>
                      </a:r>
                      <a:endParaRPr lang="en-US" sz="1700" b="1" dirty="0">
                        <a:effectLst/>
                        <a:latin typeface="+mn-lt"/>
                        <a:ea typeface="Times New Roman"/>
                      </a:endParaRPr>
                    </a:p>
                  </a:txBody>
                  <a:tcPr marL="36003" marR="36003"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1"/>
                  </a:ext>
                </a:extLst>
              </a:tr>
            </a:tbl>
          </a:graphicData>
        </a:graphic>
      </p:graphicFrame>
      <p:graphicFrame>
        <p:nvGraphicFramePr>
          <p:cNvPr id="6" name="Table 2"/>
          <p:cNvGraphicFramePr>
            <a:graphicFrameLocks noGrp="1"/>
          </p:cNvGraphicFramePr>
          <p:nvPr/>
        </p:nvGraphicFramePr>
        <p:xfrm>
          <a:off x="7885113" y="2205038"/>
          <a:ext cx="1052512" cy="4140200"/>
        </p:xfrm>
        <a:graphic>
          <a:graphicData uri="http://schemas.openxmlformats.org/drawingml/2006/table">
            <a:tbl>
              <a:tblPr rtl="1" firstRow="1" bandRow="1">
                <a:tableStyleId>{21E4AEA4-8DFA-4A89-87EB-49C32662AFE0}</a:tableStyleId>
              </a:tblPr>
              <a:tblGrid>
                <a:gridCol w="1052512">
                  <a:extLst>
                    <a:ext uri="{9D8B030D-6E8A-4147-A177-3AD203B41FA5}">
                      <a16:colId xmlns:a16="http://schemas.microsoft.com/office/drawing/2014/main" xmlns="" val="20000"/>
                    </a:ext>
                  </a:extLst>
                </a:gridCol>
              </a:tblGrid>
              <a:tr h="4140200">
                <a:tc>
                  <a:txBody>
                    <a:bodyPr/>
                    <a:lstStyle/>
                    <a:p>
                      <a:pPr marL="107950" marR="0" indent="-107950" algn="ctr" defTabSz="914400" rtl="1" eaLnBrk="1" fontAlgn="auto" latinLnBrk="0" hangingPunct="1">
                        <a:lnSpc>
                          <a:spcPts val="3000"/>
                        </a:lnSpc>
                        <a:spcBef>
                          <a:spcPts val="0"/>
                        </a:spcBef>
                        <a:spcAft>
                          <a:spcPts val="0"/>
                        </a:spcAft>
                        <a:buClrTx/>
                        <a:buSzTx/>
                        <a:buFontTx/>
                        <a:buNone/>
                        <a:tabLst/>
                        <a:defRPr/>
                      </a:pPr>
                      <a:r>
                        <a:rPr lang="he-IL" sz="1700" b="1" kern="1200" dirty="0">
                          <a:solidFill>
                            <a:schemeClr val="dk1"/>
                          </a:solidFill>
                          <a:effectLst/>
                          <a:latin typeface="+mn-lt"/>
                          <a:ea typeface="+mn-ea"/>
                          <a:cs typeface="+mn-cs"/>
                        </a:rPr>
                        <a:t>שינויים בהיקף   </a:t>
                      </a:r>
                    </a:p>
                    <a:p>
                      <a:pPr marL="107950" marR="0" indent="-107950" algn="ctr" defTabSz="914400" rtl="1" eaLnBrk="1" fontAlgn="auto" latinLnBrk="0" hangingPunct="1">
                        <a:lnSpc>
                          <a:spcPts val="3000"/>
                        </a:lnSpc>
                        <a:spcBef>
                          <a:spcPts val="0"/>
                        </a:spcBef>
                        <a:spcAft>
                          <a:spcPts val="0"/>
                        </a:spcAft>
                        <a:buClrTx/>
                        <a:buSzTx/>
                        <a:buFontTx/>
                        <a:buNone/>
                        <a:tabLst/>
                        <a:defRPr/>
                      </a:pPr>
                      <a:r>
                        <a:rPr lang="he-IL" sz="1700" b="1" kern="1200" dirty="0">
                          <a:solidFill>
                            <a:schemeClr val="dk1"/>
                          </a:solidFill>
                          <a:effectLst/>
                          <a:latin typeface="+mn-lt"/>
                          <a:ea typeface="+mn-ea"/>
                          <a:cs typeface="+mn-cs"/>
                        </a:rPr>
                        <a:t> השירותים</a:t>
                      </a:r>
                      <a:endParaRPr lang="en-US" sz="1700" b="1" kern="1200" dirty="0">
                        <a:solidFill>
                          <a:schemeClr val="dk1"/>
                        </a:solidFill>
                        <a:effectLst/>
                        <a:latin typeface="+mn-lt"/>
                        <a:ea typeface="+mn-ea"/>
                        <a:cs typeface="+mn-cs"/>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478361252"/>
              </p:ext>
            </p:extLst>
          </p:nvPr>
        </p:nvGraphicFramePr>
        <p:xfrm>
          <a:off x="174625" y="3284538"/>
          <a:ext cx="7710488" cy="3073400"/>
        </p:xfrm>
        <a:graphic>
          <a:graphicData uri="http://schemas.openxmlformats.org/drawingml/2006/table">
            <a:tbl>
              <a:tblPr rtl="1" firstRow="1" bandRow="1">
                <a:tableStyleId>{21E4AEA4-8DFA-4A89-87EB-49C32662AFE0}</a:tableStyleId>
              </a:tblPr>
              <a:tblGrid>
                <a:gridCol w="837809">
                  <a:extLst>
                    <a:ext uri="{9D8B030D-6E8A-4147-A177-3AD203B41FA5}">
                      <a16:colId xmlns:a16="http://schemas.microsoft.com/office/drawing/2014/main" xmlns="" val="20000"/>
                    </a:ext>
                  </a:extLst>
                </a:gridCol>
                <a:gridCol w="2073436">
                  <a:extLst>
                    <a:ext uri="{9D8B030D-6E8A-4147-A177-3AD203B41FA5}">
                      <a16:colId xmlns:a16="http://schemas.microsoft.com/office/drawing/2014/main" xmlns="" val="20001"/>
                    </a:ext>
                  </a:extLst>
                </a:gridCol>
                <a:gridCol w="3000033">
                  <a:extLst>
                    <a:ext uri="{9D8B030D-6E8A-4147-A177-3AD203B41FA5}">
                      <a16:colId xmlns:a16="http://schemas.microsoft.com/office/drawing/2014/main" xmlns="" val="20002"/>
                    </a:ext>
                  </a:extLst>
                </a:gridCol>
                <a:gridCol w="833617">
                  <a:extLst>
                    <a:ext uri="{9D8B030D-6E8A-4147-A177-3AD203B41FA5}">
                      <a16:colId xmlns:a16="http://schemas.microsoft.com/office/drawing/2014/main" xmlns="" val="20003"/>
                    </a:ext>
                  </a:extLst>
                </a:gridCol>
                <a:gridCol w="965593">
                  <a:extLst>
                    <a:ext uri="{9D8B030D-6E8A-4147-A177-3AD203B41FA5}">
                      <a16:colId xmlns:a16="http://schemas.microsoft.com/office/drawing/2014/main" xmlns="" val="20004"/>
                    </a:ext>
                  </a:extLst>
                </a:gridCol>
              </a:tblGrid>
              <a:tr h="1485922">
                <a:tc>
                  <a:txBody>
                    <a:bodyP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kern="1200" dirty="0">
                          <a:solidFill>
                            <a:schemeClr val="dk1"/>
                          </a:solidFill>
                          <a:effectLst/>
                          <a:latin typeface="+mn-lt"/>
                          <a:ea typeface="+mn-ea"/>
                          <a:cs typeface="+mn-cs"/>
                        </a:rPr>
                        <a:t>הקפאה / הפסקה זמנית</a:t>
                      </a:r>
                      <a:endParaRPr lang="en-US" sz="1400" b="1" kern="1200" dirty="0">
                        <a:solidFill>
                          <a:schemeClr val="dk1"/>
                        </a:solidFill>
                        <a:effectLst/>
                        <a:latin typeface="+mn-lt"/>
                        <a:ea typeface="+mn-ea"/>
                        <a:cs typeface="+mn-cs"/>
                      </a:endParaRPr>
                    </a:p>
                  </a:txBody>
                  <a:tcPr marL="0"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DD"/>
                    </a:solidFill>
                  </a:tcPr>
                </a:tc>
                <a:tc rowSpan="2">
                  <a:txBody>
                    <a:bodyPr/>
                    <a:lstStyle/>
                    <a:p>
                      <a:pPr marL="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עפ"י עקרונות התחשיב (שכ"ט מאושר מצורף להזמנה)</a:t>
                      </a:r>
                      <a:endParaRPr lang="en-US" sz="1300" b="0" kern="1200" dirty="0">
                        <a:solidFill>
                          <a:schemeClr val="dk1"/>
                        </a:solidFill>
                        <a:effectLst/>
                        <a:latin typeface="+mn-lt"/>
                        <a:ea typeface="+mn-ea"/>
                        <a:cs typeface="+mn-cs"/>
                      </a:endParaRPr>
                    </a:p>
                    <a:p>
                      <a:pPr marL="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 </a:t>
                      </a:r>
                      <a:endParaRPr lang="en-US" sz="1300" b="0" kern="1200" dirty="0">
                        <a:solidFill>
                          <a:schemeClr val="dk1"/>
                        </a:solidFill>
                        <a:effectLst/>
                        <a:latin typeface="+mn-lt"/>
                        <a:ea typeface="+mn-ea"/>
                        <a:cs typeface="+mn-cs"/>
                      </a:endParaRPr>
                    </a:p>
                    <a:p>
                      <a:pPr marL="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ישולם עבור השירותים שבוצעו ואושרו ע"י מנהל הפרויקט</a:t>
                      </a:r>
                      <a:endParaRPr lang="en-US" sz="1300" b="0" kern="1200" dirty="0">
                        <a:solidFill>
                          <a:schemeClr val="dk1"/>
                        </a:solidFill>
                        <a:effectLst/>
                        <a:latin typeface="+mn-lt"/>
                        <a:ea typeface="+mn-ea"/>
                        <a:cs typeface="+mn-cs"/>
                      </a:endParaRPr>
                    </a:p>
                    <a:p>
                      <a:pPr marL="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 </a:t>
                      </a:r>
                      <a:endParaRPr lang="en-US" sz="1300" b="0" kern="1200" dirty="0">
                        <a:solidFill>
                          <a:schemeClr val="dk1"/>
                        </a:solidFill>
                        <a:effectLst/>
                        <a:latin typeface="+mn-lt"/>
                        <a:ea typeface="+mn-ea"/>
                        <a:cs typeface="+mn-cs"/>
                      </a:endParaRPr>
                    </a:p>
                    <a:p>
                      <a:pPr marL="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לא תשולם עבור השירותים שהוזמנו אך לא בוצעו בפועל </a:t>
                      </a:r>
                      <a:endParaRPr lang="en-US" sz="1300" b="0" kern="1200" dirty="0">
                        <a:solidFill>
                          <a:schemeClr val="dk1"/>
                        </a:solidFill>
                        <a:effectLst/>
                        <a:latin typeface="+mn-lt"/>
                        <a:ea typeface="+mn-ea"/>
                        <a:cs typeface="+mn-cs"/>
                      </a:endParaRPr>
                    </a:p>
                  </a:txBody>
                  <a:tcPr marL="68584"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marL="0" indent="-6096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1.יש לסכם את היקף העבודה שבוצעה עד לנקודה בה נמסרה הודעה למתכנן (שלב הנוכחי) </a:t>
                      </a:r>
                      <a:endParaRPr lang="en-US" sz="1300" b="0" kern="1200" dirty="0">
                        <a:solidFill>
                          <a:schemeClr val="dk1"/>
                        </a:solidFill>
                        <a:effectLst/>
                        <a:latin typeface="+mn-lt"/>
                        <a:ea typeface="+mn-ea"/>
                        <a:cs typeface="+mn-cs"/>
                      </a:endParaRPr>
                    </a:p>
                    <a:p>
                      <a:pPr marL="0" indent="-6223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2. יש להגדיר מאיזו נקודה ימשיך התכנון (שלב ההמשך) ולסכם את היקף השירותים המשלימים</a:t>
                      </a:r>
                      <a:endParaRPr lang="en-US" sz="1300" b="0" kern="1200" dirty="0">
                        <a:solidFill>
                          <a:schemeClr val="dk1"/>
                        </a:solidFill>
                        <a:effectLst/>
                        <a:latin typeface="+mn-lt"/>
                        <a:ea typeface="+mn-ea"/>
                        <a:cs typeface="+mn-cs"/>
                      </a:endParaRPr>
                    </a:p>
                    <a:p>
                      <a:pPr marL="0" indent="-6223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3. יש לעדכן תחשיב שכ"ט בהתאם</a:t>
                      </a:r>
                      <a:endParaRPr lang="en-US" sz="1300" b="0" kern="1200" dirty="0">
                        <a:solidFill>
                          <a:schemeClr val="dk1"/>
                        </a:solidFill>
                        <a:effectLst/>
                        <a:latin typeface="+mn-lt"/>
                        <a:ea typeface="+mn-ea"/>
                        <a:cs typeface="+mn-cs"/>
                      </a:endParaRPr>
                    </a:p>
                  </a:txBody>
                  <a:tcPr marL="68584"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DD"/>
                    </a:solidFill>
                  </a:tcPr>
                </a:tc>
                <a:tc>
                  <a:txBody>
                    <a:bodyPr/>
                    <a:lstStyle/>
                    <a:p>
                      <a:pPr marL="0" algn="ctr" defTabSz="914400" rtl="1" eaLnBrk="1" latinLnBrk="0" hangingPunct="1">
                        <a:spcBef>
                          <a:spcPts val="600"/>
                        </a:spcBef>
                        <a:spcAft>
                          <a:spcPts val="0"/>
                        </a:spcAft>
                      </a:pPr>
                      <a:r>
                        <a:rPr lang="he-IL" sz="1400" b="0" kern="1200" dirty="0">
                          <a:solidFill>
                            <a:schemeClr val="dk1"/>
                          </a:solidFill>
                          <a:effectLst/>
                          <a:latin typeface="+mn-lt"/>
                          <a:ea typeface="+mn-ea"/>
                          <a:cs typeface="+mn-cs"/>
                        </a:rPr>
                        <a:t>מנהל הפרויקט</a:t>
                      </a:r>
                      <a:endParaRPr lang="en-US" sz="1400" b="0" kern="1200" dirty="0">
                        <a:solidFill>
                          <a:schemeClr val="dk1"/>
                        </a:solidFill>
                        <a:effectLst/>
                        <a:latin typeface="+mn-lt"/>
                        <a:ea typeface="+mn-ea"/>
                        <a:cs typeface="+mn-cs"/>
                      </a:endParaRPr>
                    </a:p>
                  </a:txBody>
                  <a:tcPr marL="68584"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DD"/>
                    </a:solidFill>
                  </a:tcPr>
                </a:tc>
                <a:tc rowSpan="2">
                  <a:txBody>
                    <a:bodyPr/>
                    <a:lstStyle/>
                    <a:p>
                      <a:pPr marL="0" algn="ctr" defTabSz="914400" rtl="1" eaLnBrk="1" latinLnBrk="0" hangingPunct="1">
                        <a:spcBef>
                          <a:spcPts val="600"/>
                        </a:spcBef>
                        <a:spcAft>
                          <a:spcPts val="0"/>
                        </a:spcAft>
                      </a:pPr>
                      <a:r>
                        <a:rPr lang="he-IL" sz="1400" b="0" kern="1200" dirty="0">
                          <a:solidFill>
                            <a:schemeClr val="dk1"/>
                          </a:solidFill>
                          <a:effectLst/>
                          <a:latin typeface="+mn-lt"/>
                          <a:ea typeface="+mn-ea"/>
                          <a:cs typeface="+mn-cs"/>
                        </a:rPr>
                        <a:t>כל צוות התכנון המשתתף בתהליך</a:t>
                      </a:r>
                      <a:endParaRPr lang="en-US" sz="1400" b="0" kern="1200" dirty="0">
                        <a:solidFill>
                          <a:schemeClr val="dk1"/>
                        </a:solidFill>
                        <a:effectLst/>
                        <a:latin typeface="+mn-lt"/>
                        <a:ea typeface="+mn-ea"/>
                        <a:cs typeface="+mn-cs"/>
                      </a:endParaRPr>
                    </a:p>
                  </a:txBody>
                  <a:tcPr marL="68584"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r h="1587478">
                <a:tc>
                  <a:txBody>
                    <a:bodyP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kern="1200" dirty="0">
                          <a:solidFill>
                            <a:schemeClr val="dk1"/>
                          </a:solidFill>
                          <a:effectLst/>
                          <a:latin typeface="+mn-lt"/>
                          <a:ea typeface="+mn-ea"/>
                          <a:cs typeface="+mn-cs"/>
                        </a:rPr>
                        <a:t>הפסקת השירותים לצמיתות</a:t>
                      </a:r>
                      <a:endParaRPr lang="en-US" sz="1400" b="1" kern="1200" dirty="0">
                        <a:solidFill>
                          <a:schemeClr val="dk1"/>
                        </a:solidFill>
                        <a:effectLst/>
                        <a:latin typeface="+mn-lt"/>
                        <a:ea typeface="+mn-ea"/>
                        <a:cs typeface="+mn-cs"/>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vMerge="1">
                  <a:txBody>
                    <a:bodyPr/>
                    <a:lstStyle/>
                    <a:p>
                      <a:pPr rtl="1"/>
                      <a:endParaRPr lang="he-IL"/>
                    </a:p>
                  </a:txBody>
                  <a:tcPr/>
                </a:tc>
                <a:tc>
                  <a:txBody>
                    <a:bodyPr/>
                    <a:lstStyle/>
                    <a:p>
                      <a:pPr marL="0" indent="-6096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1.יש לסכם את היקף העבודה שבוצעה עד לנקודה בה נמסרה הודעה למתכנן (שלב הנוכחי) </a:t>
                      </a:r>
                      <a:endParaRPr lang="en-US" sz="1300" b="0" kern="1200" dirty="0">
                        <a:solidFill>
                          <a:schemeClr val="dk1"/>
                        </a:solidFill>
                        <a:effectLst/>
                        <a:latin typeface="+mn-lt"/>
                        <a:ea typeface="+mn-ea"/>
                        <a:cs typeface="+mn-cs"/>
                      </a:endParaRPr>
                    </a:p>
                    <a:p>
                      <a:pPr marL="0" marR="0" indent="-62230" algn="r" defTabSz="914400" rtl="1" eaLnBrk="1" fontAlgn="auto" latinLnBrk="0" hangingPunct="1">
                        <a:lnSpc>
                          <a:spcPts val="1500"/>
                        </a:lnSpc>
                        <a:spcBef>
                          <a:spcPts val="600"/>
                        </a:spcBef>
                        <a:spcAft>
                          <a:spcPts val="0"/>
                        </a:spcAft>
                        <a:buClrTx/>
                        <a:buSzTx/>
                        <a:buFontTx/>
                        <a:buNone/>
                        <a:tabLst/>
                        <a:defRPr/>
                      </a:pPr>
                      <a:r>
                        <a:rPr lang="he-IL" sz="1300" b="0" kern="1200" dirty="0">
                          <a:solidFill>
                            <a:schemeClr val="dk1"/>
                          </a:solidFill>
                          <a:effectLst/>
                          <a:latin typeface="+mn-lt"/>
                          <a:ea typeface="+mn-ea"/>
                          <a:cs typeface="+mn-cs"/>
                        </a:rPr>
                        <a:t>2.</a:t>
                      </a:r>
                      <a:r>
                        <a:rPr lang="he-IL" sz="1300" b="0" kern="1200" baseline="0" dirty="0">
                          <a:solidFill>
                            <a:schemeClr val="dk1"/>
                          </a:solidFill>
                          <a:effectLst/>
                          <a:latin typeface="+mn-lt"/>
                          <a:ea typeface="+mn-ea"/>
                          <a:cs typeface="+mn-cs"/>
                        </a:rPr>
                        <a:t> יש לסכם בתיאום עם המנהל </a:t>
                      </a:r>
                      <a:r>
                        <a:rPr lang="he-IL" sz="1300" b="0" kern="1200" dirty="0">
                          <a:solidFill>
                            <a:schemeClr val="dk1"/>
                          </a:solidFill>
                          <a:effectLst/>
                          <a:latin typeface="+mn-lt"/>
                          <a:ea typeface="+mn-ea"/>
                          <a:cs typeface="+mn-cs"/>
                        </a:rPr>
                        <a:t>תוספת</a:t>
                      </a:r>
                      <a:r>
                        <a:rPr lang="he-IL" sz="1300" b="0" kern="1200" baseline="0" dirty="0">
                          <a:solidFill>
                            <a:schemeClr val="dk1"/>
                          </a:solidFill>
                          <a:effectLst/>
                          <a:latin typeface="+mn-lt"/>
                          <a:ea typeface="+mn-ea"/>
                          <a:cs typeface="+mn-cs"/>
                        </a:rPr>
                        <a:t> עבודה שתעשה מנקודה </a:t>
                      </a:r>
                      <a:r>
                        <a:rPr lang="he-IL" sz="1300" b="0" kern="1200" dirty="0">
                          <a:solidFill>
                            <a:schemeClr val="dk1"/>
                          </a:solidFill>
                          <a:effectLst/>
                          <a:latin typeface="+mn-lt"/>
                          <a:ea typeface="+mn-ea"/>
                          <a:cs typeface="+mn-cs"/>
                        </a:rPr>
                        <a:t>בה נמסרה הודעה למתכנן (שלב הנוכחי) ועד למועד</a:t>
                      </a:r>
                      <a:r>
                        <a:rPr lang="he-IL" sz="1300" b="0" kern="1200" baseline="0" dirty="0">
                          <a:solidFill>
                            <a:schemeClr val="dk1"/>
                          </a:solidFill>
                          <a:effectLst/>
                          <a:latin typeface="+mn-lt"/>
                          <a:ea typeface="+mn-ea"/>
                          <a:cs typeface="+mn-cs"/>
                        </a:rPr>
                        <a:t> </a:t>
                      </a:r>
                      <a:r>
                        <a:rPr lang="he-IL" sz="1300" b="0" kern="1200" dirty="0">
                          <a:solidFill>
                            <a:schemeClr val="dk1"/>
                          </a:solidFill>
                          <a:effectLst/>
                          <a:latin typeface="+mn-lt"/>
                          <a:ea typeface="+mn-ea"/>
                          <a:cs typeface="+mn-cs"/>
                        </a:rPr>
                        <a:t>תום החוזה</a:t>
                      </a:r>
                      <a:endParaRPr lang="en-US" sz="1300" b="0" kern="1200" dirty="0">
                        <a:solidFill>
                          <a:schemeClr val="dk1"/>
                        </a:solidFill>
                        <a:effectLst/>
                        <a:latin typeface="+mn-lt"/>
                        <a:ea typeface="+mn-ea"/>
                        <a:cs typeface="+mn-cs"/>
                      </a:endParaRPr>
                    </a:p>
                    <a:p>
                      <a:pPr marL="0" indent="-62230" algn="r" defTabSz="914400" rtl="1" eaLnBrk="1" latinLnBrk="0" hangingPunct="1">
                        <a:lnSpc>
                          <a:spcPts val="1500"/>
                        </a:lnSpc>
                        <a:spcBef>
                          <a:spcPts val="600"/>
                        </a:spcBef>
                        <a:spcAft>
                          <a:spcPts val="0"/>
                        </a:spcAft>
                      </a:pPr>
                      <a:r>
                        <a:rPr lang="he-IL" sz="1300" b="0" kern="1200" dirty="0">
                          <a:solidFill>
                            <a:schemeClr val="dk1"/>
                          </a:solidFill>
                          <a:effectLst/>
                          <a:latin typeface="+mn-lt"/>
                          <a:ea typeface="+mn-ea"/>
                          <a:cs typeface="+mn-cs"/>
                        </a:rPr>
                        <a:t>3.</a:t>
                      </a:r>
                      <a:r>
                        <a:rPr lang="he-IL" sz="1300" b="0" kern="1200" baseline="0" dirty="0">
                          <a:solidFill>
                            <a:schemeClr val="dk1"/>
                          </a:solidFill>
                          <a:effectLst/>
                          <a:latin typeface="+mn-lt"/>
                          <a:ea typeface="+mn-ea"/>
                          <a:cs typeface="+mn-cs"/>
                        </a:rPr>
                        <a:t> יש לעדכ</a:t>
                      </a:r>
                      <a:r>
                        <a:rPr lang="he-IL" sz="1300" b="0" kern="1200" dirty="0">
                          <a:solidFill>
                            <a:schemeClr val="dk1"/>
                          </a:solidFill>
                          <a:effectLst/>
                          <a:latin typeface="+mn-lt"/>
                          <a:ea typeface="+mn-ea"/>
                          <a:cs typeface="+mn-cs"/>
                        </a:rPr>
                        <a:t>ן תחשיב שכ"ט בהתאם</a:t>
                      </a:r>
                      <a:endParaRPr lang="en-US" sz="1300" b="0" kern="1200" dirty="0">
                        <a:solidFill>
                          <a:schemeClr val="dk1"/>
                        </a:solidFill>
                        <a:effectLst/>
                        <a:latin typeface="+mn-lt"/>
                        <a:ea typeface="+mn-ea"/>
                        <a:cs typeface="+mn-cs"/>
                      </a:endParaRPr>
                    </a:p>
                  </a:txBody>
                  <a:tcPr marL="68584"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a:txBody>
                    <a:bodyPr/>
                    <a:lstStyle/>
                    <a:p>
                      <a:pPr marL="0" algn="ctr" defTabSz="914400" rtl="1" eaLnBrk="1" latinLnBrk="0" hangingPunct="1">
                        <a:spcBef>
                          <a:spcPts val="600"/>
                        </a:spcBef>
                        <a:spcAft>
                          <a:spcPts val="0"/>
                        </a:spcAft>
                      </a:pPr>
                      <a:r>
                        <a:rPr lang="he-IL" sz="1400" b="0" kern="1200" dirty="0">
                          <a:solidFill>
                            <a:schemeClr val="dk1"/>
                          </a:solidFill>
                          <a:effectLst/>
                          <a:latin typeface="+mn-lt"/>
                          <a:ea typeface="+mn-ea"/>
                          <a:cs typeface="+mn-cs"/>
                        </a:rPr>
                        <a:t>מנהל הפרויקט</a:t>
                      </a:r>
                      <a:endParaRPr lang="en-US" sz="1400" b="0" kern="1200" dirty="0">
                        <a:solidFill>
                          <a:schemeClr val="dk1"/>
                        </a:solidFill>
                        <a:effectLst/>
                        <a:latin typeface="+mn-lt"/>
                        <a:ea typeface="+mn-ea"/>
                        <a:cs typeface="+mn-cs"/>
                      </a:endParaRPr>
                    </a:p>
                  </a:txBody>
                  <a:tcPr marL="68584" marR="685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5"/>
                    </a:solidFill>
                  </a:tcPr>
                </a:tc>
                <a:tc vMerge="1">
                  <a:txBody>
                    <a:bodyPr/>
                    <a:lstStyle/>
                    <a:p>
                      <a:pPr rtl="1"/>
                      <a:endParaRPr lang="he-IL"/>
                    </a:p>
                  </a:txBody>
                  <a:tcPr/>
                </a:tc>
                <a:extLst>
                  <a:ext uri="{0D108BD9-81ED-4DB2-BD59-A6C34878D82A}">
                    <a16:rowId xmlns:a16="http://schemas.microsoft.com/office/drawing/2014/main" xmlns="" val="10001"/>
                  </a:ext>
                </a:extLst>
              </a:tr>
            </a:tbl>
          </a:graphicData>
        </a:graphic>
      </p:graphicFrame>
      <p:sp>
        <p:nvSpPr>
          <p:cNvPr id="28733"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900CD4-18EA-4AC5-A506-35882A0A958D}" type="slidenum">
              <a:rPr lang="he-IL" altLang="he-IL" smtClean="0"/>
              <a:pPr/>
              <a:t>46</a:t>
            </a:fld>
            <a:endParaRPr lang="he-IL" altLang="he-IL"/>
          </a:p>
        </p:txBody>
      </p:sp>
      <p:pic>
        <p:nvPicPr>
          <p:cNvPr id="9" name="תמונה 8"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27384"/>
            <a:ext cx="1274336" cy="817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כותרת 1"/>
          <p:cNvSpPr>
            <a:spLocks noGrp="1" noChangeArrowheads="1"/>
          </p:cNvSpPr>
          <p:nvPr>
            <p:ph type="title"/>
          </p:nvPr>
        </p:nvSpPr>
        <p:spPr>
          <a:xfrm>
            <a:off x="395288" y="116632"/>
            <a:ext cx="7858125" cy="430213"/>
          </a:xfrm>
        </p:spPr>
        <p:txBody>
          <a:bodyPr/>
          <a:lstStyle/>
          <a:p>
            <a:r>
              <a:rPr lang="he-IL" altLang="he-IL" sz="2800" dirty="0"/>
              <a:t>פרק 1.8 – שינויים במהלך הביצוע</a:t>
            </a:r>
            <a:endParaRPr lang="en-US" altLang="he-IL" sz="2800" dirty="0"/>
          </a:p>
        </p:txBody>
      </p:sp>
      <p:sp>
        <p:nvSpPr>
          <p:cNvPr id="29699" name="מציין מיקום של מספר שקופית 2"/>
          <p:cNvSpPr>
            <a:spLocks/>
          </p:cNvSpPr>
          <p:nvPr/>
        </p:nvSpPr>
        <p:spPr bwMode="auto">
          <a:xfrm>
            <a:off x="173038" y="6565900"/>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C53B9FE5-0DD3-4DE8-8EDA-361779F7F3B9}" type="slidenum">
              <a:rPr lang="he-IL" altLang="he-IL" sz="1000">
                <a:solidFill>
                  <a:srgbClr val="000000"/>
                </a:solidFill>
              </a:rPr>
              <a:pPr>
                <a:lnSpc>
                  <a:spcPct val="100000"/>
                </a:lnSpc>
                <a:buClrTx/>
                <a:buFontTx/>
                <a:buNone/>
              </a:pPr>
              <a:t>47</a:t>
            </a:fld>
            <a:r>
              <a:rPr lang="en-US" altLang="en-US" sz="1000">
                <a:solidFill>
                  <a:srgbClr val="000000"/>
                </a:solidFill>
              </a:rPr>
              <a:t> </a:t>
            </a:r>
          </a:p>
        </p:txBody>
      </p:sp>
      <p:sp>
        <p:nvSpPr>
          <p:cNvPr id="29750"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2C9064-9541-4214-90CF-CCFA82E51162}" type="slidenum">
              <a:rPr lang="he-IL" altLang="he-IL" smtClean="0"/>
              <a:pPr/>
              <a:t>47</a:t>
            </a:fld>
            <a:endParaRPr lang="he-IL" altLang="he-IL"/>
          </a:p>
        </p:txBody>
      </p:sp>
      <p:sp>
        <p:nvSpPr>
          <p:cNvPr id="8" name="מלבן 7"/>
          <p:cNvSpPr/>
          <p:nvPr/>
        </p:nvSpPr>
        <p:spPr bwMode="auto">
          <a:xfrm>
            <a:off x="7308304" y="980728"/>
            <a:ext cx="1728192"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algn="ctr" rtl="1">
              <a:lnSpc>
                <a:spcPts val="2400"/>
              </a:lnSpc>
              <a:spcAft>
                <a:spcPts val="0"/>
              </a:spcAft>
              <a:defRPr/>
            </a:pPr>
            <a:r>
              <a:rPr lang="he-IL" b="1" dirty="0">
                <a:solidFill>
                  <a:schemeClr val="tx1"/>
                </a:solidFill>
              </a:rPr>
              <a:t>סוג אירוע/שינוי מוזמן בהתקשרות</a:t>
            </a:r>
            <a:endParaRPr lang="en-US" b="1" dirty="0">
              <a:solidFill>
                <a:schemeClr val="tx1"/>
              </a:solidFill>
            </a:endParaRPr>
          </a:p>
        </p:txBody>
      </p:sp>
      <p:sp>
        <p:nvSpPr>
          <p:cNvPr id="9" name="מלבן 8"/>
          <p:cNvSpPr/>
          <p:nvPr/>
        </p:nvSpPr>
        <p:spPr bwMode="auto">
          <a:xfrm>
            <a:off x="6516216" y="980728"/>
            <a:ext cx="720080"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תת סעיף</a:t>
            </a:r>
            <a:endParaRPr lang="en-US" b="1" dirty="0">
              <a:solidFill>
                <a:schemeClr val="tx1"/>
              </a:solidFill>
            </a:endParaRPr>
          </a:p>
        </p:txBody>
      </p:sp>
      <p:sp>
        <p:nvSpPr>
          <p:cNvPr id="10" name="מלבן 9"/>
          <p:cNvSpPr/>
          <p:nvPr/>
        </p:nvSpPr>
        <p:spPr bwMode="auto">
          <a:xfrm>
            <a:off x="6516216" y="1844824"/>
            <a:ext cx="720080" cy="1800199"/>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0" lvl="0" indent="0" algn="ctr" defTabSz="914400" rtl="1" eaLnBrk="1" latinLnBrk="0" hangingPunct="1">
              <a:lnSpc>
                <a:spcPct val="115000"/>
              </a:lnSpc>
              <a:spcBef>
                <a:spcPts val="600"/>
              </a:spcBef>
              <a:spcAft>
                <a:spcPts val="0"/>
              </a:spcAft>
              <a:buFont typeface="+mj-lt"/>
              <a:buNone/>
              <a:tabLst>
                <a:tab pos="142875" algn="l"/>
              </a:tabLst>
            </a:pPr>
            <a:r>
              <a:rPr lang="he-IL" sz="1400" b="1" dirty="0">
                <a:solidFill>
                  <a:schemeClr val="tx1"/>
                </a:solidFill>
              </a:rPr>
              <a:t>שינויים הנדסיים במהלך הביצוע / חלופות קבלן</a:t>
            </a:r>
            <a:endParaRPr lang="en-US" sz="1400" b="1" dirty="0">
              <a:solidFill>
                <a:schemeClr val="dk1"/>
              </a:solidFill>
            </a:endParaRPr>
          </a:p>
        </p:txBody>
      </p:sp>
      <p:sp>
        <p:nvSpPr>
          <p:cNvPr id="11" name="מלבן 10"/>
          <p:cNvSpPr/>
          <p:nvPr/>
        </p:nvSpPr>
        <p:spPr bwMode="auto">
          <a:xfrm>
            <a:off x="7308304" y="1844825"/>
            <a:ext cx="1728192" cy="4320480"/>
          </a:xfrm>
          <a:prstGeom prst="rect">
            <a:avLst/>
          </a:prstGeom>
          <a:solidFill>
            <a:srgbClr val="D9FFEC"/>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0" lvl="0" indent="0" algn="ctr" rtl="1">
              <a:lnSpc>
                <a:spcPct val="200000"/>
              </a:lnSpc>
              <a:spcBef>
                <a:spcPts val="0"/>
              </a:spcBef>
              <a:spcAft>
                <a:spcPts val="0"/>
              </a:spcAft>
              <a:buFont typeface="+mj-cs"/>
              <a:buNone/>
            </a:pPr>
            <a:r>
              <a:rPr lang="he-IL" sz="2200" b="1" dirty="0">
                <a:solidFill>
                  <a:srgbClr val="FF0000"/>
                </a:solidFill>
              </a:rPr>
              <a:t>שינויים</a:t>
            </a:r>
          </a:p>
          <a:p>
            <a:pPr marL="0" lvl="0" indent="0" algn="ctr" rtl="1">
              <a:lnSpc>
                <a:spcPct val="200000"/>
              </a:lnSpc>
              <a:spcBef>
                <a:spcPts val="0"/>
              </a:spcBef>
              <a:spcAft>
                <a:spcPts val="0"/>
              </a:spcAft>
              <a:buFont typeface="+mj-cs"/>
              <a:buNone/>
            </a:pPr>
            <a:r>
              <a:rPr lang="he-IL" sz="2200" b="1" dirty="0">
                <a:solidFill>
                  <a:srgbClr val="FF0000"/>
                </a:solidFill>
              </a:rPr>
              <a:t>בתקופת</a:t>
            </a:r>
          </a:p>
          <a:p>
            <a:pPr marL="0" lvl="0" indent="0" algn="ctr" rtl="1">
              <a:lnSpc>
                <a:spcPct val="200000"/>
              </a:lnSpc>
              <a:spcBef>
                <a:spcPts val="0"/>
              </a:spcBef>
              <a:spcAft>
                <a:spcPts val="0"/>
              </a:spcAft>
              <a:buFont typeface="+mj-cs"/>
              <a:buNone/>
            </a:pPr>
            <a:r>
              <a:rPr lang="he-IL" sz="2200" b="1" dirty="0">
                <a:solidFill>
                  <a:srgbClr val="FF0000"/>
                </a:solidFill>
              </a:rPr>
              <a:t>השירותים</a:t>
            </a:r>
            <a:endParaRPr lang="en-US" sz="2200" b="1" dirty="0">
              <a:solidFill>
                <a:srgbClr val="FF0000"/>
              </a:solidFill>
              <a:ea typeface="Times New Roman"/>
            </a:endParaRPr>
          </a:p>
        </p:txBody>
      </p:sp>
      <p:sp>
        <p:nvSpPr>
          <p:cNvPr id="13" name="מלבן 12"/>
          <p:cNvSpPr/>
          <p:nvPr/>
        </p:nvSpPr>
        <p:spPr bwMode="auto">
          <a:xfrm>
            <a:off x="6516216" y="3717032"/>
            <a:ext cx="720080" cy="2448272"/>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lvl="0" indent="0" algn="ctr" rtl="1">
              <a:lnSpc>
                <a:spcPts val="2200"/>
              </a:lnSpc>
              <a:spcBef>
                <a:spcPts val="0"/>
              </a:spcBef>
              <a:spcAft>
                <a:spcPts val="0"/>
              </a:spcAft>
              <a:buFont typeface="+mj-lt"/>
              <a:buNone/>
              <a:tabLst>
                <a:tab pos="58420" algn="l"/>
                <a:tab pos="148590" algn="l"/>
                <a:tab pos="457200" algn="l"/>
              </a:tabLst>
            </a:pPr>
            <a:r>
              <a:rPr lang="he-IL" sz="1400" b="1" dirty="0">
                <a:solidFill>
                  <a:schemeClr val="tx1"/>
                </a:solidFill>
              </a:rPr>
              <a:t>הארכת תקופת </a:t>
            </a:r>
            <a:r>
              <a:rPr lang="he-IL" sz="1400" b="1" dirty="0" err="1">
                <a:solidFill>
                  <a:schemeClr val="tx1"/>
                </a:solidFill>
              </a:rPr>
              <a:t>ההתק</a:t>
            </a:r>
            <a:r>
              <a:rPr lang="he-IL" sz="1400" b="1" dirty="0">
                <a:solidFill>
                  <a:schemeClr val="tx1"/>
                </a:solidFill>
              </a:rPr>
              <a:t>'</a:t>
            </a:r>
            <a:endParaRPr lang="en-US" sz="1400" b="1" dirty="0">
              <a:solidFill>
                <a:schemeClr val="tx1"/>
              </a:solidFill>
              <a:latin typeface="Calibri"/>
              <a:ea typeface="Times New Roman"/>
              <a:cs typeface="Times New Roman"/>
            </a:endParaRPr>
          </a:p>
        </p:txBody>
      </p:sp>
      <p:sp>
        <p:nvSpPr>
          <p:cNvPr id="14" name="מלבן 13"/>
          <p:cNvSpPr/>
          <p:nvPr/>
        </p:nvSpPr>
        <p:spPr bwMode="auto">
          <a:xfrm>
            <a:off x="4716016" y="980728"/>
            <a:ext cx="1728192"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עקרונות</a:t>
            </a:r>
          </a:p>
          <a:p>
            <a:pPr algn="ctr" rtl="1">
              <a:lnSpc>
                <a:spcPts val="2400"/>
              </a:lnSpc>
              <a:spcAft>
                <a:spcPts val="0"/>
              </a:spcAft>
              <a:defRPr/>
            </a:pPr>
            <a:r>
              <a:rPr lang="he-IL" b="1" dirty="0">
                <a:solidFill>
                  <a:schemeClr val="tx1"/>
                </a:solidFill>
              </a:rPr>
              <a:t>תשלום</a:t>
            </a:r>
            <a:endParaRPr lang="en-US" b="1" dirty="0">
              <a:solidFill>
                <a:schemeClr val="tx1"/>
              </a:solidFill>
            </a:endParaRPr>
          </a:p>
        </p:txBody>
      </p:sp>
      <p:sp>
        <p:nvSpPr>
          <p:cNvPr id="15" name="מלבן 14"/>
          <p:cNvSpPr/>
          <p:nvPr/>
        </p:nvSpPr>
        <p:spPr bwMode="auto">
          <a:xfrm>
            <a:off x="4716016" y="1844824"/>
            <a:ext cx="1728192" cy="1800199"/>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r" rtl="1">
              <a:lnSpc>
                <a:spcPts val="2200"/>
              </a:lnSpc>
              <a:spcBef>
                <a:spcPts val="0"/>
              </a:spcBef>
              <a:spcAft>
                <a:spcPts val="0"/>
              </a:spcAft>
            </a:pPr>
            <a:r>
              <a:rPr lang="he-IL" sz="1400" dirty="0">
                <a:solidFill>
                  <a:schemeClr val="tx1"/>
                </a:solidFill>
              </a:rPr>
              <a:t>ייקבע הקצב שעות עבודה לטובת ביצוע השירותים נדרשים (כסכום סופי וקבוע)</a:t>
            </a:r>
            <a:endParaRPr lang="en-US" sz="1400" dirty="0">
              <a:solidFill>
                <a:schemeClr val="tx1"/>
              </a:solidFill>
              <a:latin typeface="Times New Roman"/>
              <a:ea typeface="Times New Roman"/>
            </a:endParaRPr>
          </a:p>
        </p:txBody>
      </p:sp>
      <p:sp>
        <p:nvSpPr>
          <p:cNvPr id="16" name="מלבן 15"/>
          <p:cNvSpPr/>
          <p:nvPr/>
        </p:nvSpPr>
        <p:spPr bwMode="auto">
          <a:xfrm>
            <a:off x="4716016" y="3717032"/>
            <a:ext cx="1728192" cy="2448272"/>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r" rtl="1">
              <a:lnSpc>
                <a:spcPts val="2200"/>
              </a:lnSpc>
              <a:spcBef>
                <a:spcPts val="0"/>
              </a:spcBef>
              <a:spcAft>
                <a:spcPts val="0"/>
              </a:spcAft>
            </a:pPr>
            <a:r>
              <a:rPr lang="he-IL" sz="1400" dirty="0">
                <a:solidFill>
                  <a:schemeClr val="tx1"/>
                </a:solidFill>
              </a:rPr>
              <a:t>כאשר ערך המבנה נשאר קבוע (ללא הגדלת תכולות), התשלום עבור התארכות תקופת ביצוע הפרויקט מעל 4 חודשים, יהיה לפי ביקורים בפועל במחיר סופי וקבוע לביקור שחושב לפי ש"ע.</a:t>
            </a:r>
            <a:endParaRPr lang="en-US" sz="1400" dirty="0">
              <a:solidFill>
                <a:schemeClr val="tx1"/>
              </a:solidFill>
              <a:latin typeface="Times New Roman"/>
              <a:ea typeface="Times New Roman"/>
            </a:endParaRPr>
          </a:p>
        </p:txBody>
      </p:sp>
      <p:sp>
        <p:nvSpPr>
          <p:cNvPr id="17" name="מלבן 16"/>
          <p:cNvSpPr/>
          <p:nvPr/>
        </p:nvSpPr>
        <p:spPr bwMode="auto">
          <a:xfrm>
            <a:off x="2123729" y="980728"/>
            <a:ext cx="2520279"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מטלה</a:t>
            </a:r>
            <a:endParaRPr lang="en-US" b="1" dirty="0">
              <a:solidFill>
                <a:schemeClr val="tx1"/>
              </a:solidFill>
            </a:endParaRPr>
          </a:p>
        </p:txBody>
      </p:sp>
      <p:sp>
        <p:nvSpPr>
          <p:cNvPr id="18" name="מלבן 17"/>
          <p:cNvSpPr/>
          <p:nvPr/>
        </p:nvSpPr>
        <p:spPr bwMode="auto">
          <a:xfrm>
            <a:off x="2123729" y="1844824"/>
            <a:ext cx="2520279" cy="1800199"/>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just" defTabSz="914400" rtl="1" eaLnBrk="1" latinLnBrk="0" hangingPunct="1">
              <a:lnSpc>
                <a:spcPct val="150000"/>
              </a:lnSpc>
              <a:spcBef>
                <a:spcPts val="600"/>
              </a:spcBef>
              <a:spcAft>
                <a:spcPts val="0"/>
              </a:spcAft>
            </a:pPr>
            <a:r>
              <a:rPr lang="he-IL" sz="1400" dirty="0">
                <a:solidFill>
                  <a:schemeClr val="tx1"/>
                </a:solidFill>
              </a:rPr>
              <a:t>יש לבחון הצעת הקבלן לשינויים מוצעים על ידו, לאשר ולבדוק שילוב</a:t>
            </a:r>
            <a:r>
              <a:rPr lang="en-US" sz="1400" dirty="0">
                <a:solidFill>
                  <a:schemeClr val="tx1"/>
                </a:solidFill>
              </a:rPr>
              <a:t>  </a:t>
            </a:r>
            <a:r>
              <a:rPr lang="he-IL" sz="1400" dirty="0">
                <a:solidFill>
                  <a:schemeClr val="tx1"/>
                </a:solidFill>
              </a:rPr>
              <a:t>ההצעה במערך התכניות, המסמכים וכתבי כמויות</a:t>
            </a:r>
            <a:endParaRPr lang="en-US" sz="1400" dirty="0">
              <a:solidFill>
                <a:schemeClr val="dk1"/>
              </a:solidFill>
            </a:endParaRPr>
          </a:p>
        </p:txBody>
      </p:sp>
      <p:sp>
        <p:nvSpPr>
          <p:cNvPr id="20" name="מלבן 19"/>
          <p:cNvSpPr/>
          <p:nvPr/>
        </p:nvSpPr>
        <p:spPr bwMode="auto">
          <a:xfrm>
            <a:off x="2123729" y="3717032"/>
            <a:ext cx="2520279" cy="2448272"/>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r" defTabSz="914400" rtl="1" eaLnBrk="1" latinLnBrk="0" hangingPunct="1">
              <a:lnSpc>
                <a:spcPts val="2200"/>
              </a:lnSpc>
              <a:spcBef>
                <a:spcPts val="0"/>
              </a:spcBef>
              <a:spcAft>
                <a:spcPts val="0"/>
              </a:spcAft>
            </a:pPr>
            <a:r>
              <a:rPr lang="he-IL" sz="1400" dirty="0">
                <a:solidFill>
                  <a:schemeClr val="tx1"/>
                </a:solidFill>
              </a:rPr>
              <a:t>1. יש לעדכן תחשיב שכ"ט</a:t>
            </a:r>
            <a:endParaRPr lang="en-US" sz="1400" dirty="0">
              <a:solidFill>
                <a:schemeClr val="tx1"/>
              </a:solidFill>
            </a:endParaRPr>
          </a:p>
          <a:p>
            <a:pPr marL="0" indent="-62230" algn="r" defTabSz="914400" rtl="1" eaLnBrk="1" latinLnBrk="0" hangingPunct="1">
              <a:lnSpc>
                <a:spcPts val="2200"/>
              </a:lnSpc>
              <a:spcBef>
                <a:spcPts val="1200"/>
              </a:spcBef>
              <a:spcAft>
                <a:spcPts val="0"/>
              </a:spcAft>
            </a:pPr>
            <a:r>
              <a:rPr lang="he-IL" sz="1400" dirty="0">
                <a:solidFill>
                  <a:schemeClr val="tx1"/>
                </a:solidFill>
              </a:rPr>
              <a:t>2. יש לעדכן את היקף ותקופת   </a:t>
            </a:r>
          </a:p>
          <a:p>
            <a:pPr marL="0" indent="-62230" algn="r" defTabSz="914400" rtl="1" eaLnBrk="1" latinLnBrk="0" hangingPunct="1">
              <a:lnSpc>
                <a:spcPts val="2200"/>
              </a:lnSpc>
              <a:spcBef>
                <a:spcPts val="0"/>
              </a:spcBef>
              <a:spcAft>
                <a:spcPts val="0"/>
              </a:spcAft>
            </a:pPr>
            <a:r>
              <a:rPr lang="he-IL" sz="1400" dirty="0">
                <a:solidFill>
                  <a:schemeClr val="tx1"/>
                </a:solidFill>
              </a:rPr>
              <a:t>    השירותים</a:t>
            </a:r>
            <a:endParaRPr lang="en-US" sz="1400" dirty="0">
              <a:solidFill>
                <a:schemeClr val="tx1"/>
              </a:solidFill>
            </a:endParaRPr>
          </a:p>
        </p:txBody>
      </p:sp>
      <p:sp>
        <p:nvSpPr>
          <p:cNvPr id="21" name="מלבן 20"/>
          <p:cNvSpPr/>
          <p:nvPr/>
        </p:nvSpPr>
        <p:spPr bwMode="auto">
          <a:xfrm>
            <a:off x="1294892" y="980728"/>
            <a:ext cx="792088"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1800"/>
              </a:lnSpc>
              <a:spcAft>
                <a:spcPts val="0"/>
              </a:spcAft>
              <a:defRPr/>
            </a:pPr>
            <a:r>
              <a:rPr lang="he-IL" sz="1600" b="1" dirty="0">
                <a:solidFill>
                  <a:schemeClr val="tx1"/>
                </a:solidFill>
              </a:rPr>
              <a:t>בעל תפקיד המאשר</a:t>
            </a:r>
            <a:endParaRPr lang="en-US" sz="1600" b="1" dirty="0">
              <a:solidFill>
                <a:schemeClr val="tx1"/>
              </a:solidFill>
            </a:endParaRPr>
          </a:p>
        </p:txBody>
      </p:sp>
      <p:sp>
        <p:nvSpPr>
          <p:cNvPr id="22" name="מלבן 21"/>
          <p:cNvSpPr/>
          <p:nvPr/>
        </p:nvSpPr>
        <p:spPr bwMode="auto">
          <a:xfrm>
            <a:off x="1294892" y="1844824"/>
            <a:ext cx="792088" cy="1800199"/>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מנהל הפרויקט</a:t>
            </a:r>
            <a:endParaRPr lang="en-US" sz="1400" dirty="0">
              <a:solidFill>
                <a:schemeClr val="dk1"/>
              </a:solidFill>
            </a:endParaRPr>
          </a:p>
        </p:txBody>
      </p:sp>
      <p:sp>
        <p:nvSpPr>
          <p:cNvPr id="24" name="מלבן 23"/>
          <p:cNvSpPr/>
          <p:nvPr/>
        </p:nvSpPr>
        <p:spPr bwMode="auto">
          <a:xfrm>
            <a:off x="1294892" y="3717032"/>
            <a:ext cx="792088" cy="2448272"/>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0" algn="ctr" defTabSz="914400" rtl="1" eaLnBrk="1" latinLnBrk="0" hangingPunct="1">
              <a:spcBef>
                <a:spcPts val="600"/>
              </a:spcBef>
              <a:spcAft>
                <a:spcPts val="0"/>
              </a:spcAft>
            </a:pPr>
            <a:r>
              <a:rPr lang="he-IL" sz="1400" dirty="0">
                <a:solidFill>
                  <a:schemeClr val="dk1"/>
                </a:solidFill>
              </a:rPr>
              <a:t>מנהל החוזה</a:t>
            </a:r>
            <a:endParaRPr lang="en-US" sz="1400" dirty="0">
              <a:solidFill>
                <a:schemeClr val="dk1"/>
              </a:solidFill>
            </a:endParaRPr>
          </a:p>
        </p:txBody>
      </p:sp>
      <p:sp>
        <p:nvSpPr>
          <p:cNvPr id="25" name="מלבן 24"/>
          <p:cNvSpPr/>
          <p:nvPr/>
        </p:nvSpPr>
        <p:spPr bwMode="auto">
          <a:xfrm>
            <a:off x="323528" y="980728"/>
            <a:ext cx="936104"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t"/>
          <a:lstStyle/>
          <a:p>
            <a:pPr algn="ctr" rtl="1">
              <a:lnSpc>
                <a:spcPts val="2400"/>
              </a:lnSpc>
              <a:spcAft>
                <a:spcPts val="0"/>
              </a:spcAft>
              <a:defRPr/>
            </a:pPr>
            <a:r>
              <a:rPr lang="he-IL" b="1" dirty="0">
                <a:solidFill>
                  <a:schemeClr val="tx1"/>
                </a:solidFill>
              </a:rPr>
              <a:t>תחומים</a:t>
            </a:r>
          </a:p>
          <a:p>
            <a:pPr algn="ctr" rtl="1">
              <a:lnSpc>
                <a:spcPts val="2400"/>
              </a:lnSpc>
              <a:spcAft>
                <a:spcPts val="0"/>
              </a:spcAft>
              <a:defRPr/>
            </a:pPr>
            <a:r>
              <a:rPr lang="he-IL" b="1" dirty="0">
                <a:solidFill>
                  <a:schemeClr val="tx1"/>
                </a:solidFill>
              </a:rPr>
              <a:t>מושפעים</a:t>
            </a:r>
            <a:endParaRPr lang="en-US" b="1" dirty="0">
              <a:solidFill>
                <a:schemeClr val="tx1"/>
              </a:solidFill>
            </a:endParaRPr>
          </a:p>
        </p:txBody>
      </p:sp>
      <p:sp>
        <p:nvSpPr>
          <p:cNvPr id="26" name="מלבן 25"/>
          <p:cNvSpPr/>
          <p:nvPr/>
        </p:nvSpPr>
        <p:spPr bwMode="auto">
          <a:xfrm>
            <a:off x="323528" y="1844824"/>
            <a:ext cx="936104" cy="1800199"/>
          </a:xfrm>
          <a:prstGeom prst="rect">
            <a:avLst/>
          </a:prstGeom>
          <a:solidFill>
            <a:schemeClr val="accent2">
              <a:lumMod val="20000"/>
              <a:lumOff val="8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ctr" rtl="1">
              <a:lnSpc>
                <a:spcPts val="2200"/>
              </a:lnSpc>
              <a:spcBef>
                <a:spcPts val="0"/>
              </a:spcBef>
              <a:spcAft>
                <a:spcPts val="0"/>
              </a:spcAft>
            </a:pPr>
            <a:r>
              <a:rPr lang="he-IL" sz="1400" dirty="0">
                <a:solidFill>
                  <a:schemeClr val="tx1"/>
                </a:solidFill>
              </a:rPr>
              <a:t>כל מתכנן בנפרד</a:t>
            </a:r>
            <a:endParaRPr lang="en-US" sz="1400" dirty="0">
              <a:solidFill>
                <a:schemeClr val="tx1"/>
              </a:solidFill>
              <a:latin typeface="Times New Roman"/>
              <a:ea typeface="Times New Roman"/>
            </a:endParaRPr>
          </a:p>
        </p:txBody>
      </p:sp>
      <p:sp>
        <p:nvSpPr>
          <p:cNvPr id="28" name="מלבן 27"/>
          <p:cNvSpPr/>
          <p:nvPr/>
        </p:nvSpPr>
        <p:spPr bwMode="auto">
          <a:xfrm>
            <a:off x="323528" y="3717032"/>
            <a:ext cx="936104" cy="2448272"/>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ctr" rtl="1">
              <a:lnSpc>
                <a:spcPts val="2200"/>
              </a:lnSpc>
              <a:spcBef>
                <a:spcPts val="0"/>
              </a:spcBef>
              <a:spcAft>
                <a:spcPts val="0"/>
              </a:spcAft>
            </a:pPr>
            <a:r>
              <a:rPr lang="he-IL" sz="1400" dirty="0">
                <a:solidFill>
                  <a:schemeClr val="tx1"/>
                </a:solidFill>
              </a:rPr>
              <a:t>כל מתכנן בנפרד</a:t>
            </a:r>
            <a:endParaRPr lang="en-US" sz="1400" dirty="0">
              <a:solidFill>
                <a:schemeClr val="tx1"/>
              </a:solidFill>
              <a:latin typeface="Times New Roman"/>
              <a:ea typeface="Times New Roman"/>
            </a:endParaRPr>
          </a:p>
        </p:txBody>
      </p:sp>
      <p:pic>
        <p:nvPicPr>
          <p:cNvPr id="23" name="תמונה 22" descr="Resultado de imagen de complete solution ico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27384"/>
            <a:ext cx="1274336" cy="817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20" grpId="0" animBg="1"/>
      <p:bldP spid="21" grpId="0" animBg="1"/>
      <p:bldP spid="22" grpId="0" animBg="1"/>
      <p:bldP spid="24" grpId="0" animBg="1"/>
      <p:bldP spid="25" grpId="0" animBg="1"/>
      <p:bldP spid="26"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48</a:t>
            </a:fld>
            <a:endParaRPr lang="he-IL" altLang="he-IL"/>
          </a:p>
        </p:txBody>
      </p:sp>
      <p:sp>
        <p:nvSpPr>
          <p:cNvPr id="11" name="מלבן 10"/>
          <p:cNvSpPr/>
          <p:nvPr/>
        </p:nvSpPr>
        <p:spPr>
          <a:xfrm>
            <a:off x="611560" y="1268760"/>
            <a:ext cx="8064896" cy="1368152"/>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just" rtl="1">
              <a:spcAft>
                <a:spcPts val="0"/>
              </a:spcAft>
            </a:pPr>
            <a:r>
              <a:rPr lang="he-IL" sz="2400" dirty="0">
                <a:solidFill>
                  <a:schemeClr val="tx1"/>
                </a:solidFill>
                <a:latin typeface="+mn-lt"/>
                <a:cs typeface="+mn-cs"/>
              </a:rPr>
              <a:t>פרק זה קובע הנחיות לגבי דרישות מיוחדות וקביעת שכר טרחה למתכננים בפרויקטים המבוצעים בכספי סיוע של ממשלת ארה"ב באמצעות חיל ההנדסה האמריקאי (ה </a:t>
            </a:r>
            <a:r>
              <a:rPr lang="x-none" sz="2400">
                <a:solidFill>
                  <a:schemeClr val="tx1"/>
                </a:solidFill>
                <a:latin typeface="+mn-lt"/>
                <a:cs typeface="+mn-cs"/>
              </a:rPr>
              <a:t>COE</a:t>
            </a:r>
            <a:r>
              <a:rPr lang="he-IL" sz="2400" dirty="0">
                <a:solidFill>
                  <a:schemeClr val="tx1"/>
                </a:solidFill>
                <a:latin typeface="+mn-lt"/>
                <a:cs typeface="+mn-cs"/>
              </a:rPr>
              <a:t>).</a:t>
            </a:r>
            <a:endParaRPr lang="en-US" sz="2400" dirty="0">
              <a:solidFill>
                <a:schemeClr val="tx1"/>
              </a:solidFill>
              <a:latin typeface="+mn-lt"/>
              <a:cs typeface="+mn-cs"/>
            </a:endParaRPr>
          </a:p>
        </p:txBody>
      </p:sp>
      <p:sp>
        <p:nvSpPr>
          <p:cNvPr id="13" name="מלבן 12"/>
          <p:cNvSpPr/>
          <p:nvPr/>
        </p:nvSpPr>
        <p:spPr>
          <a:xfrm>
            <a:off x="611560" y="3645023"/>
            <a:ext cx="8064896" cy="2664297"/>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rtlCol="1" anchor="ctr"/>
          <a:lstStyle/>
          <a:p>
            <a:pPr marL="457200" indent="-457200" algn="just" rtl="1">
              <a:spcAft>
                <a:spcPts val="0"/>
              </a:spcAft>
              <a:buFont typeface="+mj-lt"/>
              <a:buAutoNum type="arabicPeriod"/>
            </a:pPr>
            <a:r>
              <a:rPr lang="he-IL" sz="2400" dirty="0">
                <a:solidFill>
                  <a:schemeClr val="tx1"/>
                </a:solidFill>
                <a:latin typeface="+mn-lt"/>
                <a:cs typeface="+mn-cs"/>
              </a:rPr>
              <a:t>עבודה בפורמטים של חיל ההנדסה האמריקאי ובהתאם לדרישותיהם.</a:t>
            </a:r>
            <a:r>
              <a:rPr lang="he-IL" sz="2400" dirty="0">
                <a:solidFill>
                  <a:schemeClr val="tx1"/>
                </a:solidFill>
              </a:rPr>
              <a:t> </a:t>
            </a:r>
            <a:r>
              <a:rPr lang="he-IL" sz="2400" dirty="0">
                <a:solidFill>
                  <a:schemeClr val="tx1"/>
                </a:solidFill>
                <a:latin typeface="+mn-lt"/>
                <a:cs typeface="+mn-cs"/>
              </a:rPr>
              <a:t>על המתכנן לעבוד לפי דרישות לתוצרי התכנון המוגדרות ע"י חיל ההנדסה האמריקאי במסמכים הנמצאים בקישור הבא : </a:t>
            </a:r>
            <a:endParaRPr lang="he-IL" sz="2400" dirty="0">
              <a:solidFill>
                <a:schemeClr val="tx1"/>
              </a:solidFill>
            </a:endParaRPr>
          </a:p>
          <a:p>
            <a:pPr marL="446088" algn="just" rtl="1">
              <a:spcAft>
                <a:spcPts val="0"/>
              </a:spcAft>
            </a:pPr>
            <a:r>
              <a:rPr lang="he-IL" sz="2400" dirty="0">
                <a:solidFill>
                  <a:schemeClr val="tx1"/>
                </a:solidFill>
                <a:latin typeface="+mn-lt"/>
                <a:cs typeface="+mn-cs"/>
              </a:rPr>
              <a:t>אתר הסחר האלקטרוני של </a:t>
            </a:r>
            <a:r>
              <a:rPr lang="he-IL" sz="2400" dirty="0" err="1">
                <a:solidFill>
                  <a:schemeClr val="tx1"/>
                </a:solidFill>
                <a:latin typeface="+mn-lt"/>
                <a:cs typeface="+mn-cs"/>
              </a:rPr>
              <a:t>משהב"ט</a:t>
            </a:r>
            <a:r>
              <a:rPr lang="he-IL" sz="2400" dirty="0">
                <a:solidFill>
                  <a:schemeClr val="tx1"/>
                </a:solidFill>
                <a:latin typeface="+mn-lt"/>
                <a:cs typeface="+mn-cs"/>
              </a:rPr>
              <a:t> &gt; לשונית "מידע לספק" &gt; בינוי &gt; תעריפי תכנון &gt; חלק 1 &gt; נספחים&gt; פרק 1.9- פרויקטים בביצוע חיל ההנדסה של צבא ארה"ב (</a:t>
            </a:r>
            <a:r>
              <a:rPr lang="x-none" sz="2400">
                <a:solidFill>
                  <a:schemeClr val="tx1"/>
                </a:solidFill>
                <a:latin typeface="+mn-lt"/>
                <a:cs typeface="+mn-cs"/>
              </a:rPr>
              <a:t>US C.O.E</a:t>
            </a:r>
            <a:r>
              <a:rPr lang="he-IL" sz="2400" dirty="0">
                <a:solidFill>
                  <a:schemeClr val="tx1"/>
                </a:solidFill>
                <a:latin typeface="+mn-lt"/>
                <a:cs typeface="+mn-cs"/>
              </a:rPr>
              <a:t>) </a:t>
            </a:r>
            <a:endParaRPr lang="en-US" sz="2400" dirty="0">
              <a:solidFill>
                <a:schemeClr val="tx1"/>
              </a:solidFill>
              <a:latin typeface="+mn-lt"/>
              <a:cs typeface="+mn-cs"/>
            </a:endParaRPr>
          </a:p>
        </p:txBody>
      </p:sp>
      <p:pic>
        <p:nvPicPr>
          <p:cNvPr id="7" name="תמונה 6" descr="Imagen relacionada"/>
          <p:cNvPicPr/>
          <p:nvPr/>
        </p:nvPicPr>
        <p:blipFill rotWithShape="1">
          <a:blip r:embed="rId2" cstate="print">
            <a:extLst>
              <a:ext uri="{28A0092B-C50C-407E-A947-70E740481C1C}">
                <a14:useLocalDpi xmlns:a14="http://schemas.microsoft.com/office/drawing/2010/main" val="0"/>
              </a:ext>
            </a:extLst>
          </a:blip>
          <a:srcRect l="10541" t="21082" r="11824" b="21653"/>
          <a:stretch/>
        </p:blipFill>
        <p:spPr bwMode="auto">
          <a:xfrm>
            <a:off x="4440" y="0"/>
            <a:ext cx="1111176" cy="764704"/>
          </a:xfrm>
          <a:prstGeom prst="rect">
            <a:avLst/>
          </a:prstGeom>
          <a:noFill/>
          <a:ln>
            <a:noFill/>
          </a:ln>
          <a:extLst>
            <a:ext uri="{53640926-AAD7-44D8-BBD7-CCE9431645EC}">
              <a14:shadowObscured xmlns:a14="http://schemas.microsoft.com/office/drawing/2010/main"/>
            </a:ext>
          </a:extLst>
        </p:spPr>
      </p:pic>
      <p:sp>
        <p:nvSpPr>
          <p:cNvPr id="8" name="כותרת 1"/>
          <p:cNvSpPr txBox="1">
            <a:spLocks noChangeArrowheads="1"/>
          </p:cNvSpPr>
          <p:nvPr/>
        </p:nvSpPr>
        <p:spPr>
          <a:xfrm>
            <a:off x="458291" y="44624"/>
            <a:ext cx="7858125"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kern="0" dirty="0"/>
              <a:t>פרק 1.9 – </a:t>
            </a:r>
            <a:r>
              <a:rPr lang="he-IL" dirty="0"/>
              <a:t>פרויקטים בביצוע חיל ההנדסה של צבא  ארה"ב 	   	      (</a:t>
            </a:r>
            <a:r>
              <a:rPr lang="en-US" dirty="0"/>
              <a:t>US C.O.E</a:t>
            </a:r>
            <a:r>
              <a:rPr lang="he-IL" dirty="0"/>
              <a:t>) </a:t>
            </a:r>
            <a:endParaRPr lang="en-US" altLang="he-IL" b="0" kern="0" dirty="0"/>
          </a:p>
        </p:txBody>
      </p:sp>
    </p:spTree>
    <p:extLst>
      <p:ext uri="{BB962C8B-B14F-4D97-AF65-F5344CB8AC3E}">
        <p14:creationId xmlns:p14="http://schemas.microsoft.com/office/powerpoint/2010/main" val="34296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49</a:t>
            </a:fld>
            <a:endParaRPr lang="he-IL" altLang="he-IL"/>
          </a:p>
        </p:txBody>
      </p:sp>
      <p:sp>
        <p:nvSpPr>
          <p:cNvPr id="4" name="כותרת 1"/>
          <p:cNvSpPr txBox="1">
            <a:spLocks noChangeArrowheads="1"/>
          </p:cNvSpPr>
          <p:nvPr/>
        </p:nvSpPr>
        <p:spPr>
          <a:xfrm>
            <a:off x="971600" y="622523"/>
            <a:ext cx="2664296"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b="0" dirty="0"/>
              <a:t>&gt;</a:t>
            </a:r>
            <a:r>
              <a:rPr lang="he-IL" sz="2800" dirty="0"/>
              <a:t> </a:t>
            </a:r>
            <a:r>
              <a:rPr lang="he-IL" sz="2800" b="0" dirty="0"/>
              <a:t>תוספת לשכ"ט</a:t>
            </a:r>
            <a:endParaRPr lang="en-US" altLang="he-IL" sz="2800" b="0" kern="0" dirty="0"/>
          </a:p>
        </p:txBody>
      </p:sp>
      <p:sp>
        <p:nvSpPr>
          <p:cNvPr id="5" name="מלבן 4"/>
          <p:cNvSpPr/>
          <p:nvPr/>
        </p:nvSpPr>
        <p:spPr>
          <a:xfrm>
            <a:off x="539552" y="1052736"/>
            <a:ext cx="8208912" cy="1873125"/>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just" rtl="1">
              <a:lnSpc>
                <a:spcPts val="2600"/>
              </a:lnSpc>
              <a:spcBef>
                <a:spcPts val="600"/>
              </a:spcBef>
              <a:spcAft>
                <a:spcPts val="600"/>
              </a:spcAft>
            </a:pPr>
            <a:r>
              <a:rPr lang="he-IL" dirty="0">
                <a:solidFill>
                  <a:schemeClr val="tx1"/>
                </a:solidFill>
                <a:latin typeface="+mn-lt"/>
                <a:cs typeface="+mn-cs"/>
              </a:rPr>
              <a:t>בפרויקטים המבוצעים בכספי סיוע, בהם העבודה נעשית בעיקרה בשפה אנגלית, כלל המתכננים נדרשים לזמינות גבוהה, למענה מהיר ובתדירות מרובה, לכל אורך תהליך התכנון, לרבות בשלב בקרת התכן (</a:t>
            </a:r>
            <a:r>
              <a:rPr lang="x-none">
                <a:solidFill>
                  <a:schemeClr val="tx1"/>
                </a:solidFill>
                <a:latin typeface="+mn-lt"/>
                <a:cs typeface="+mn-cs"/>
              </a:rPr>
              <a:t>DR</a:t>
            </a:r>
            <a:r>
              <a:rPr lang="he-IL" dirty="0">
                <a:solidFill>
                  <a:schemeClr val="tx1"/>
                </a:solidFill>
                <a:latin typeface="+mn-lt"/>
                <a:cs typeface="+mn-cs"/>
              </a:rPr>
              <a:t>), הליך המכרז ותקופת הביצוע, ישולם למתכננים מקדם של 1.15% (15% תוספת) על ניתוח שכ"ט, המקדם מתייחס לשלב התכנון ולשלב הפיקוח העליון. התוספת תינתן באופן אחיד לכל מקצועות התכנון, למעט במקצועות המשולמים בשעות עבודה.</a:t>
            </a:r>
            <a:endParaRPr lang="en-US" dirty="0">
              <a:solidFill>
                <a:schemeClr val="tx1"/>
              </a:solidFill>
              <a:latin typeface="+mn-lt"/>
              <a:cs typeface="+mn-cs"/>
            </a:endParaRPr>
          </a:p>
        </p:txBody>
      </p:sp>
      <p:sp>
        <p:nvSpPr>
          <p:cNvPr id="6" name="מלבן 5"/>
          <p:cNvSpPr/>
          <p:nvPr/>
        </p:nvSpPr>
        <p:spPr>
          <a:xfrm>
            <a:off x="539552" y="3356992"/>
            <a:ext cx="8208912" cy="3096344"/>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marL="342900" lvl="1" indent="-342900" algn="just" rtl="1">
              <a:spcBef>
                <a:spcPts val="600"/>
              </a:spcBef>
              <a:buFont typeface="+mj-lt"/>
              <a:buAutoNum type="arabicParenR"/>
            </a:pPr>
            <a:r>
              <a:rPr lang="he-IL" dirty="0">
                <a:solidFill>
                  <a:schemeClr val="tx1"/>
                </a:solidFill>
                <a:latin typeface="+mn-lt"/>
                <a:cs typeface="+mn-cs"/>
              </a:rPr>
              <a:t>ככלל, ערך המבנה/מתקן יקבע עפ"י אחת מהשיטות המפורטות להלן, ויהיה בהתאם להגדרות בכל אחד מהתעריפים.</a:t>
            </a:r>
          </a:p>
          <a:p>
            <a:pPr marL="342900" lvl="1" indent="-342900" algn="just" rtl="1">
              <a:spcBef>
                <a:spcPts val="600"/>
              </a:spcBef>
              <a:buFont typeface="+mj-lt"/>
              <a:buAutoNum type="arabicParenR"/>
            </a:pPr>
            <a:r>
              <a:rPr lang="he-IL" dirty="0">
                <a:solidFill>
                  <a:schemeClr val="tx1"/>
                </a:solidFill>
                <a:latin typeface="+mn-lt"/>
                <a:cs typeface="+mn-cs"/>
              </a:rPr>
              <a:t>ערך המבנה/ המתקן ייקבע כסכום סופי וקבוע מראש לאחר סיום שלב התכנון המוקדם או הסופי, וכפי שיאושר על ידי מנהל הפרויקט.</a:t>
            </a:r>
          </a:p>
          <a:p>
            <a:pPr marL="342900" lvl="1" indent="-342900" algn="just" rtl="1">
              <a:spcBef>
                <a:spcPts val="600"/>
              </a:spcBef>
              <a:buFont typeface="+mj-lt"/>
              <a:buAutoNum type="arabicParenR"/>
            </a:pPr>
            <a:r>
              <a:rPr lang="he-IL" dirty="0">
                <a:solidFill>
                  <a:schemeClr val="tx1"/>
                </a:solidFill>
                <a:latin typeface="+mn-lt"/>
                <a:cs typeface="+mn-cs"/>
              </a:rPr>
              <a:t>באחריות המתכנן לעדכן את ערך המתקן עם סיום שלב התכנון המוקדם או הסופי ולפנות למנהל החוזה לצורך עדכון ההתקשרות לפרויקט. </a:t>
            </a:r>
          </a:p>
          <a:p>
            <a:pPr marL="342900" lvl="1" indent="-342900" algn="just" rtl="1">
              <a:spcBef>
                <a:spcPts val="600"/>
              </a:spcBef>
              <a:buFont typeface="+mj-lt"/>
              <a:buAutoNum type="arabicParenR"/>
            </a:pPr>
            <a:r>
              <a:rPr lang="he-IL" dirty="0">
                <a:solidFill>
                  <a:schemeClr val="tx1"/>
                </a:solidFill>
                <a:highlight>
                  <a:srgbClr val="FFFF00"/>
                </a:highlight>
                <a:latin typeface="+mn-lt"/>
                <a:cs typeface="+mn-cs"/>
              </a:rPr>
              <a:t>במקרים בהם המתכנן לא פנה לצורך עדכון שכר טרחה בהתאם לערך המבנה/ המתקן המעודכן, השכר הטרחה ייקבע בהתאם לשיקול דעת של מנהל החוזה/ מנהל הפרויקט.</a:t>
            </a:r>
          </a:p>
          <a:p>
            <a:pPr marL="342900" lvl="1" indent="-342900" algn="just" rtl="1">
              <a:spcBef>
                <a:spcPts val="600"/>
              </a:spcBef>
              <a:buFont typeface="+mj-lt"/>
              <a:buAutoNum type="arabicParenR"/>
            </a:pPr>
            <a:r>
              <a:rPr lang="he-IL" dirty="0">
                <a:solidFill>
                  <a:schemeClr val="tx1"/>
                </a:solidFill>
                <a:latin typeface="+mn-lt"/>
                <a:cs typeface="+mn-cs"/>
              </a:rPr>
              <a:t>מרכיבי העלות הנכללים בחישוב בערכם המלא, בחלקיות ערך, או שאינם נכללים בחישוב ערך העבודה, מפורטים בכל תעריף ותעריף בהתאם למקצוע התכנון.</a:t>
            </a:r>
            <a:endParaRPr lang="en-US" dirty="0">
              <a:solidFill>
                <a:schemeClr val="tx1"/>
              </a:solidFill>
              <a:latin typeface="+mn-lt"/>
              <a:cs typeface="+mn-cs"/>
            </a:endParaRPr>
          </a:p>
        </p:txBody>
      </p:sp>
      <p:sp>
        <p:nvSpPr>
          <p:cNvPr id="7" name="כותרת 1"/>
          <p:cNvSpPr txBox="1">
            <a:spLocks noChangeArrowheads="1"/>
          </p:cNvSpPr>
          <p:nvPr/>
        </p:nvSpPr>
        <p:spPr>
          <a:xfrm>
            <a:off x="458291" y="2926779"/>
            <a:ext cx="7858125"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b="0" kern="0" dirty="0"/>
              <a:t>					</a:t>
            </a:r>
            <a:r>
              <a:rPr lang="he-IL" sz="2800" b="0" dirty="0"/>
              <a:t>&gt; ערך המבנה/מתקן</a:t>
            </a:r>
            <a:endParaRPr lang="en-US" altLang="he-IL" sz="2800" b="0" kern="0" dirty="0"/>
          </a:p>
        </p:txBody>
      </p:sp>
      <p:pic>
        <p:nvPicPr>
          <p:cNvPr id="8" name="תמונה 7" descr="Imagen relacionada"/>
          <p:cNvPicPr/>
          <p:nvPr/>
        </p:nvPicPr>
        <p:blipFill rotWithShape="1">
          <a:blip r:embed="rId2" cstate="print">
            <a:extLst>
              <a:ext uri="{28A0092B-C50C-407E-A947-70E740481C1C}">
                <a14:useLocalDpi xmlns:a14="http://schemas.microsoft.com/office/drawing/2010/main" val="0"/>
              </a:ext>
            </a:extLst>
          </a:blip>
          <a:srcRect l="10541" t="21082" r="11824" b="21653"/>
          <a:stretch/>
        </p:blipFill>
        <p:spPr bwMode="auto">
          <a:xfrm>
            <a:off x="4440" y="0"/>
            <a:ext cx="1111176" cy="764704"/>
          </a:xfrm>
          <a:prstGeom prst="rect">
            <a:avLst/>
          </a:prstGeom>
          <a:noFill/>
          <a:ln>
            <a:noFill/>
          </a:ln>
          <a:extLst>
            <a:ext uri="{53640926-AAD7-44D8-BBD7-CCE9431645EC}">
              <a14:shadowObscured xmlns:a14="http://schemas.microsoft.com/office/drawing/2010/main"/>
            </a:ext>
          </a:extLst>
        </p:spPr>
      </p:pic>
      <p:sp>
        <p:nvSpPr>
          <p:cNvPr id="9" name="כותרת 1"/>
          <p:cNvSpPr txBox="1">
            <a:spLocks noChangeArrowheads="1"/>
          </p:cNvSpPr>
          <p:nvPr/>
        </p:nvSpPr>
        <p:spPr>
          <a:xfrm>
            <a:off x="458291" y="44624"/>
            <a:ext cx="7858125"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kern="0" dirty="0"/>
              <a:t>פרק 1.9 – </a:t>
            </a:r>
            <a:r>
              <a:rPr lang="he-IL" dirty="0"/>
              <a:t>פרויקטים בביצוע חיל ההנדסה של צבא  ארה"ב 	   	      (</a:t>
            </a:r>
            <a:r>
              <a:rPr lang="en-US" dirty="0"/>
              <a:t>US C.O.E</a:t>
            </a:r>
            <a:r>
              <a:rPr lang="he-IL" dirty="0"/>
              <a:t>) </a:t>
            </a:r>
            <a:endParaRPr lang="en-US" altLang="he-IL" b="0" kern="0" dirty="0"/>
          </a:p>
        </p:txBody>
      </p:sp>
    </p:spTree>
    <p:extLst>
      <p:ext uri="{BB962C8B-B14F-4D97-AF65-F5344CB8AC3E}">
        <p14:creationId xmlns:p14="http://schemas.microsoft.com/office/powerpoint/2010/main" val="4119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5</a:t>
            </a:fld>
            <a:endParaRPr lang="he-IL" altLang="he-IL"/>
          </a:p>
        </p:txBody>
      </p:sp>
      <p:sp>
        <p:nvSpPr>
          <p:cNvPr id="3" name="מלבן 3"/>
          <p:cNvSpPr>
            <a:spLocks noChangeArrowheads="1"/>
          </p:cNvSpPr>
          <p:nvPr/>
        </p:nvSpPr>
        <p:spPr bwMode="auto">
          <a:xfrm>
            <a:off x="539552" y="2925160"/>
            <a:ext cx="8064896" cy="1944000"/>
          </a:xfrm>
          <a:prstGeom prst="rect">
            <a:avLst/>
          </a:prstGeom>
          <a:ln/>
        </p:spPr>
        <p:style>
          <a:lnRef idx="1">
            <a:schemeClr val="accent5"/>
          </a:lnRef>
          <a:fillRef idx="3">
            <a:schemeClr val="accent5"/>
          </a:fillRef>
          <a:effectRef idx="2">
            <a:schemeClr val="accent5"/>
          </a:effectRef>
          <a:fontRef idx="minor">
            <a:schemeClr val="lt1"/>
          </a:fontRef>
        </p:style>
        <p:txBody>
          <a:bodyPr wrap="square" tIns="396000" bIns="720000" anchor="t">
            <a:spAutoFit/>
          </a:bodyPr>
          <a:lstStyle/>
          <a:p>
            <a:pPr algn="just" rtl="1"/>
            <a:r>
              <a:rPr lang="he-IL" altLang="he-IL" sz="2400" b="1" dirty="0">
                <a:solidFill>
                  <a:schemeClr val="tx1"/>
                </a:solidFill>
              </a:rPr>
              <a:t>שיטות</a:t>
            </a:r>
          </a:p>
          <a:p>
            <a:pPr algn="just" rtl="1"/>
            <a:r>
              <a:rPr lang="he-IL" altLang="he-IL" sz="2400" b="1" dirty="0">
                <a:solidFill>
                  <a:schemeClr val="tx1"/>
                </a:solidFill>
              </a:rPr>
              <a:t>לחישוב</a:t>
            </a:r>
          </a:p>
          <a:p>
            <a:pPr algn="just" rtl="1"/>
            <a:r>
              <a:rPr lang="he-IL" altLang="he-IL" sz="2400" b="1" dirty="0">
                <a:solidFill>
                  <a:schemeClr val="tx1"/>
                </a:solidFill>
              </a:rPr>
              <a:t>שכ"ט</a:t>
            </a:r>
            <a:endParaRPr lang="en-US" altLang="he-IL" sz="2400" b="1" dirty="0">
              <a:solidFill>
                <a:schemeClr val="tx1"/>
              </a:solidFill>
            </a:endParaRPr>
          </a:p>
        </p:txBody>
      </p:sp>
      <p:sp>
        <p:nvSpPr>
          <p:cNvPr id="4" name="מלבן 3"/>
          <p:cNvSpPr>
            <a:spLocks noChangeArrowheads="1"/>
          </p:cNvSpPr>
          <p:nvPr/>
        </p:nvSpPr>
        <p:spPr bwMode="auto">
          <a:xfrm>
            <a:off x="539552" y="1098270"/>
            <a:ext cx="8064896" cy="1692000"/>
          </a:xfrm>
          <a:prstGeom prst="rect">
            <a:avLst/>
          </a:prstGeom>
          <a:ln/>
        </p:spPr>
        <p:style>
          <a:lnRef idx="1">
            <a:schemeClr val="accent5"/>
          </a:lnRef>
          <a:fillRef idx="3">
            <a:schemeClr val="accent5"/>
          </a:fillRef>
          <a:effectRef idx="2">
            <a:schemeClr val="accent5"/>
          </a:effectRef>
          <a:fontRef idx="minor">
            <a:schemeClr val="lt1"/>
          </a:fontRef>
        </p:style>
        <p:txBody>
          <a:bodyPr wrap="square" tIns="540000" bIns="720000">
            <a:spAutoFit/>
          </a:bodyPr>
          <a:lstStyle/>
          <a:p>
            <a:pPr algn="just" rtl="1">
              <a:defRPr/>
            </a:pPr>
            <a:r>
              <a:rPr lang="he-IL" altLang="he-IL" sz="2400" b="1" dirty="0">
                <a:solidFill>
                  <a:schemeClr val="tx1"/>
                </a:solidFill>
              </a:rPr>
              <a:t>מודלים</a:t>
            </a:r>
          </a:p>
          <a:p>
            <a:pPr algn="just" rtl="1">
              <a:defRPr/>
            </a:pPr>
            <a:r>
              <a:rPr lang="he-IL" altLang="he-IL" sz="2400" b="1" dirty="0">
                <a:solidFill>
                  <a:schemeClr val="tx1"/>
                </a:solidFill>
              </a:rPr>
              <a:t>להתקשרות                                                      </a:t>
            </a:r>
            <a:endParaRPr lang="en-US" altLang="he-IL" sz="2400" b="1" dirty="0">
              <a:solidFill>
                <a:schemeClr val="tx1"/>
              </a:solidFill>
            </a:endParaRPr>
          </a:p>
        </p:txBody>
      </p:sp>
      <p:sp>
        <p:nvSpPr>
          <p:cNvPr id="6" name="מלבן 3"/>
          <p:cNvSpPr>
            <a:spLocks noChangeArrowheads="1"/>
          </p:cNvSpPr>
          <p:nvPr/>
        </p:nvSpPr>
        <p:spPr bwMode="auto">
          <a:xfrm>
            <a:off x="539552" y="5044273"/>
            <a:ext cx="8064896" cy="1296000"/>
          </a:xfrm>
          <a:prstGeom prst="rect">
            <a:avLst/>
          </a:prstGeom>
          <a:ln/>
        </p:spPr>
        <p:style>
          <a:lnRef idx="1">
            <a:schemeClr val="accent5"/>
          </a:lnRef>
          <a:fillRef idx="3">
            <a:schemeClr val="accent5"/>
          </a:fillRef>
          <a:effectRef idx="2">
            <a:schemeClr val="accent5"/>
          </a:effectRef>
          <a:fontRef idx="minor">
            <a:schemeClr val="lt1"/>
          </a:fontRef>
        </p:style>
        <p:txBody>
          <a:bodyPr wrap="square" tIns="252000" bIns="720000" anchor="t">
            <a:spAutoFit/>
          </a:bodyPr>
          <a:lstStyle/>
          <a:p>
            <a:pPr algn="just" rtl="1"/>
            <a:r>
              <a:rPr lang="he-IL" altLang="he-IL" sz="2400" b="1" dirty="0">
                <a:solidFill>
                  <a:schemeClr val="tx1"/>
                </a:solidFill>
              </a:rPr>
              <a:t>ערוץ</a:t>
            </a:r>
          </a:p>
          <a:p>
            <a:pPr algn="just" rtl="1"/>
            <a:r>
              <a:rPr lang="he-IL" altLang="he-IL" sz="2400" b="1" dirty="0">
                <a:solidFill>
                  <a:schemeClr val="tx1"/>
                </a:solidFill>
              </a:rPr>
              <a:t>התקשרות </a:t>
            </a:r>
          </a:p>
        </p:txBody>
      </p:sp>
      <p:sp>
        <p:nvSpPr>
          <p:cNvPr id="7" name="Title 1"/>
          <p:cNvSpPr txBox="1">
            <a:spLocks/>
          </p:cNvSpPr>
          <p:nvPr/>
        </p:nvSpPr>
        <p:spPr>
          <a:xfrm>
            <a:off x="400050" y="190476"/>
            <a:ext cx="7916863" cy="430212"/>
          </a:xfrm>
          <a:prstGeom prst="rect">
            <a:avLst/>
          </a:prstGeom>
        </p:spPr>
        <p:txBody>
          <a:bodyPr/>
          <a:lstStyle>
            <a:lvl1pPr algn="r" defTabSz="908050" rtl="1">
              <a:lnSpc>
                <a:spcPct val="150000"/>
              </a:lnSpc>
              <a:buClr>
                <a:schemeClr val="tx2"/>
              </a:buClr>
              <a:buSzPct val="100000"/>
              <a:buChar char="•"/>
              <a:defRPr sz="1600">
                <a:solidFill>
                  <a:schemeClr val="tx1"/>
                </a:solidFill>
                <a:latin typeface="Arial" panose="020B0604020202020204" pitchFamily="34" charset="0"/>
                <a:cs typeface="Arial" panose="020B0604020202020204" pitchFamily="34" charset="0"/>
              </a:defRPr>
            </a:lvl1pPr>
            <a:lvl2pPr marL="361950" indent="-360363" algn="r" defTabSz="908050" rtl="1">
              <a:lnSpc>
                <a:spcPct val="150000"/>
              </a:lnSpc>
              <a:buClr>
                <a:schemeClr val="tx2"/>
              </a:buClr>
              <a:buSzPct val="1250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2pPr>
            <a:lvl3pPr marL="717550" indent="-261938" algn="r" defTabSz="908050" rtl="1">
              <a:lnSpc>
                <a:spcPct val="150000"/>
              </a:lnSpc>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076325" indent="-331788" algn="r" defTabSz="908050" rtl="1">
              <a:lnSpc>
                <a:spcPct val="150000"/>
              </a:lnSpc>
              <a:buClr>
                <a:schemeClr val="tx2"/>
              </a:buClr>
              <a:buSzPct val="120000"/>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755650" indent="-127000" algn="r" defTabSz="908050" rtl="1">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2128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6700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1272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584450" indent="-127000" defTabSz="9080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nSpc>
                <a:spcPts val="2800"/>
              </a:lnSpc>
              <a:buClrTx/>
              <a:buFontTx/>
              <a:buNone/>
              <a:defRPr/>
            </a:pPr>
            <a:r>
              <a:rPr lang="he-IL" altLang="he-IL" sz="2800" b="1" dirty="0">
                <a:solidFill>
                  <a:schemeClr val="tx2"/>
                </a:solidFill>
                <a:latin typeface="+mn-lt"/>
                <a:cs typeface="+mn-cs"/>
              </a:rPr>
              <a:t>מונחים כללים </a:t>
            </a:r>
          </a:p>
        </p:txBody>
      </p:sp>
      <p:sp>
        <p:nvSpPr>
          <p:cNvPr id="12" name="TextBox 11"/>
          <p:cNvSpPr txBox="1"/>
          <p:nvPr/>
        </p:nvSpPr>
        <p:spPr>
          <a:xfrm>
            <a:off x="4537659" y="5013176"/>
            <a:ext cx="2400310" cy="1323439"/>
          </a:xfrm>
          <a:prstGeom prst="rect">
            <a:avLst/>
          </a:prstGeom>
          <a:noFill/>
        </p:spPr>
        <p:txBody>
          <a:bodyPr wrap="square" rtlCol="1">
            <a:spAutoFit/>
          </a:bodyPr>
          <a:lstStyle/>
          <a:p>
            <a:pPr algn="r" rtl="1">
              <a:lnSpc>
                <a:spcPts val="3200"/>
              </a:lnSpc>
            </a:pPr>
            <a:r>
              <a:rPr lang="he-IL" sz="2600" b="1" dirty="0">
                <a:solidFill>
                  <a:srgbClr val="002060"/>
                </a:solidFill>
              </a:rPr>
              <a:t>1.מכרז</a:t>
            </a:r>
          </a:p>
          <a:p>
            <a:pPr algn="r" rtl="1">
              <a:lnSpc>
                <a:spcPts val="3200"/>
              </a:lnSpc>
            </a:pPr>
            <a:r>
              <a:rPr lang="he-IL" sz="2600" b="1" dirty="0">
                <a:solidFill>
                  <a:srgbClr val="002060"/>
                </a:solidFill>
              </a:rPr>
              <a:t>2.פטור</a:t>
            </a:r>
          </a:p>
          <a:p>
            <a:pPr algn="r" rtl="1">
              <a:lnSpc>
                <a:spcPts val="3200"/>
              </a:lnSpc>
            </a:pPr>
            <a:r>
              <a:rPr lang="he-IL" sz="2600" b="1" dirty="0">
                <a:solidFill>
                  <a:srgbClr val="002060"/>
                </a:solidFill>
              </a:rPr>
              <a:t>3.תחרות תכנון</a:t>
            </a:r>
          </a:p>
        </p:txBody>
      </p:sp>
      <p:sp>
        <p:nvSpPr>
          <p:cNvPr id="13" name="TextBox 12"/>
          <p:cNvSpPr txBox="1"/>
          <p:nvPr/>
        </p:nvSpPr>
        <p:spPr>
          <a:xfrm>
            <a:off x="1187622" y="2879618"/>
            <a:ext cx="2890613" cy="874663"/>
          </a:xfrm>
          <a:prstGeom prst="rect">
            <a:avLst/>
          </a:prstGeom>
          <a:noFill/>
        </p:spPr>
        <p:txBody>
          <a:bodyPr wrap="square" rtlCol="1">
            <a:spAutoFit/>
          </a:bodyPr>
          <a:lstStyle/>
          <a:p>
            <a:pPr algn="r" rtl="1">
              <a:lnSpc>
                <a:spcPts val="3200"/>
              </a:lnSpc>
            </a:pPr>
            <a:r>
              <a:rPr lang="he-IL" sz="2200" b="1" dirty="0">
                <a:solidFill>
                  <a:srgbClr val="FF0000"/>
                </a:solidFill>
                <a:effectLst>
                  <a:outerShdw blurRad="38100" dist="38100" dir="2700000" algn="tl">
                    <a:srgbClr val="000000">
                      <a:alpha val="43137"/>
                    </a:srgbClr>
                  </a:outerShdw>
                </a:effectLst>
              </a:rPr>
              <a:t>א. כסכום סופי</a:t>
            </a:r>
          </a:p>
          <a:p>
            <a:pPr algn="r" rtl="1">
              <a:lnSpc>
                <a:spcPts val="3200"/>
              </a:lnSpc>
            </a:pPr>
            <a:r>
              <a:rPr lang="he-IL" sz="2200" b="1" dirty="0">
                <a:solidFill>
                  <a:srgbClr val="FF0000"/>
                </a:solidFill>
                <a:effectLst>
                  <a:outerShdw blurRad="38100" dist="38100" dir="2700000" algn="tl">
                    <a:srgbClr val="000000">
                      <a:alpha val="43137"/>
                    </a:srgbClr>
                  </a:outerShdw>
                </a:effectLst>
              </a:rPr>
              <a:t>ב. עפ"י תוצאות מכרז</a:t>
            </a:r>
          </a:p>
        </p:txBody>
      </p:sp>
      <p:sp>
        <p:nvSpPr>
          <p:cNvPr id="14" name="TextBox 13"/>
          <p:cNvSpPr txBox="1"/>
          <p:nvPr/>
        </p:nvSpPr>
        <p:spPr>
          <a:xfrm>
            <a:off x="3975348" y="2879618"/>
            <a:ext cx="2952328" cy="473143"/>
          </a:xfrm>
          <a:prstGeom prst="rect">
            <a:avLst/>
          </a:prstGeom>
          <a:noFill/>
        </p:spPr>
        <p:txBody>
          <a:bodyPr wrap="square" rtlCol="1">
            <a:spAutoFit/>
          </a:bodyPr>
          <a:lstStyle/>
          <a:p>
            <a:pPr algn="r" rtl="1">
              <a:lnSpc>
                <a:spcPts val="3200"/>
              </a:lnSpc>
            </a:pPr>
            <a:r>
              <a:rPr lang="he-IL" sz="2500" b="1" dirty="0">
                <a:solidFill>
                  <a:srgbClr val="002060"/>
                </a:solidFill>
              </a:rPr>
              <a:t>1.ב-% מערך העבודה</a:t>
            </a:r>
          </a:p>
        </p:txBody>
      </p:sp>
      <p:sp>
        <p:nvSpPr>
          <p:cNvPr id="15" name="TextBox 14"/>
          <p:cNvSpPr txBox="1"/>
          <p:nvPr/>
        </p:nvSpPr>
        <p:spPr>
          <a:xfrm>
            <a:off x="1187622" y="3982772"/>
            <a:ext cx="2890613" cy="874663"/>
          </a:xfrm>
          <a:prstGeom prst="rect">
            <a:avLst/>
          </a:prstGeom>
          <a:noFill/>
        </p:spPr>
        <p:txBody>
          <a:bodyPr wrap="square" rtlCol="1">
            <a:spAutoFit/>
          </a:bodyPr>
          <a:lstStyle/>
          <a:p>
            <a:pPr algn="r" rtl="1">
              <a:lnSpc>
                <a:spcPts val="3200"/>
              </a:lnSpc>
            </a:pPr>
            <a:r>
              <a:rPr lang="he-IL" sz="2200" b="1" dirty="0">
                <a:solidFill>
                  <a:srgbClr val="00CC00"/>
                </a:solidFill>
                <a:effectLst>
                  <a:outerShdw blurRad="38100" dist="38100" dir="2700000" algn="tl">
                    <a:srgbClr val="000000">
                      <a:alpha val="43137"/>
                    </a:srgbClr>
                  </a:outerShdw>
                </a:effectLst>
              </a:rPr>
              <a:t>א. ש"ע מושקעות בפועל</a:t>
            </a:r>
          </a:p>
          <a:p>
            <a:pPr algn="r" rtl="1">
              <a:lnSpc>
                <a:spcPts val="3200"/>
              </a:lnSpc>
            </a:pPr>
            <a:r>
              <a:rPr lang="he-IL" sz="2200" b="1" dirty="0">
                <a:solidFill>
                  <a:srgbClr val="00CC00"/>
                </a:solidFill>
                <a:effectLst>
                  <a:outerShdw blurRad="38100" dist="38100" dir="2700000" algn="tl">
                    <a:srgbClr val="000000">
                      <a:alpha val="43137"/>
                    </a:srgbClr>
                  </a:outerShdw>
                </a:effectLst>
              </a:rPr>
              <a:t>ב. אבני דרך </a:t>
            </a:r>
          </a:p>
        </p:txBody>
      </p:sp>
      <p:sp>
        <p:nvSpPr>
          <p:cNvPr id="16" name="TextBox 15"/>
          <p:cNvSpPr txBox="1"/>
          <p:nvPr/>
        </p:nvSpPr>
        <p:spPr>
          <a:xfrm>
            <a:off x="3985641" y="3961092"/>
            <a:ext cx="2952328" cy="476028"/>
          </a:xfrm>
          <a:prstGeom prst="rect">
            <a:avLst/>
          </a:prstGeom>
          <a:noFill/>
        </p:spPr>
        <p:txBody>
          <a:bodyPr wrap="square" rtlCol="1">
            <a:spAutoFit/>
          </a:bodyPr>
          <a:lstStyle/>
          <a:p>
            <a:pPr algn="r" rtl="1">
              <a:lnSpc>
                <a:spcPts val="3200"/>
              </a:lnSpc>
            </a:pPr>
            <a:r>
              <a:rPr lang="he-IL" sz="2500" b="1" dirty="0">
                <a:solidFill>
                  <a:srgbClr val="002060"/>
                </a:solidFill>
              </a:rPr>
              <a:t>2.תשומות עבודה</a:t>
            </a:r>
          </a:p>
        </p:txBody>
      </p:sp>
      <p:sp>
        <p:nvSpPr>
          <p:cNvPr id="17" name="TextBox 16"/>
          <p:cNvSpPr txBox="1"/>
          <p:nvPr/>
        </p:nvSpPr>
        <p:spPr>
          <a:xfrm>
            <a:off x="1259631" y="1098070"/>
            <a:ext cx="5678338" cy="473143"/>
          </a:xfrm>
          <a:prstGeom prst="rect">
            <a:avLst/>
          </a:prstGeom>
          <a:noFill/>
        </p:spPr>
        <p:txBody>
          <a:bodyPr wrap="square" rtlCol="1">
            <a:spAutoFit/>
          </a:bodyPr>
          <a:lstStyle/>
          <a:p>
            <a:pPr algn="just" rtl="1">
              <a:lnSpc>
                <a:spcPts val="3200"/>
              </a:lnSpc>
            </a:pPr>
            <a:r>
              <a:rPr lang="he-IL" sz="2500" b="1" dirty="0">
                <a:solidFill>
                  <a:srgbClr val="002060"/>
                </a:solidFill>
              </a:rPr>
              <a:t>1.התקשרויות נפרדות עם כל מתכנן ויועץ</a:t>
            </a:r>
          </a:p>
        </p:txBody>
      </p:sp>
      <p:sp>
        <p:nvSpPr>
          <p:cNvPr id="18" name="TextBox 17"/>
          <p:cNvSpPr txBox="1"/>
          <p:nvPr/>
        </p:nvSpPr>
        <p:spPr>
          <a:xfrm>
            <a:off x="35495" y="1602126"/>
            <a:ext cx="6912769" cy="477054"/>
          </a:xfrm>
          <a:prstGeom prst="rect">
            <a:avLst/>
          </a:prstGeom>
          <a:noFill/>
        </p:spPr>
        <p:txBody>
          <a:bodyPr wrap="square" rtlCol="1">
            <a:spAutoFit/>
          </a:bodyPr>
          <a:lstStyle/>
          <a:p>
            <a:pPr algn="just" rtl="1">
              <a:lnSpc>
                <a:spcPts val="3000"/>
              </a:lnSpc>
            </a:pPr>
            <a:r>
              <a:rPr lang="he-IL" sz="2600" b="1" dirty="0">
                <a:solidFill>
                  <a:srgbClr val="002060"/>
                </a:solidFill>
              </a:rPr>
              <a:t>2.התקשרות עם משרד תכנון אחד (מתכנן ראשי)</a:t>
            </a:r>
          </a:p>
        </p:txBody>
      </p:sp>
      <p:sp>
        <p:nvSpPr>
          <p:cNvPr id="19" name="TextBox 18"/>
          <p:cNvSpPr txBox="1"/>
          <p:nvPr/>
        </p:nvSpPr>
        <p:spPr>
          <a:xfrm>
            <a:off x="1249337" y="2132856"/>
            <a:ext cx="5688632" cy="476028"/>
          </a:xfrm>
          <a:prstGeom prst="rect">
            <a:avLst/>
          </a:prstGeom>
          <a:noFill/>
        </p:spPr>
        <p:txBody>
          <a:bodyPr wrap="square" rtlCol="1">
            <a:spAutoFit/>
          </a:bodyPr>
          <a:lstStyle/>
          <a:p>
            <a:pPr algn="just" rtl="1">
              <a:lnSpc>
                <a:spcPts val="3200"/>
              </a:lnSpc>
            </a:pPr>
            <a:r>
              <a:rPr lang="he-IL" sz="2600" b="1" dirty="0">
                <a:solidFill>
                  <a:srgbClr val="002060"/>
                </a:solidFill>
              </a:rPr>
              <a:t>3.התקשרויות באשכולות</a:t>
            </a:r>
          </a:p>
        </p:txBody>
      </p:sp>
    </p:spTree>
    <p:extLst>
      <p:ext uri="{BB962C8B-B14F-4D97-AF65-F5344CB8AC3E}">
        <p14:creationId xmlns:p14="http://schemas.microsoft.com/office/powerpoint/2010/main" val="28861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P spid="13" grpId="0"/>
      <p:bldP spid="14" grpId="0"/>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50</a:t>
            </a:fld>
            <a:endParaRPr lang="he-IL" altLang="he-IL"/>
          </a:p>
        </p:txBody>
      </p:sp>
      <p:sp>
        <p:nvSpPr>
          <p:cNvPr id="5" name="כותרת 1"/>
          <p:cNvSpPr txBox="1">
            <a:spLocks noChangeArrowheads="1"/>
          </p:cNvSpPr>
          <p:nvPr/>
        </p:nvSpPr>
        <p:spPr>
          <a:xfrm>
            <a:off x="539553" y="1342603"/>
            <a:ext cx="8208912"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r>
              <a:rPr lang="he-IL" sz="2800" b="0" dirty="0"/>
              <a:t>&gt;</a:t>
            </a:r>
            <a:r>
              <a:rPr lang="he-IL" sz="2800" dirty="0"/>
              <a:t> </a:t>
            </a:r>
            <a:r>
              <a:rPr lang="he-IL" sz="2800" b="0" dirty="0"/>
              <a:t>הפחתת ערך עבודה לצורך חישוב שכר הטרחה</a:t>
            </a:r>
            <a:endParaRPr lang="en-US" sz="2800" b="0" dirty="0"/>
          </a:p>
        </p:txBody>
      </p:sp>
      <p:sp>
        <p:nvSpPr>
          <p:cNvPr id="6" name="מלבן 5"/>
          <p:cNvSpPr/>
          <p:nvPr/>
        </p:nvSpPr>
        <p:spPr>
          <a:xfrm>
            <a:off x="539552" y="1844824"/>
            <a:ext cx="8208912"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just" rtl="1">
              <a:lnSpc>
                <a:spcPts val="2400"/>
              </a:lnSpc>
              <a:spcBef>
                <a:spcPts val="600"/>
              </a:spcBef>
              <a:spcAft>
                <a:spcPts val="600"/>
              </a:spcAft>
            </a:pPr>
            <a:r>
              <a:rPr lang="he-IL" dirty="0">
                <a:solidFill>
                  <a:schemeClr val="tx1"/>
                </a:solidFill>
              </a:rPr>
              <a:t>במקרים חריגים, כאשר שכ"ט נקבע לפי תוצאות מכרז – שיטת חישוב שכ"ט 1 ג'  לפי תת-פרק 1.4  סעיף 2 ו', יופחת ערך המבנה לצורך חישוב שכר הטרחה במקדם ב-1.35.</a:t>
            </a:r>
            <a:r>
              <a:rPr lang="x-none">
                <a:solidFill>
                  <a:schemeClr val="tx1"/>
                </a:solidFill>
              </a:rPr>
              <a:t> </a:t>
            </a:r>
            <a:endParaRPr lang="en-US" dirty="0">
              <a:solidFill>
                <a:schemeClr val="tx1"/>
              </a:solidFill>
            </a:endParaRPr>
          </a:p>
        </p:txBody>
      </p:sp>
      <p:sp>
        <p:nvSpPr>
          <p:cNvPr id="11" name="כותרת 1"/>
          <p:cNvSpPr txBox="1">
            <a:spLocks noChangeArrowheads="1"/>
          </p:cNvSpPr>
          <p:nvPr/>
        </p:nvSpPr>
        <p:spPr>
          <a:xfrm>
            <a:off x="539553" y="2710755"/>
            <a:ext cx="8208912"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r>
              <a:rPr lang="he-IL" sz="2800" b="0" dirty="0"/>
              <a:t>&gt;</a:t>
            </a:r>
            <a:r>
              <a:rPr lang="he-IL" sz="2800" dirty="0"/>
              <a:t> </a:t>
            </a:r>
            <a:r>
              <a:rPr lang="he-IL" sz="2800" b="0" dirty="0"/>
              <a:t>שירותים חלקיים</a:t>
            </a:r>
            <a:endParaRPr lang="en-US" sz="2800" b="0" dirty="0"/>
          </a:p>
        </p:txBody>
      </p:sp>
      <p:sp>
        <p:nvSpPr>
          <p:cNvPr id="12" name="מלבן 11"/>
          <p:cNvSpPr/>
          <p:nvPr/>
        </p:nvSpPr>
        <p:spPr>
          <a:xfrm>
            <a:off x="539552" y="3212976"/>
            <a:ext cx="8208912"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just" rtl="1">
              <a:lnSpc>
                <a:spcPts val="2400"/>
              </a:lnSpc>
              <a:spcBef>
                <a:spcPts val="600"/>
              </a:spcBef>
              <a:spcAft>
                <a:spcPts val="600"/>
              </a:spcAft>
            </a:pPr>
            <a:r>
              <a:rPr lang="he-IL" dirty="0">
                <a:solidFill>
                  <a:schemeClr val="tx1"/>
                </a:solidFill>
              </a:rPr>
              <a:t>השירותים החלקיים יהיו כמפורט בתחשיב שכר הטרחה בהבחנה בין תכנון מפורט לביצוע לבין פרויקטים בתכנון וביצוע, כפי שאושר ע"י מנהל החוזה.</a:t>
            </a:r>
            <a:endParaRPr lang="en-US" dirty="0">
              <a:solidFill>
                <a:schemeClr val="tx1"/>
              </a:solidFill>
            </a:endParaRPr>
          </a:p>
        </p:txBody>
      </p:sp>
      <p:sp>
        <p:nvSpPr>
          <p:cNvPr id="15" name="כותרת 1"/>
          <p:cNvSpPr txBox="1">
            <a:spLocks noChangeArrowheads="1"/>
          </p:cNvSpPr>
          <p:nvPr/>
        </p:nvSpPr>
        <p:spPr>
          <a:xfrm>
            <a:off x="539553" y="4078907"/>
            <a:ext cx="8208912"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r>
              <a:rPr lang="he-IL" sz="2800" b="0" dirty="0"/>
              <a:t>&gt;</a:t>
            </a:r>
            <a:r>
              <a:rPr lang="he-IL" sz="2800" dirty="0"/>
              <a:t> </a:t>
            </a:r>
            <a:r>
              <a:rPr lang="he-IL" sz="2800" b="0" dirty="0"/>
              <a:t>הוצאות חריגות</a:t>
            </a:r>
            <a:endParaRPr lang="en-US" sz="2800" b="0" dirty="0"/>
          </a:p>
        </p:txBody>
      </p:sp>
      <p:sp>
        <p:nvSpPr>
          <p:cNvPr id="16" name="מלבן 15"/>
          <p:cNvSpPr/>
          <p:nvPr/>
        </p:nvSpPr>
        <p:spPr>
          <a:xfrm>
            <a:off x="539552" y="4581128"/>
            <a:ext cx="8208912" cy="720080"/>
          </a:xfrm>
          <a:prstGeom prst="rect">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6000" rIns="36000" rtlCol="1" anchor="ctr"/>
          <a:lstStyle/>
          <a:p>
            <a:pPr algn="just" rtl="1">
              <a:lnSpc>
                <a:spcPts val="2400"/>
              </a:lnSpc>
              <a:spcBef>
                <a:spcPts val="600"/>
              </a:spcBef>
              <a:spcAft>
                <a:spcPts val="600"/>
              </a:spcAft>
            </a:pPr>
            <a:r>
              <a:rPr lang="he-IL" dirty="0">
                <a:solidFill>
                  <a:schemeClr val="tx1"/>
                </a:solidFill>
                <a:highlight>
                  <a:srgbClr val="FFFF00"/>
                </a:highlight>
              </a:rPr>
              <a:t>הוצאות חריגות יאושרו על ידי מנהל החוזה בלבד, מראש ובכתב.</a:t>
            </a:r>
            <a:endParaRPr lang="en-US" dirty="0">
              <a:solidFill>
                <a:schemeClr val="tx1"/>
              </a:solidFill>
              <a:highlight>
                <a:srgbClr val="FFFF00"/>
              </a:highlight>
            </a:endParaRPr>
          </a:p>
        </p:txBody>
      </p:sp>
      <p:pic>
        <p:nvPicPr>
          <p:cNvPr id="10" name="תמונה 9" descr="Imagen relacionada"/>
          <p:cNvPicPr/>
          <p:nvPr/>
        </p:nvPicPr>
        <p:blipFill rotWithShape="1">
          <a:blip r:embed="rId2" cstate="print">
            <a:extLst>
              <a:ext uri="{28A0092B-C50C-407E-A947-70E740481C1C}">
                <a14:useLocalDpi xmlns:a14="http://schemas.microsoft.com/office/drawing/2010/main" val="0"/>
              </a:ext>
            </a:extLst>
          </a:blip>
          <a:srcRect l="10541" t="21082" r="11824" b="21653"/>
          <a:stretch/>
        </p:blipFill>
        <p:spPr bwMode="auto">
          <a:xfrm>
            <a:off x="4440" y="-27384"/>
            <a:ext cx="1111176" cy="764704"/>
          </a:xfrm>
          <a:prstGeom prst="rect">
            <a:avLst/>
          </a:prstGeom>
          <a:noFill/>
          <a:ln>
            <a:noFill/>
          </a:ln>
          <a:extLst>
            <a:ext uri="{53640926-AAD7-44D8-BBD7-CCE9431645EC}">
              <a14:shadowObscured xmlns:a14="http://schemas.microsoft.com/office/drawing/2010/main"/>
            </a:ext>
          </a:extLst>
        </p:spPr>
      </p:pic>
      <p:sp>
        <p:nvSpPr>
          <p:cNvPr id="13" name="כותרת 1"/>
          <p:cNvSpPr txBox="1">
            <a:spLocks noChangeArrowheads="1"/>
          </p:cNvSpPr>
          <p:nvPr/>
        </p:nvSpPr>
        <p:spPr>
          <a:xfrm>
            <a:off x="458291" y="44624"/>
            <a:ext cx="7858125"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kern="0" dirty="0"/>
              <a:t>פרק 1.9 – </a:t>
            </a:r>
            <a:r>
              <a:rPr lang="he-IL" dirty="0"/>
              <a:t>פרויקטים בביצוע חיל ההנדסה של צבא  ארה"ב 	   	      (</a:t>
            </a:r>
            <a:r>
              <a:rPr lang="en-US" dirty="0"/>
              <a:t>US C.O.E</a:t>
            </a:r>
            <a:r>
              <a:rPr lang="he-IL" dirty="0"/>
              <a:t>) </a:t>
            </a:r>
            <a:endParaRPr lang="en-US" altLang="he-IL" b="0" kern="0" dirty="0"/>
          </a:p>
        </p:txBody>
      </p:sp>
    </p:spTree>
    <p:extLst>
      <p:ext uri="{BB962C8B-B14F-4D97-AF65-F5344CB8AC3E}">
        <p14:creationId xmlns:p14="http://schemas.microsoft.com/office/powerpoint/2010/main" val="2020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כותרת 1"/>
          <p:cNvSpPr>
            <a:spLocks noGrp="1" noChangeArrowheads="1"/>
          </p:cNvSpPr>
          <p:nvPr>
            <p:ph type="title"/>
          </p:nvPr>
        </p:nvSpPr>
        <p:spPr>
          <a:xfrm>
            <a:off x="333375" y="115888"/>
            <a:ext cx="7910513" cy="431800"/>
          </a:xfrm>
        </p:spPr>
        <p:txBody>
          <a:bodyPr/>
          <a:lstStyle/>
          <a:p>
            <a:r>
              <a:rPr lang="he-IL" altLang="he-IL" sz="2800" dirty="0"/>
              <a:t>פרק 1.10 – עבודות קטנות</a:t>
            </a:r>
            <a:endParaRPr lang="en-US" altLang="he-IL" sz="2800" dirty="0"/>
          </a:p>
        </p:txBody>
      </p:sp>
      <p:sp>
        <p:nvSpPr>
          <p:cNvPr id="30723" name="מציין מיקום של מספר שקופית 2"/>
          <p:cNvSpPr>
            <a:spLocks/>
          </p:cNvSpPr>
          <p:nvPr/>
        </p:nvSpPr>
        <p:spPr bwMode="auto">
          <a:xfrm>
            <a:off x="173038" y="6565900"/>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BE627295-C2A7-40DC-9028-71A7182EB85C}" type="slidenum">
              <a:rPr lang="he-IL" altLang="he-IL" sz="1000">
                <a:solidFill>
                  <a:srgbClr val="000000"/>
                </a:solidFill>
              </a:rPr>
              <a:pPr>
                <a:lnSpc>
                  <a:spcPct val="100000"/>
                </a:lnSpc>
                <a:buClrTx/>
                <a:buFontTx/>
                <a:buNone/>
              </a:pPr>
              <a:t>51</a:t>
            </a:fld>
            <a:r>
              <a:rPr lang="en-US" altLang="en-US" sz="1000">
                <a:solidFill>
                  <a:srgbClr val="000000"/>
                </a:solidFill>
              </a:rPr>
              <a:t> </a:t>
            </a:r>
          </a:p>
        </p:txBody>
      </p:sp>
      <p:sp>
        <p:nvSpPr>
          <p:cNvPr id="5" name="TextBox 4"/>
          <p:cNvSpPr txBox="1"/>
          <p:nvPr/>
        </p:nvSpPr>
        <p:spPr>
          <a:xfrm>
            <a:off x="611188" y="1225550"/>
            <a:ext cx="8353425" cy="2016125"/>
          </a:xfrm>
          <a:prstGeom prst="rect">
            <a:avLst/>
          </a:prstGeom>
          <a:solidFill>
            <a:srgbClr val="FFFFC5"/>
          </a:solidFill>
        </p:spPr>
        <p:style>
          <a:lnRef idx="1">
            <a:schemeClr val="accent2"/>
          </a:lnRef>
          <a:fillRef idx="3">
            <a:schemeClr val="accent2"/>
          </a:fillRef>
          <a:effectRef idx="2">
            <a:schemeClr val="accent2"/>
          </a:effectRef>
          <a:fontRef idx="minor">
            <a:schemeClr val="lt1"/>
          </a:fontRef>
        </p:style>
        <p:txBody>
          <a:bodyPr>
            <a:spAutoFit/>
          </a:bodyPr>
          <a:lstStyle/>
          <a:p>
            <a:pPr algn="just" rtl="1" eaLnBrk="1" hangingPunct="1">
              <a:buSzPct val="100000"/>
              <a:defRPr/>
            </a:pPr>
            <a:r>
              <a:rPr lang="he-IL" altLang="he-IL" sz="2400" b="1" dirty="0">
                <a:solidFill>
                  <a:schemeClr val="tx1"/>
                </a:solidFill>
                <a:ea typeface="+mj-ea"/>
                <a:cs typeface="+mj-cs"/>
              </a:rPr>
              <a:t>עבודה קטנה הינה עבודה שתואמת אחת מהחלופות :</a:t>
            </a:r>
          </a:p>
          <a:p>
            <a:pPr marL="457200" indent="-457200" algn="just" rtl="1" eaLnBrk="1" hangingPunct="1">
              <a:spcBef>
                <a:spcPts val="600"/>
              </a:spcBef>
              <a:buSzPct val="100000"/>
              <a:buFont typeface="Arial" panose="020B0604020202020204" pitchFamily="34" charset="0"/>
              <a:buChar char="•"/>
              <a:defRPr/>
            </a:pPr>
            <a:r>
              <a:rPr lang="he-IL" altLang="he-IL" sz="2400" dirty="0">
                <a:solidFill>
                  <a:schemeClr val="tx1"/>
                </a:solidFill>
                <a:ea typeface="+mj-ea"/>
                <a:cs typeface="+mj-cs"/>
              </a:rPr>
              <a:t>כאשר ערך העבודה (עלות מבנה/מתקן) קטן מהערך הנקוב בשורה הראשונה של טבלאות שכר הטרחה</a:t>
            </a:r>
          </a:p>
          <a:p>
            <a:pPr marL="457200" indent="-457200" algn="just" rtl="1" eaLnBrk="1" hangingPunct="1">
              <a:buSzPct val="100000"/>
              <a:buFont typeface="Arial" panose="020B0604020202020204" pitchFamily="34" charset="0"/>
              <a:buChar char="•"/>
              <a:defRPr/>
            </a:pPr>
            <a:r>
              <a:rPr lang="he-IL" altLang="he-IL" sz="2400" dirty="0">
                <a:solidFill>
                  <a:schemeClr val="tx1"/>
                </a:solidFill>
                <a:ea typeface="+mj-ea"/>
                <a:cs typeface="+mj-cs"/>
              </a:rPr>
              <a:t>כאשר שטח המבנה/מתקן קטן מהערך הנקוב בשורה הראשונה של טבלאות שכר הטרחה</a:t>
            </a:r>
            <a:endParaRPr lang="en-US" dirty="0">
              <a:solidFill>
                <a:schemeClr val="tx1"/>
              </a:solidFill>
            </a:endParaRPr>
          </a:p>
        </p:txBody>
      </p:sp>
      <p:sp>
        <p:nvSpPr>
          <p:cNvPr id="6" name="TextBox 5"/>
          <p:cNvSpPr txBox="1"/>
          <p:nvPr/>
        </p:nvSpPr>
        <p:spPr>
          <a:xfrm>
            <a:off x="611188" y="3509963"/>
            <a:ext cx="8353425" cy="1647825"/>
          </a:xfrm>
          <a:prstGeom prst="rect">
            <a:avLst/>
          </a:prstGeom>
          <a:solidFill>
            <a:srgbClr val="FFFFC5"/>
          </a:solidFill>
        </p:spPr>
        <p:style>
          <a:lnRef idx="1">
            <a:schemeClr val="accent2"/>
          </a:lnRef>
          <a:fillRef idx="3">
            <a:schemeClr val="accent2"/>
          </a:fillRef>
          <a:effectRef idx="2">
            <a:schemeClr val="accent2"/>
          </a:effectRef>
          <a:fontRef idx="minor">
            <a:schemeClr val="lt1"/>
          </a:fontRef>
        </p:style>
        <p:txBody>
          <a:bodyPr>
            <a:spAutoFit/>
          </a:bodyPr>
          <a:lstStyle/>
          <a:p>
            <a:pPr algn="just" rtl="1" eaLnBrk="1" hangingPunct="1">
              <a:buSzPct val="100000"/>
              <a:defRPr/>
            </a:pPr>
            <a:r>
              <a:rPr lang="he-IL" altLang="he-IL" sz="2400" b="1" dirty="0">
                <a:solidFill>
                  <a:schemeClr val="tx1"/>
                </a:solidFill>
                <a:ea typeface="+mj-ea"/>
                <a:cs typeface="+mj-cs"/>
              </a:rPr>
              <a:t>נקבעו מחירי מינימום בעבודות קטנות :</a:t>
            </a:r>
          </a:p>
          <a:p>
            <a:pPr algn="just" rtl="1" eaLnBrk="1" hangingPunct="1">
              <a:spcBef>
                <a:spcPts val="600"/>
              </a:spcBef>
              <a:buSzPct val="100000"/>
              <a:defRPr/>
            </a:pPr>
            <a:r>
              <a:rPr lang="he-IL" altLang="he-IL" sz="2400" dirty="0">
                <a:solidFill>
                  <a:schemeClr val="tx1"/>
                </a:solidFill>
              </a:rPr>
              <a:t>תכנון (לא כולל פיקוח עליון) – 12 ש"ע אקדמאי בכיר</a:t>
            </a:r>
          </a:p>
          <a:p>
            <a:pPr algn="just" rtl="1" eaLnBrk="1" hangingPunct="1">
              <a:buSzPct val="100000"/>
              <a:defRPr/>
            </a:pPr>
            <a:r>
              <a:rPr lang="he-IL" altLang="he-IL" sz="2400" dirty="0">
                <a:solidFill>
                  <a:schemeClr val="tx1"/>
                </a:solidFill>
                <a:ea typeface="+mj-ea"/>
                <a:cs typeface="+mj-cs"/>
              </a:rPr>
              <a:t>פיקוח עליון – ישולם למתכנן לפי כמות ביקורים</a:t>
            </a:r>
            <a:endParaRPr lang="en-US" altLang="he-IL" sz="2400" dirty="0">
              <a:solidFill>
                <a:schemeClr val="tx1"/>
              </a:solidFill>
              <a:ea typeface="+mj-ea"/>
              <a:cs typeface="+mj-cs"/>
            </a:endParaRPr>
          </a:p>
          <a:p>
            <a:pPr algn="just" rtl="1" eaLnBrk="1" hangingPunct="1">
              <a:buSzPct val="100000"/>
              <a:defRPr/>
            </a:pPr>
            <a:r>
              <a:rPr lang="he-IL" altLang="he-IL" sz="2400" dirty="0">
                <a:solidFill>
                  <a:schemeClr val="tx1"/>
                </a:solidFill>
                <a:ea typeface="+mj-ea"/>
                <a:cs typeface="+mj-cs"/>
              </a:rPr>
              <a:t>שיבוצעו בפועל (לא פחות מ-6 ש"ע/ביקור). </a:t>
            </a:r>
            <a:endParaRPr lang="en-US" dirty="0">
              <a:solidFill>
                <a:schemeClr val="tx1"/>
              </a:solidFill>
            </a:endParaRPr>
          </a:p>
        </p:txBody>
      </p:sp>
      <p:sp>
        <p:nvSpPr>
          <p:cNvPr id="30726"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7FB6BC-AF21-4EED-9474-E4819F00C67B}" type="slidenum">
              <a:rPr lang="he-IL" altLang="he-IL" smtClean="0"/>
              <a:pPr/>
              <a:t>51</a:t>
            </a:fld>
            <a:endParaRPr lang="he-IL" altLang="he-IL"/>
          </a:p>
        </p:txBody>
      </p:sp>
      <p:pic>
        <p:nvPicPr>
          <p:cNvPr id="7" name="6ADECF28-D91E-4A1C-9E15-310F2766E459" descr="6ADECF28-D91E-4A1C-9E15-310F2766E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3"/>
            <a:ext cx="936104" cy="8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52</a:t>
            </a:fld>
            <a:endParaRPr lang="he-IL" altLang="he-IL"/>
          </a:p>
        </p:txBody>
      </p:sp>
      <p:sp>
        <p:nvSpPr>
          <p:cNvPr id="4" name="כותרת 1"/>
          <p:cNvSpPr txBox="1">
            <a:spLocks noChangeArrowheads="1"/>
          </p:cNvSpPr>
          <p:nvPr/>
        </p:nvSpPr>
        <p:spPr>
          <a:xfrm>
            <a:off x="405903" y="116880"/>
            <a:ext cx="7910513"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1.11 – בדיקת התכנות &gt; </a:t>
            </a:r>
            <a:r>
              <a:rPr lang="he-IL" altLang="he-IL" sz="2800" b="0" kern="0" dirty="0"/>
              <a:t>מהות</a:t>
            </a:r>
            <a:endParaRPr lang="en-US" altLang="he-IL" sz="2800" b="0" kern="0" dirty="0"/>
          </a:p>
        </p:txBody>
      </p:sp>
      <p:sp>
        <p:nvSpPr>
          <p:cNvPr id="3" name="מלבן מעוגל 2"/>
          <p:cNvSpPr/>
          <p:nvPr/>
        </p:nvSpPr>
        <p:spPr bwMode="auto">
          <a:xfrm>
            <a:off x="539552" y="1268761"/>
            <a:ext cx="8280920" cy="2880320"/>
          </a:xfrm>
          <a:prstGeom prst="roundRect">
            <a:avLst/>
          </a:prstGeom>
          <a:solidFill>
            <a:schemeClr val="accent2">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2376000" tIns="45720" rIns="36000" bIns="45720" numCol="1" rtlCol="1" anchor="t" anchorCtr="0" compatLnSpc="1">
            <a:prstTxWarp prst="textNoShape">
              <a:avLst/>
            </a:prstTxWarp>
          </a:bodyPr>
          <a:lstStyle/>
          <a:p>
            <a:pPr algn="just" rtl="1">
              <a:lnSpc>
                <a:spcPts val="3600"/>
              </a:lnSpc>
              <a:spcBef>
                <a:spcPts val="600"/>
              </a:spcBef>
              <a:spcAft>
                <a:spcPts val="600"/>
              </a:spcAft>
            </a:pPr>
            <a:r>
              <a:rPr lang="he-IL" sz="2200" dirty="0"/>
              <a:t>בדיקת היתכנות הינה השלב הראשון בתכנון המוקדם. המשימה הנמסרת למתכנן הינה בדיקת ההיתכנות בלבד, כאשר המזמין רשאי למסור את התכנון (מוקדם, סופי ומפורט) למתכנן אחר, ללא מתן הסבר למתכנן שהכין את בדיקת ההיתכנות.</a:t>
            </a:r>
            <a:endParaRPr lang="en-US" sz="2200" dirty="0"/>
          </a:p>
        </p:txBody>
      </p:sp>
      <p:pic>
        <p:nvPicPr>
          <p:cNvPr id="5" name="Picture 1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33" t="8524" r="24220" b="22453"/>
          <a:stretch/>
        </p:blipFill>
        <p:spPr bwMode="auto">
          <a:xfrm>
            <a:off x="999118" y="1338232"/>
            <a:ext cx="1916698" cy="2762117"/>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descr="Ilustración del vector. Ingeniería y arquitectura. Notebook, el software. Dibujo, construcción. proyecto arquitectónico. Diseño, dibujo. Espacio de trabajo con herramientas. Planificación y construcción. Foto de archivo - 54453664"/>
          <p:cNvPicPr/>
          <p:nvPr/>
        </p:nvPicPr>
        <p:blipFill rotWithShape="1">
          <a:blip r:embed="rId3">
            <a:clrChange>
              <a:clrFrom>
                <a:srgbClr val="4DA7B2"/>
              </a:clrFrom>
              <a:clrTo>
                <a:srgbClr val="4DA7B2">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42370"/>
          <a:stretch/>
        </p:blipFill>
        <p:spPr bwMode="auto">
          <a:xfrm>
            <a:off x="31356" y="43736"/>
            <a:ext cx="1228276" cy="9369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363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53</a:t>
            </a:fld>
            <a:endParaRPr lang="he-IL" altLang="he-IL"/>
          </a:p>
        </p:txBody>
      </p:sp>
      <p:sp>
        <p:nvSpPr>
          <p:cNvPr id="3" name="מלבן 2"/>
          <p:cNvSpPr/>
          <p:nvPr/>
        </p:nvSpPr>
        <p:spPr>
          <a:xfrm>
            <a:off x="467544" y="1052736"/>
            <a:ext cx="8280920" cy="2985433"/>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he-IL" sz="2400" dirty="0">
                <a:highlight>
                  <a:srgbClr val="FFFF00"/>
                </a:highlight>
              </a:rPr>
              <a:t>שכר הטרחה לבדיקת ההיתכנות יהיה 60% מהשכר לתכנון המוקדם</a:t>
            </a:r>
            <a:r>
              <a:rPr lang="he-IL" sz="2400" dirty="0"/>
              <a:t> ויחולק כמפורט להלן:</a:t>
            </a:r>
            <a:endParaRPr lang="en-US" sz="2400" b="1" dirty="0"/>
          </a:p>
          <a:p>
            <a:pPr lvl="0" algn="just" rtl="1"/>
            <a:endParaRPr lang="he-IL" sz="2400" dirty="0"/>
          </a:p>
          <a:p>
            <a:pPr lvl="0" algn="just" rtl="1">
              <a:spcBef>
                <a:spcPts val="600"/>
              </a:spcBef>
            </a:pPr>
            <a:r>
              <a:rPr lang="he-IL" sz="2400" dirty="0"/>
              <a:t>בדיקת אפיונים			10%</a:t>
            </a:r>
            <a:endParaRPr lang="en-US" sz="2400" b="1" dirty="0"/>
          </a:p>
          <a:p>
            <a:pPr lvl="0" algn="just" rtl="1">
              <a:spcBef>
                <a:spcPts val="600"/>
              </a:spcBef>
            </a:pPr>
            <a:r>
              <a:rPr lang="he-IL" sz="2400" dirty="0"/>
              <a:t>הכנת חלופות	  		50%</a:t>
            </a:r>
            <a:endParaRPr lang="en-US" sz="2400" b="1" dirty="0"/>
          </a:p>
          <a:p>
            <a:pPr lvl="0" algn="just" rtl="1">
              <a:spcBef>
                <a:spcPts val="600"/>
              </a:spcBef>
            </a:pPr>
            <a:r>
              <a:rPr lang="he-IL" sz="2400" dirty="0"/>
              <a:t>הכנת ניתוחים ודו"חות		15%</a:t>
            </a:r>
            <a:endParaRPr lang="en-US" sz="2400" b="1" dirty="0"/>
          </a:p>
          <a:p>
            <a:pPr lvl="0" algn="just" rtl="1">
              <a:spcBef>
                <a:spcPts val="600"/>
              </a:spcBef>
            </a:pPr>
            <a:r>
              <a:rPr lang="he-IL" sz="2400" dirty="0"/>
              <a:t>הכנת דוח מסכם		25%</a:t>
            </a:r>
          </a:p>
        </p:txBody>
      </p:sp>
      <p:sp>
        <p:nvSpPr>
          <p:cNvPr id="4" name="מלבן 3"/>
          <p:cNvSpPr/>
          <p:nvPr/>
        </p:nvSpPr>
        <p:spPr>
          <a:xfrm>
            <a:off x="467544" y="4146183"/>
            <a:ext cx="8280920" cy="830997"/>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he-IL" sz="2400" dirty="0"/>
              <a:t>סיום השלב ותשלום השכר מותנה באישור המנהל הפרויקט לסיום השרות.</a:t>
            </a:r>
          </a:p>
        </p:txBody>
      </p:sp>
      <p:sp>
        <p:nvSpPr>
          <p:cNvPr id="5" name="כותרת 1"/>
          <p:cNvSpPr txBox="1">
            <a:spLocks noChangeArrowheads="1"/>
          </p:cNvSpPr>
          <p:nvPr/>
        </p:nvSpPr>
        <p:spPr>
          <a:xfrm>
            <a:off x="405903" y="115888"/>
            <a:ext cx="7910513" cy="431800"/>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1.11 – בדיקת התכנות &gt; שכר טרחה</a:t>
            </a:r>
            <a:endParaRPr lang="en-US" altLang="he-IL" sz="2800" b="0" kern="0" dirty="0"/>
          </a:p>
        </p:txBody>
      </p:sp>
      <p:pic>
        <p:nvPicPr>
          <p:cNvPr id="6" name="תמונה 5" descr="Ilustración del vector. Ingeniería y arquitectura. Notebook, el software. Dibujo, construcción. proyecto arquitectónico. Diseño, dibujo. Espacio de trabajo con herramientas. Planificación y construcción. Foto de archivo - 54453664"/>
          <p:cNvPicPr/>
          <p:nvPr/>
        </p:nvPicPr>
        <p:blipFill rotWithShape="1">
          <a:blip r:embed="rId2">
            <a:clrChange>
              <a:clrFrom>
                <a:srgbClr val="4DA7B2"/>
              </a:clrFrom>
              <a:clrTo>
                <a:srgbClr val="4DA7B2">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2370"/>
          <a:stretch/>
        </p:blipFill>
        <p:spPr bwMode="auto">
          <a:xfrm>
            <a:off x="31356" y="43736"/>
            <a:ext cx="1228276" cy="936991"/>
          </a:xfrm>
          <a:prstGeom prst="rect">
            <a:avLst/>
          </a:prstGeom>
          <a:noFill/>
          <a:ln>
            <a:noFill/>
          </a:ln>
          <a:extLst>
            <a:ext uri="{53640926-AAD7-44D8-BBD7-CCE9431645EC}">
              <a14:shadowObscured xmlns:a14="http://schemas.microsoft.com/office/drawing/2010/main"/>
            </a:ext>
          </a:extLst>
        </p:spPr>
      </p:pic>
      <p:sp>
        <p:nvSpPr>
          <p:cNvPr id="7" name="מלבן 6">
            <a:extLst>
              <a:ext uri="{FF2B5EF4-FFF2-40B4-BE49-F238E27FC236}">
                <a16:creationId xmlns:a16="http://schemas.microsoft.com/office/drawing/2014/main" xmlns="" id="{93F92E64-EE3E-495D-A94A-BB15B5047851}"/>
              </a:ext>
            </a:extLst>
          </p:cNvPr>
          <p:cNvSpPr/>
          <p:nvPr/>
        </p:nvSpPr>
        <p:spPr>
          <a:xfrm>
            <a:off x="467544" y="5085184"/>
            <a:ext cx="8280920" cy="1200329"/>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he-IL" sz="2400" dirty="0"/>
              <a:t>במידה והמשך התכנון יימסר למתכנן שביצע את בדיקת ההיתכנות, תנוכה התמורה ששולמה עבור בדיקת ההיתכנות משכר הטרחה למתכנן.</a:t>
            </a:r>
          </a:p>
        </p:txBody>
      </p:sp>
    </p:spTree>
    <p:extLst>
      <p:ext uri="{BB962C8B-B14F-4D97-AF65-F5344CB8AC3E}">
        <p14:creationId xmlns:p14="http://schemas.microsoft.com/office/powerpoint/2010/main" val="258104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כותרת 1"/>
          <p:cNvSpPr>
            <a:spLocks noGrp="1" noChangeArrowheads="1"/>
          </p:cNvSpPr>
          <p:nvPr>
            <p:ph type="title"/>
          </p:nvPr>
        </p:nvSpPr>
        <p:spPr>
          <a:xfrm>
            <a:off x="395536" y="128563"/>
            <a:ext cx="7858125" cy="430887"/>
          </a:xfrm>
        </p:spPr>
        <p:txBody>
          <a:bodyPr/>
          <a:lstStyle/>
          <a:p>
            <a:r>
              <a:rPr lang="he-IL" altLang="he-IL" sz="2800" dirty="0"/>
              <a:t>פרק 1.12 – תכנון כוללני</a:t>
            </a:r>
            <a:endParaRPr lang="en-US" altLang="he-IL" sz="2800" dirty="0"/>
          </a:p>
        </p:txBody>
      </p:sp>
      <p:sp>
        <p:nvSpPr>
          <p:cNvPr id="31747" name="מציין מיקום של מספר שקופית 2"/>
          <p:cNvSpPr>
            <a:spLocks/>
          </p:cNvSpPr>
          <p:nvPr/>
        </p:nvSpPr>
        <p:spPr bwMode="auto">
          <a:xfrm>
            <a:off x="173038" y="6502152"/>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3DD4D8F5-472A-44F0-9E3D-C00794C84A37}" type="slidenum">
              <a:rPr lang="he-IL" altLang="he-IL" sz="1000">
                <a:solidFill>
                  <a:srgbClr val="000000"/>
                </a:solidFill>
              </a:rPr>
              <a:pPr>
                <a:lnSpc>
                  <a:spcPct val="100000"/>
                </a:lnSpc>
                <a:buClrTx/>
                <a:buFontTx/>
                <a:buNone/>
              </a:pPr>
              <a:t>54</a:t>
            </a:fld>
            <a:r>
              <a:rPr lang="en-US" altLang="en-US" sz="1000">
                <a:solidFill>
                  <a:srgbClr val="000000"/>
                </a:solidFill>
              </a:rPr>
              <a:t> </a:t>
            </a:r>
          </a:p>
        </p:txBody>
      </p:sp>
      <p:sp>
        <p:nvSpPr>
          <p:cNvPr id="31748" name="מציין מיקום של מספר שקופית 1"/>
          <p:cNvSpPr>
            <a:spLocks noGrp="1"/>
          </p:cNvSpPr>
          <p:nvPr>
            <p:ph type="sldNum" sz="quarter" idx="10"/>
          </p:nvPr>
        </p:nvSpPr>
        <p:spPr>
          <a:xfrm>
            <a:off x="173038" y="6502152"/>
            <a:ext cx="200025"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1E81E19-AD50-4050-BF1E-8006327B69D1}" type="slidenum">
              <a:rPr lang="he-IL" altLang="he-IL" smtClean="0"/>
              <a:pPr/>
              <a:t>54</a:t>
            </a:fld>
            <a:endParaRPr lang="he-IL" altLang="he-IL"/>
          </a:p>
        </p:txBody>
      </p:sp>
      <p:sp>
        <p:nvSpPr>
          <p:cNvPr id="6" name="Content Placeholder 2"/>
          <p:cNvSpPr>
            <a:spLocks noGrp="1"/>
          </p:cNvSpPr>
          <p:nvPr>
            <p:ph idx="1"/>
          </p:nvPr>
        </p:nvSpPr>
        <p:spPr>
          <a:xfrm>
            <a:off x="468313" y="1198563"/>
            <a:ext cx="8207375" cy="738187"/>
          </a:xfr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anchor="ctr"/>
          <a:lstStyle/>
          <a:p>
            <a:pPr marL="0" indent="0">
              <a:lnSpc>
                <a:spcPct val="100000"/>
              </a:lnSpc>
              <a:buFontTx/>
              <a:buNone/>
              <a:defRPr/>
            </a:pPr>
            <a:r>
              <a:rPr lang="he-IL" sz="2400" b="1" dirty="0">
                <a:solidFill>
                  <a:srgbClr val="FF0000"/>
                </a:solidFill>
              </a:rPr>
              <a:t>תכנון כוללני – התקשרות עם משרד יחיד (מתכנן ראשי) המפעיל את מתכנני המשנה והיועצים ומשלם להם את שכרם</a:t>
            </a:r>
            <a:endParaRPr lang="he-IL" altLang="he-IL" sz="2400" b="1" dirty="0">
              <a:solidFill>
                <a:srgbClr val="FF0000"/>
              </a:solidFill>
            </a:endParaRPr>
          </a:p>
        </p:txBody>
      </p:sp>
      <p:sp>
        <p:nvSpPr>
          <p:cNvPr id="7" name="Content Placeholder 2"/>
          <p:cNvSpPr txBox="1">
            <a:spLocks/>
          </p:cNvSpPr>
          <p:nvPr/>
        </p:nvSpPr>
        <p:spPr bwMode="auto">
          <a:xfrm>
            <a:off x="468313" y="2368550"/>
            <a:ext cx="8208962" cy="3698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0" lvl="1" indent="0" eaLnBrk="1" hangingPunct="1">
              <a:lnSpc>
                <a:spcPct val="100000"/>
              </a:lnSpc>
              <a:spcBef>
                <a:spcPts val="300"/>
              </a:spcBef>
              <a:spcAft>
                <a:spcPts val="300"/>
              </a:spcAft>
              <a:buSzPct val="100000"/>
              <a:buFont typeface="Wingdings" panose="05000000000000000000" pitchFamily="2" charset="2"/>
              <a:buNone/>
              <a:defRPr/>
            </a:pPr>
            <a:r>
              <a:rPr lang="he-IL" sz="2400" b="1" dirty="0"/>
              <a:t>הפרק מסדיר ומפרט את הנושאים הבאים :</a:t>
            </a:r>
          </a:p>
        </p:txBody>
      </p:sp>
      <p:sp>
        <p:nvSpPr>
          <p:cNvPr id="8" name="Content Placeholder 2"/>
          <p:cNvSpPr txBox="1">
            <a:spLocks/>
          </p:cNvSpPr>
          <p:nvPr/>
        </p:nvSpPr>
        <p:spPr bwMode="auto">
          <a:xfrm>
            <a:off x="468313" y="2852738"/>
            <a:ext cx="8207375" cy="369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אחריות מקצועית</a:t>
            </a:r>
          </a:p>
        </p:txBody>
      </p:sp>
      <p:sp>
        <p:nvSpPr>
          <p:cNvPr id="9" name="Content Placeholder 2"/>
          <p:cNvSpPr txBox="1">
            <a:spLocks/>
          </p:cNvSpPr>
          <p:nvPr/>
        </p:nvSpPr>
        <p:spPr bwMode="auto">
          <a:xfrm>
            <a:off x="468313" y="3284538"/>
            <a:ext cx="8207375" cy="369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תחומי התכנון (הנוספים)</a:t>
            </a:r>
          </a:p>
        </p:txBody>
      </p:sp>
      <p:sp>
        <p:nvSpPr>
          <p:cNvPr id="10" name="Content Placeholder 2"/>
          <p:cNvSpPr txBox="1">
            <a:spLocks/>
          </p:cNvSpPr>
          <p:nvPr/>
        </p:nvSpPr>
        <p:spPr bwMode="auto">
          <a:xfrm>
            <a:off x="468313" y="3716338"/>
            <a:ext cx="8207375" cy="369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שירותי המתכנן הראשי</a:t>
            </a:r>
          </a:p>
        </p:txBody>
      </p:sp>
      <p:sp>
        <p:nvSpPr>
          <p:cNvPr id="11" name="Content Placeholder 2"/>
          <p:cNvSpPr txBox="1">
            <a:spLocks/>
          </p:cNvSpPr>
          <p:nvPr/>
        </p:nvSpPr>
        <p:spPr bwMode="auto">
          <a:xfrm>
            <a:off x="468313" y="4188276"/>
            <a:ext cx="8207375" cy="1184940"/>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התמורה עבור </a:t>
            </a:r>
            <a:r>
              <a:rPr lang="he-IL" sz="2400" dirty="0" err="1"/>
              <a:t>תקורות</a:t>
            </a:r>
            <a:r>
              <a:rPr lang="he-IL" sz="2400" dirty="0"/>
              <a:t> : </a:t>
            </a:r>
          </a:p>
          <a:p>
            <a:pPr marL="36000" lvl="1" indent="0" eaLnBrk="1" hangingPunct="1">
              <a:lnSpc>
                <a:spcPct val="100000"/>
              </a:lnSpc>
              <a:spcBef>
                <a:spcPts val="0"/>
              </a:spcBef>
              <a:spcAft>
                <a:spcPts val="600"/>
              </a:spcAft>
              <a:buClr>
                <a:srgbClr val="FF0000"/>
              </a:buClr>
              <a:buSzPct val="100000"/>
              <a:buFont typeface="Wingdings" panose="05000000000000000000" pitchFamily="2" charset="2"/>
              <a:buNone/>
              <a:defRPr/>
            </a:pPr>
            <a:r>
              <a:rPr lang="he-IL" sz="2400" dirty="0"/>
              <a:t>				עבור הפעלת מתכנני משנה 5% </a:t>
            </a:r>
          </a:p>
          <a:p>
            <a:pPr marL="36000" lvl="1" indent="0" eaLnBrk="1" hangingPunct="1">
              <a:lnSpc>
                <a:spcPct val="100000"/>
              </a:lnSpc>
              <a:spcBef>
                <a:spcPts val="0"/>
              </a:spcBef>
              <a:spcAft>
                <a:spcPts val="600"/>
              </a:spcAft>
              <a:buClr>
                <a:srgbClr val="FF0000"/>
              </a:buClr>
              <a:buSzPct val="100000"/>
              <a:buFont typeface="Wingdings" panose="05000000000000000000" pitchFamily="2" charset="2"/>
              <a:buNone/>
              <a:defRPr/>
            </a:pPr>
            <a:r>
              <a:rPr lang="he-IL" sz="2400" dirty="0"/>
              <a:t>				עבור החזר הוצאות 2%</a:t>
            </a:r>
          </a:p>
        </p:txBody>
      </p:sp>
      <p:sp>
        <p:nvSpPr>
          <p:cNvPr id="12" name="Content Placeholder 2"/>
          <p:cNvSpPr txBox="1">
            <a:spLocks/>
          </p:cNvSpPr>
          <p:nvPr/>
        </p:nvSpPr>
        <p:spPr bwMode="auto">
          <a:xfrm>
            <a:off x="468313" y="5445224"/>
            <a:ext cx="8207375" cy="3698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kern="0" dirty="0"/>
              <a:t>שירותי המתכנן הראשי</a:t>
            </a:r>
            <a:endParaRPr lang="en-US" sz="2400" kern="0" dirty="0"/>
          </a:p>
        </p:txBody>
      </p:sp>
      <p:sp>
        <p:nvSpPr>
          <p:cNvPr id="13" name="Content Placeholder 2"/>
          <p:cNvSpPr txBox="1">
            <a:spLocks/>
          </p:cNvSpPr>
          <p:nvPr/>
        </p:nvSpPr>
        <p:spPr bwMode="auto">
          <a:xfrm>
            <a:off x="468313" y="5886301"/>
            <a:ext cx="8207375" cy="368300"/>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kern="0" dirty="0"/>
              <a:t>תחומי התכנון</a:t>
            </a:r>
            <a:endParaRPr lang="en-US" sz="2400" kern="0" dirty="0"/>
          </a:p>
        </p:txBody>
      </p:sp>
      <p:pic>
        <p:nvPicPr>
          <p:cNvPr id="14" name="תמונה 13" descr="hr planning icon. Trendy flat vector hr planning icon on white background from general collection, vector illustration can be use for web and mobile, eps10 Foto de archivo - 111298748"/>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2" t="14747" r="22589" b="31111"/>
          <a:stretch/>
        </p:blipFill>
        <p:spPr bwMode="auto">
          <a:xfrm>
            <a:off x="107504" y="44624"/>
            <a:ext cx="936104" cy="760636"/>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animBg="1"/>
      <p:bldP spid="10"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80218E-5D8D-48A5-9D8F-1BBE640FF7D7}" type="slidenum">
              <a:rPr lang="he-IL" altLang="he-IL" smtClean="0"/>
              <a:pPr/>
              <a:t>55</a:t>
            </a:fld>
            <a:endParaRPr lang="he-IL" altLang="he-IL"/>
          </a:p>
        </p:txBody>
      </p:sp>
      <p:sp>
        <p:nvSpPr>
          <p:cNvPr id="7" name="Content Placeholder 2"/>
          <p:cNvSpPr txBox="1">
            <a:spLocks/>
          </p:cNvSpPr>
          <p:nvPr/>
        </p:nvSpPr>
        <p:spPr bwMode="auto">
          <a:xfrm>
            <a:off x="468313" y="1628775"/>
            <a:ext cx="8280400" cy="3698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ניהול התכנון של צוות מתכננים שבאחריותו </a:t>
            </a:r>
          </a:p>
        </p:txBody>
      </p:sp>
      <p:sp>
        <p:nvSpPr>
          <p:cNvPr id="8" name="Content Placeholder 2"/>
          <p:cNvSpPr txBox="1">
            <a:spLocks/>
          </p:cNvSpPr>
          <p:nvPr/>
        </p:nvSpPr>
        <p:spPr bwMode="auto">
          <a:xfrm>
            <a:off x="468313" y="2060575"/>
            <a:ext cx="8280400" cy="3698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בקרת תכנון </a:t>
            </a:r>
            <a:r>
              <a:rPr lang="en-US" sz="2400" dirty="0"/>
              <a:t>QC</a:t>
            </a:r>
            <a:r>
              <a:rPr lang="he-IL" sz="2400" dirty="0"/>
              <a:t> </a:t>
            </a:r>
          </a:p>
        </p:txBody>
      </p:sp>
      <p:sp>
        <p:nvSpPr>
          <p:cNvPr id="9" name="Content Placeholder 2"/>
          <p:cNvSpPr txBox="1">
            <a:spLocks/>
          </p:cNvSpPr>
          <p:nvPr/>
        </p:nvSpPr>
        <p:spPr bwMode="auto">
          <a:xfrm>
            <a:off x="468313" y="2492375"/>
            <a:ext cx="8280400" cy="3698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רישוי </a:t>
            </a:r>
          </a:p>
        </p:txBody>
      </p:sp>
      <p:sp>
        <p:nvSpPr>
          <p:cNvPr id="10" name="Content Placeholder 2"/>
          <p:cNvSpPr txBox="1">
            <a:spLocks/>
          </p:cNvSpPr>
          <p:nvPr/>
        </p:nvSpPr>
        <p:spPr bwMode="auto">
          <a:xfrm>
            <a:off x="468313" y="2924175"/>
            <a:ext cx="8280400" cy="3698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הכנת מסמכי ההתקשרות לביצוע </a:t>
            </a:r>
          </a:p>
        </p:txBody>
      </p:sp>
      <p:sp>
        <p:nvSpPr>
          <p:cNvPr id="11" name="Content Placeholder 2"/>
          <p:cNvSpPr txBox="1">
            <a:spLocks/>
          </p:cNvSpPr>
          <p:nvPr/>
        </p:nvSpPr>
        <p:spPr bwMode="auto">
          <a:xfrm>
            <a:off x="468313" y="3357563"/>
            <a:ext cx="8280400" cy="368300"/>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ליווי הביצוע </a:t>
            </a:r>
          </a:p>
        </p:txBody>
      </p:sp>
      <p:sp>
        <p:nvSpPr>
          <p:cNvPr id="12" name="Content Placeholder 2"/>
          <p:cNvSpPr txBox="1">
            <a:spLocks/>
          </p:cNvSpPr>
          <p:nvPr/>
        </p:nvSpPr>
        <p:spPr bwMode="auto">
          <a:xfrm>
            <a:off x="468313" y="3789363"/>
            <a:ext cx="8280400" cy="368300"/>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לוחות זמנים</a:t>
            </a:r>
          </a:p>
        </p:txBody>
      </p:sp>
      <p:sp>
        <p:nvSpPr>
          <p:cNvPr id="13" name="Content Placeholder 2"/>
          <p:cNvSpPr txBox="1">
            <a:spLocks/>
          </p:cNvSpPr>
          <p:nvPr/>
        </p:nvSpPr>
        <p:spPr bwMode="auto">
          <a:xfrm>
            <a:off x="468313" y="4221163"/>
            <a:ext cx="8280400" cy="369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אומדנים ותקציב </a:t>
            </a:r>
          </a:p>
        </p:txBody>
      </p:sp>
      <p:sp>
        <p:nvSpPr>
          <p:cNvPr id="14" name="Content Placeholder 2"/>
          <p:cNvSpPr txBox="1">
            <a:spLocks/>
          </p:cNvSpPr>
          <p:nvPr/>
        </p:nvSpPr>
        <p:spPr bwMode="auto">
          <a:xfrm>
            <a:off x="468313" y="4652963"/>
            <a:ext cx="8280400" cy="369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דיווח </a:t>
            </a:r>
          </a:p>
        </p:txBody>
      </p:sp>
      <p:sp>
        <p:nvSpPr>
          <p:cNvPr id="15" name="Content Placeholder 2"/>
          <p:cNvSpPr txBox="1">
            <a:spLocks/>
          </p:cNvSpPr>
          <p:nvPr/>
        </p:nvSpPr>
        <p:spPr bwMode="auto">
          <a:xfrm>
            <a:off x="468313" y="5084763"/>
            <a:ext cx="8280400" cy="369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ספרי מתקן</a:t>
            </a:r>
          </a:p>
        </p:txBody>
      </p:sp>
      <p:sp>
        <p:nvSpPr>
          <p:cNvPr id="16" name="Content Placeholder 2"/>
          <p:cNvSpPr txBox="1">
            <a:spLocks/>
          </p:cNvSpPr>
          <p:nvPr/>
        </p:nvSpPr>
        <p:spPr bwMode="auto">
          <a:xfrm>
            <a:off x="468313" y="5517232"/>
            <a:ext cx="8280400" cy="738188"/>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lIns="0" tIns="0" rIns="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180000" lvl="1" indent="-144000" eaLnBrk="1" hangingPunct="1">
              <a:lnSpc>
                <a:spcPct val="100000"/>
              </a:lnSpc>
              <a:spcBef>
                <a:spcPts val="0"/>
              </a:spcBef>
              <a:buClr>
                <a:srgbClr val="FF0000"/>
              </a:buClr>
              <a:buSzPct val="100000"/>
              <a:defRPr/>
            </a:pPr>
            <a:r>
              <a:rPr lang="he-IL" sz="2400" dirty="0"/>
              <a:t>כל שירות אחר הנוגע לתכנון והנובע מחוק התכנון והבנייה ותקנותיו ו/או מתקינה שבתוקף עת ביצוע התכנון</a:t>
            </a:r>
          </a:p>
        </p:txBody>
      </p:sp>
      <p:sp>
        <p:nvSpPr>
          <p:cNvPr id="17" name="כותרת 1"/>
          <p:cNvSpPr txBox="1">
            <a:spLocks noChangeArrowheads="1"/>
          </p:cNvSpPr>
          <p:nvPr/>
        </p:nvSpPr>
        <p:spPr>
          <a:xfrm>
            <a:off x="0" y="56555"/>
            <a:ext cx="8326438" cy="4921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1.12 תכנון כוללני / </a:t>
            </a:r>
            <a:r>
              <a:rPr lang="he-IL" sz="2800" kern="0" dirty="0"/>
              <a:t>שירותי המתכנן הראשי</a:t>
            </a:r>
            <a:endParaRPr lang="he-IL" altLang="he-IL" sz="2800" kern="0" dirty="0"/>
          </a:p>
          <a:p>
            <a:pPr>
              <a:defRPr/>
            </a:pPr>
            <a:endParaRPr lang="en-US" altLang="he-IL" sz="2800" kern="0" dirty="0"/>
          </a:p>
        </p:txBody>
      </p:sp>
      <p:pic>
        <p:nvPicPr>
          <p:cNvPr id="19" name="תמונה 18" descr="hr planning icon. Trendy flat vector hr planning icon on white background from general collection, vector illustration can be use for web and mobile, eps10 Foto de archivo - 111298748"/>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2" t="14747" r="22589" b="31111"/>
          <a:stretch/>
        </p:blipFill>
        <p:spPr bwMode="auto">
          <a:xfrm>
            <a:off x="-36512" y="-27384"/>
            <a:ext cx="936104" cy="760636"/>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ChangeArrowheads="1"/>
          </p:cNvSpPr>
          <p:nvPr/>
        </p:nvSpPr>
        <p:spPr bwMode="auto">
          <a:xfrm>
            <a:off x="3343275"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3316" name="Rectangle 7"/>
          <p:cNvSpPr>
            <a:spLocks noChangeArrowheads="1"/>
          </p:cNvSpPr>
          <p:nvPr/>
        </p:nvSpPr>
        <p:spPr bwMode="auto">
          <a:xfrm>
            <a:off x="3343275"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3317" name="מציין מיקום של מספר שקופית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F5213D-3BE9-46AE-AC67-77B3DD23D794}" type="slidenum">
              <a:rPr lang="he-IL" altLang="he-IL" smtClean="0"/>
              <a:pPr/>
              <a:t>56</a:t>
            </a:fld>
            <a:endParaRPr lang="he-IL" altLang="he-IL"/>
          </a:p>
        </p:txBody>
      </p:sp>
      <p:sp>
        <p:nvSpPr>
          <p:cNvPr id="13318" name="Rectangle 70"/>
          <p:cNvSpPr>
            <a:spLocks noChangeArrowheads="1"/>
          </p:cNvSpPr>
          <p:nvPr/>
        </p:nvSpPr>
        <p:spPr bwMode="auto">
          <a:xfrm>
            <a:off x="3187700" y="186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5" name="כותרת 1"/>
          <p:cNvSpPr txBox="1">
            <a:spLocks noChangeArrowheads="1"/>
          </p:cNvSpPr>
          <p:nvPr/>
        </p:nvSpPr>
        <p:spPr>
          <a:xfrm>
            <a:off x="0" y="56555"/>
            <a:ext cx="8326438" cy="4921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1.12 תכנון כוללני / </a:t>
            </a:r>
            <a:r>
              <a:rPr lang="he-IL" sz="2800" kern="0" dirty="0"/>
              <a:t>שירותי המתכנן הראשי </a:t>
            </a:r>
            <a:r>
              <a:rPr lang="he-IL" sz="2800" b="0" dirty="0"/>
              <a:t>&gt;</a:t>
            </a:r>
          </a:p>
          <a:p>
            <a:pPr>
              <a:defRPr/>
            </a:pPr>
            <a:r>
              <a:rPr lang="he-IL" sz="2600" b="0" dirty="0"/>
              <a:t>ניהול התכנון של צוות מתכננים שבאחריותו / תת סעיף 4 – ב'</a:t>
            </a:r>
            <a:endParaRPr lang="he-IL" altLang="he-IL" sz="2600" b="0" kern="0" dirty="0"/>
          </a:p>
          <a:p>
            <a:pPr>
              <a:defRPr/>
            </a:pPr>
            <a:endParaRPr lang="en-US" altLang="he-IL" sz="2800" kern="0" dirty="0"/>
          </a:p>
        </p:txBody>
      </p:sp>
      <p:sp>
        <p:nvSpPr>
          <p:cNvPr id="10" name="מלבן 9"/>
          <p:cNvSpPr/>
          <p:nvPr/>
        </p:nvSpPr>
        <p:spPr>
          <a:xfrm>
            <a:off x="467544" y="1052736"/>
            <a:ext cx="8136706" cy="4955203"/>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wrap="square" lIns="72000" tIns="0" rIns="36000" bIns="0" anchor="ctr">
            <a:spAutoFit/>
          </a:bodyPr>
          <a:lstStyle/>
          <a:p>
            <a:pPr marL="457200" indent="-457200" algn="just" defTabSz="908050" rtl="1" eaLnBrk="0" hangingPunct="0">
              <a:spcBef>
                <a:spcPts val="600"/>
              </a:spcBef>
              <a:spcAft>
                <a:spcPts val="600"/>
              </a:spcAft>
              <a:buClr>
                <a:srgbClr val="FF0000"/>
              </a:buClr>
              <a:buSzPct val="85000"/>
              <a:buFont typeface="+mj-lt"/>
              <a:buAutoNum type="arabicParenR" startAt="38"/>
              <a:defRPr/>
            </a:pPr>
            <a:r>
              <a:rPr lang="he-IL" sz="2200" dirty="0">
                <a:solidFill>
                  <a:schemeClr val="tx1"/>
                </a:solidFill>
              </a:rPr>
              <a:t>בהתקשרויות עם המתכנן הראשי שהיקפן עד 1.50 מש"ח כולל מע"מ, תשולם תוספת שכר, עבור ניהול התכנון למתכנן ראשי עפ"י טבלה שלהלן –</a:t>
            </a:r>
          </a:p>
          <a:p>
            <a:pPr algn="just" defTabSz="908050" rtl="1" eaLnBrk="0" hangingPunct="0">
              <a:spcBef>
                <a:spcPts val="600"/>
              </a:spcBef>
              <a:spcAft>
                <a:spcPts val="600"/>
              </a:spcAft>
              <a:buClr>
                <a:srgbClr val="FF0000"/>
              </a:buClr>
              <a:buSzPct val="85000"/>
              <a:defRPr/>
            </a:pPr>
            <a:endParaRPr lang="he-IL" sz="2200" dirty="0">
              <a:solidFill>
                <a:schemeClr val="tx1"/>
              </a:solidFill>
            </a:endParaRPr>
          </a:p>
          <a:p>
            <a:pPr marL="457200" indent="-457200" algn="just" defTabSz="908050" rtl="1" eaLnBrk="0" hangingPunct="0">
              <a:spcBef>
                <a:spcPts val="600"/>
              </a:spcBef>
              <a:spcAft>
                <a:spcPts val="600"/>
              </a:spcAft>
              <a:buClr>
                <a:srgbClr val="FF0000"/>
              </a:buClr>
              <a:buSzPct val="85000"/>
              <a:buFont typeface="+mj-lt"/>
              <a:buAutoNum type="arabicParenR" startAt="38"/>
              <a:defRPr/>
            </a:pPr>
            <a:endParaRPr lang="he-IL" sz="2200" dirty="0">
              <a:solidFill>
                <a:schemeClr val="tx1"/>
              </a:solidFill>
            </a:endParaRPr>
          </a:p>
          <a:p>
            <a:pPr marL="457200" indent="-457200" algn="just" defTabSz="908050" rtl="1" eaLnBrk="0" hangingPunct="0">
              <a:spcBef>
                <a:spcPts val="600"/>
              </a:spcBef>
              <a:spcAft>
                <a:spcPts val="600"/>
              </a:spcAft>
              <a:buClr>
                <a:srgbClr val="FF0000"/>
              </a:buClr>
              <a:buSzPct val="85000"/>
              <a:buFont typeface="+mj-lt"/>
              <a:buAutoNum type="arabicParenR" startAt="38"/>
              <a:defRPr/>
            </a:pPr>
            <a:endParaRPr lang="he-IL" sz="2200" dirty="0">
              <a:solidFill>
                <a:schemeClr val="tx1"/>
              </a:solidFill>
            </a:endParaRPr>
          </a:p>
          <a:p>
            <a:pPr algn="just" defTabSz="908050" rtl="1" eaLnBrk="0" hangingPunct="0">
              <a:spcBef>
                <a:spcPts val="600"/>
              </a:spcBef>
              <a:spcAft>
                <a:spcPts val="600"/>
              </a:spcAft>
              <a:buClr>
                <a:srgbClr val="FF0000"/>
              </a:buClr>
              <a:buSzPct val="85000"/>
              <a:defRPr/>
            </a:pPr>
            <a:endParaRPr lang="he-IL" sz="2200" dirty="0">
              <a:solidFill>
                <a:schemeClr val="tx1"/>
              </a:solidFill>
            </a:endParaRPr>
          </a:p>
          <a:p>
            <a:pPr algn="just" defTabSz="908050" rtl="1" eaLnBrk="0" hangingPunct="0">
              <a:spcBef>
                <a:spcPts val="600"/>
              </a:spcBef>
              <a:spcAft>
                <a:spcPts val="600"/>
              </a:spcAft>
              <a:buClr>
                <a:srgbClr val="FF0000"/>
              </a:buClr>
              <a:buSzPct val="85000"/>
              <a:defRPr/>
            </a:pPr>
            <a:endParaRPr lang="he-IL" sz="2200" dirty="0">
              <a:solidFill>
                <a:schemeClr val="tx1"/>
              </a:solidFill>
            </a:endParaRPr>
          </a:p>
          <a:p>
            <a:pPr algn="just" defTabSz="908050" rtl="1" eaLnBrk="0" hangingPunct="0">
              <a:spcBef>
                <a:spcPts val="600"/>
              </a:spcBef>
              <a:spcAft>
                <a:spcPts val="600"/>
              </a:spcAft>
              <a:buClr>
                <a:srgbClr val="FF0000"/>
              </a:buClr>
              <a:buSzPct val="85000"/>
              <a:defRPr/>
            </a:pPr>
            <a:endParaRPr lang="he-IL" sz="2200" dirty="0">
              <a:solidFill>
                <a:schemeClr val="tx1"/>
              </a:solidFill>
            </a:endParaRPr>
          </a:p>
          <a:p>
            <a:pPr algn="just" defTabSz="908050" rtl="1" eaLnBrk="0" hangingPunct="0">
              <a:spcBef>
                <a:spcPts val="600"/>
              </a:spcBef>
              <a:spcAft>
                <a:spcPts val="600"/>
              </a:spcAft>
              <a:buClr>
                <a:srgbClr val="FF0000"/>
              </a:buClr>
              <a:buSzPct val="85000"/>
              <a:defRPr/>
            </a:pPr>
            <a:endParaRPr lang="he-IL" sz="2200" dirty="0">
              <a:solidFill>
                <a:schemeClr val="tx1"/>
              </a:solidFill>
            </a:endParaRPr>
          </a:p>
          <a:p>
            <a:pPr algn="just" defTabSz="908050" rtl="1" eaLnBrk="0" hangingPunct="0">
              <a:spcBef>
                <a:spcPts val="600"/>
              </a:spcBef>
              <a:spcAft>
                <a:spcPts val="1200"/>
              </a:spcAft>
              <a:buClr>
                <a:srgbClr val="FF0000"/>
              </a:buClr>
              <a:buSzPct val="85000"/>
              <a:defRPr/>
            </a:pPr>
            <a:endParaRPr lang="en-US" sz="2200" dirty="0">
              <a:solidFill>
                <a:schemeClr val="tx1"/>
              </a:solidFill>
            </a:endParaRPr>
          </a:p>
        </p:txBody>
      </p:sp>
      <p:pic>
        <p:nvPicPr>
          <p:cNvPr id="19" name="תמונה 18" descr="hr planning icon. Trendy flat vector hr planning icon on white background from general collection, vector illustration can be use for web and mobile, eps10 Foto de archivo - 111298748"/>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2" t="14747" r="22589" b="31111"/>
          <a:stretch/>
        </p:blipFill>
        <p:spPr bwMode="auto">
          <a:xfrm>
            <a:off x="-36512" y="-27384"/>
            <a:ext cx="936104" cy="760636"/>
          </a:xfrm>
          <a:prstGeom prst="rect">
            <a:avLst/>
          </a:prstGeom>
          <a:noFill/>
          <a:ln>
            <a:noFill/>
          </a:ln>
          <a:extLst>
            <a:ext uri="{53640926-AAD7-44D8-BBD7-CCE9431645EC}">
              <a14:shadowObscured xmlns:a14="http://schemas.microsoft.com/office/drawing/2010/main"/>
            </a:ext>
          </a:extLst>
        </p:spPr>
      </p:pic>
      <p:sp>
        <p:nvSpPr>
          <p:cNvPr id="2" name="תיבת טקסט 1">
            <a:extLst>
              <a:ext uri="{FF2B5EF4-FFF2-40B4-BE49-F238E27FC236}">
                <a16:creationId xmlns:a16="http://schemas.microsoft.com/office/drawing/2014/main" xmlns="" id="{5FD42E6F-B958-4E99-A46E-E45D2F0760FE}"/>
              </a:ext>
            </a:extLst>
          </p:cNvPr>
          <p:cNvSpPr txBox="1"/>
          <p:nvPr/>
        </p:nvSpPr>
        <p:spPr>
          <a:xfrm>
            <a:off x="494408" y="6093296"/>
            <a:ext cx="8136706" cy="369332"/>
          </a:xfrm>
          <a:prstGeom prst="rect">
            <a:avLst/>
          </a:prstGeom>
          <a:noFill/>
        </p:spPr>
        <p:txBody>
          <a:bodyPr wrap="square" rtlCol="1">
            <a:spAutoFit/>
          </a:bodyPr>
          <a:lstStyle/>
          <a:p>
            <a:pPr algn="r"/>
            <a:r>
              <a:rPr lang="he-IL" b="1" i="0" dirty="0">
                <a:solidFill>
                  <a:srgbClr val="FF0000"/>
                </a:solidFill>
                <a:effectLst/>
                <a:latin typeface="arial" panose="020B0604020202020204" pitchFamily="34" charset="0"/>
              </a:rPr>
              <a:t>שכר הטרחה לניהול התכנון לא יעלה על 10% מסך </a:t>
            </a:r>
            <a:r>
              <a:rPr lang="he-IL" b="1" i="0" dirty="0" err="1">
                <a:solidFill>
                  <a:srgbClr val="FF0000"/>
                </a:solidFill>
                <a:effectLst/>
                <a:latin typeface="arial" panose="020B0604020202020204" pitchFamily="34" charset="0"/>
              </a:rPr>
              <a:t>השכ"ט</a:t>
            </a:r>
            <a:r>
              <a:rPr lang="he-IL" b="1" i="0" dirty="0">
                <a:solidFill>
                  <a:srgbClr val="FF0000"/>
                </a:solidFill>
                <a:effectLst/>
                <a:latin typeface="arial" panose="020B0604020202020204" pitchFamily="34" charset="0"/>
              </a:rPr>
              <a:t> לתכנון שמגיע למתכנן</a:t>
            </a:r>
            <a:endParaRPr lang="he-IL" b="1" dirty="0">
              <a:solidFill>
                <a:srgbClr val="FF0000"/>
              </a:solidFill>
            </a:endParaRPr>
          </a:p>
        </p:txBody>
      </p:sp>
      <p:graphicFrame>
        <p:nvGraphicFramePr>
          <p:cNvPr id="22" name="Table 1">
            <a:extLst>
              <a:ext uri="{FF2B5EF4-FFF2-40B4-BE49-F238E27FC236}">
                <a16:creationId xmlns:a16="http://schemas.microsoft.com/office/drawing/2014/main" xmlns="" id="{14BF30D8-1346-4C77-8986-0C043BD18A53}"/>
              </a:ext>
            </a:extLst>
          </p:cNvPr>
          <p:cNvGraphicFramePr>
            <a:graphicFrameLocks noGrp="1"/>
          </p:cNvGraphicFramePr>
          <p:nvPr>
            <p:extLst>
              <p:ext uri="{D42A27DB-BD31-4B8C-83A1-F6EECF244321}">
                <p14:modId xmlns:p14="http://schemas.microsoft.com/office/powerpoint/2010/main" val="3884853704"/>
              </p:ext>
            </p:extLst>
          </p:nvPr>
        </p:nvGraphicFramePr>
        <p:xfrm>
          <a:off x="539200" y="2180035"/>
          <a:ext cx="7923591" cy="1685672"/>
        </p:xfrm>
        <a:graphic>
          <a:graphicData uri="http://schemas.openxmlformats.org/drawingml/2006/table">
            <a:tbl>
              <a:tblPr rtl="1" firstRow="1" firstCol="1" bandRow="1">
                <a:tableStyleId>{21E4AEA4-8DFA-4A89-87EB-49C32662AFE0}</a:tableStyleId>
              </a:tblPr>
              <a:tblGrid>
                <a:gridCol w="3032661">
                  <a:extLst>
                    <a:ext uri="{9D8B030D-6E8A-4147-A177-3AD203B41FA5}">
                      <a16:colId xmlns:a16="http://schemas.microsoft.com/office/drawing/2014/main" xmlns="" val="20000"/>
                    </a:ext>
                  </a:extLst>
                </a:gridCol>
                <a:gridCol w="815155">
                  <a:extLst>
                    <a:ext uri="{9D8B030D-6E8A-4147-A177-3AD203B41FA5}">
                      <a16:colId xmlns:a16="http://schemas.microsoft.com/office/drawing/2014/main" xmlns="" val="20001"/>
                    </a:ext>
                  </a:extLst>
                </a:gridCol>
                <a:gridCol w="815155">
                  <a:extLst>
                    <a:ext uri="{9D8B030D-6E8A-4147-A177-3AD203B41FA5}">
                      <a16:colId xmlns:a16="http://schemas.microsoft.com/office/drawing/2014/main" xmlns="" val="20002"/>
                    </a:ext>
                  </a:extLst>
                </a:gridCol>
                <a:gridCol w="815155">
                  <a:extLst>
                    <a:ext uri="{9D8B030D-6E8A-4147-A177-3AD203B41FA5}">
                      <a16:colId xmlns:a16="http://schemas.microsoft.com/office/drawing/2014/main" xmlns="" val="20003"/>
                    </a:ext>
                  </a:extLst>
                </a:gridCol>
                <a:gridCol w="815155">
                  <a:extLst>
                    <a:ext uri="{9D8B030D-6E8A-4147-A177-3AD203B41FA5}">
                      <a16:colId xmlns:a16="http://schemas.microsoft.com/office/drawing/2014/main" xmlns="" val="20004"/>
                    </a:ext>
                  </a:extLst>
                </a:gridCol>
                <a:gridCol w="815155">
                  <a:extLst>
                    <a:ext uri="{9D8B030D-6E8A-4147-A177-3AD203B41FA5}">
                      <a16:colId xmlns:a16="http://schemas.microsoft.com/office/drawing/2014/main" xmlns="" val="20005"/>
                    </a:ext>
                  </a:extLst>
                </a:gridCol>
                <a:gridCol w="815155">
                  <a:extLst>
                    <a:ext uri="{9D8B030D-6E8A-4147-A177-3AD203B41FA5}">
                      <a16:colId xmlns:a16="http://schemas.microsoft.com/office/drawing/2014/main" xmlns="" val="20006"/>
                    </a:ext>
                  </a:extLst>
                </a:gridCol>
              </a:tblGrid>
              <a:tr h="545720">
                <a:tc rowSpan="3">
                  <a:txBody>
                    <a:bodyPr/>
                    <a:lstStyle/>
                    <a:p>
                      <a:pPr algn="ctr" rtl="1">
                        <a:spcAft>
                          <a:spcPts val="0"/>
                        </a:spcAft>
                        <a:tabLst>
                          <a:tab pos="697865" algn="l"/>
                        </a:tabLst>
                      </a:pPr>
                      <a:endParaRPr lang="he-IL" sz="1400" dirty="0">
                        <a:solidFill>
                          <a:schemeClr val="tx1"/>
                        </a:solidFill>
                        <a:effectLst/>
                      </a:endParaRPr>
                    </a:p>
                    <a:p>
                      <a:pPr algn="ctr" rtl="1">
                        <a:spcAft>
                          <a:spcPts val="0"/>
                        </a:spcAft>
                        <a:tabLst>
                          <a:tab pos="697865" algn="l"/>
                        </a:tabLst>
                      </a:pPr>
                      <a:endParaRPr lang="he-IL" sz="1400" dirty="0">
                        <a:solidFill>
                          <a:schemeClr val="tx1"/>
                        </a:solidFill>
                        <a:effectLst/>
                      </a:endParaRPr>
                    </a:p>
                    <a:p>
                      <a:pPr algn="ctr" rtl="1">
                        <a:spcAft>
                          <a:spcPts val="0"/>
                        </a:spcAft>
                        <a:tabLst>
                          <a:tab pos="697865" algn="l"/>
                        </a:tabLst>
                      </a:pPr>
                      <a:endParaRPr lang="he-IL" sz="1400" dirty="0">
                        <a:solidFill>
                          <a:schemeClr val="tx1"/>
                        </a:solidFill>
                        <a:effectLst/>
                      </a:endParaRPr>
                    </a:p>
                    <a:p>
                      <a:pPr algn="r" rtl="1">
                        <a:spcAft>
                          <a:spcPts val="0"/>
                        </a:spcAft>
                        <a:tabLst>
                          <a:tab pos="697865" algn="l"/>
                        </a:tabLst>
                      </a:pPr>
                      <a:r>
                        <a:rPr lang="he-IL" sz="2000" dirty="0">
                          <a:solidFill>
                            <a:schemeClr val="tx1"/>
                          </a:solidFill>
                          <a:effectLst/>
                        </a:rPr>
                        <a:t> היקף שכ"ט</a:t>
                      </a:r>
                      <a:r>
                        <a:rPr lang="he-IL" sz="2000" baseline="0" dirty="0">
                          <a:solidFill>
                            <a:schemeClr val="tx1"/>
                          </a:solidFill>
                          <a:effectLst/>
                        </a:rPr>
                        <a:t> </a:t>
                      </a:r>
                      <a:r>
                        <a:rPr lang="he-IL" sz="2000" dirty="0">
                          <a:solidFill>
                            <a:schemeClr val="tx1"/>
                          </a:solidFill>
                          <a:effectLst/>
                        </a:rPr>
                        <a:t>(כולל מע"מ)</a:t>
                      </a:r>
                      <a:endParaRPr lang="en-US" sz="2000" b="1" dirty="0">
                        <a:solidFill>
                          <a:schemeClr val="tx1"/>
                        </a:solidFill>
                        <a:effectLst/>
                        <a:latin typeface="Calibri"/>
                        <a:ea typeface="Times New Roman"/>
                      </a:endParaRPr>
                    </a:p>
                  </a:txBody>
                  <a:tcPr marL="35137" marR="35137"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tc gridSpan="6">
                  <a:txBody>
                    <a:bodyPr/>
                    <a:lstStyle/>
                    <a:p>
                      <a:pPr algn="ctr" rtl="1">
                        <a:spcAft>
                          <a:spcPts val="0"/>
                        </a:spcAft>
                        <a:tabLst>
                          <a:tab pos="697865" algn="l"/>
                        </a:tabLst>
                      </a:pPr>
                      <a:r>
                        <a:rPr lang="he-IL" sz="2000" dirty="0">
                          <a:solidFill>
                            <a:schemeClr val="tx1"/>
                          </a:solidFill>
                          <a:effectLst/>
                        </a:rPr>
                        <a:t>היקף שעות עבודה חודשיות עבור ניהול התכנון</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algn="ctr" rtl="1">
                        <a:spcAft>
                          <a:spcPts val="0"/>
                        </a:spcAft>
                        <a:tabLst>
                          <a:tab pos="697865" algn="l"/>
                        </a:tabLst>
                      </a:pP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tc hMerge="1">
                  <a:txBody>
                    <a:bodyPr/>
                    <a:lstStyle/>
                    <a:p>
                      <a:pPr algn="ctr" rtl="1">
                        <a:spcAft>
                          <a:spcPts val="0"/>
                        </a:spcAft>
                        <a:tabLst>
                          <a:tab pos="697865" algn="l"/>
                        </a:tabLst>
                      </a:pP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extLst>
                  <a:ext uri="{0D108BD9-81ED-4DB2-BD59-A6C34878D82A}">
                    <a16:rowId xmlns:a16="http://schemas.microsoft.com/office/drawing/2014/main" xmlns="" val="10000"/>
                  </a:ext>
                </a:extLst>
              </a:tr>
              <a:tr h="504695">
                <a:tc vMerge="1">
                  <a:txBody>
                    <a:bodyPr/>
                    <a:lstStyle/>
                    <a:p>
                      <a:pPr rtl="1"/>
                      <a:endParaRPr lang="he-IL"/>
                    </a:p>
                  </a:txBody>
                  <a:tcPr/>
                </a:tc>
                <a:tc gridSpan="2">
                  <a:txBody>
                    <a:bodyPr/>
                    <a:lstStyle/>
                    <a:p>
                      <a:pPr algn="ctr" rtl="1">
                        <a:lnSpc>
                          <a:spcPct val="100000"/>
                        </a:lnSpc>
                        <a:spcBef>
                          <a:spcPts val="0"/>
                        </a:spcBef>
                        <a:spcAft>
                          <a:spcPts val="0"/>
                        </a:spcAft>
                        <a:tabLst>
                          <a:tab pos="697865" algn="l"/>
                        </a:tabLst>
                      </a:pPr>
                      <a:r>
                        <a:rPr lang="he-IL" sz="1900" b="1" dirty="0">
                          <a:solidFill>
                            <a:schemeClr val="tx1"/>
                          </a:solidFill>
                          <a:effectLst/>
                        </a:rPr>
                        <a:t>מבנה </a:t>
                      </a:r>
                    </a:p>
                    <a:p>
                      <a:pPr algn="ctr" rtl="1">
                        <a:lnSpc>
                          <a:spcPct val="100000"/>
                        </a:lnSpc>
                        <a:spcBef>
                          <a:spcPts val="0"/>
                        </a:spcBef>
                        <a:spcAft>
                          <a:spcPts val="0"/>
                        </a:spcAft>
                        <a:tabLst>
                          <a:tab pos="697865" algn="l"/>
                        </a:tabLst>
                      </a:pPr>
                      <a:r>
                        <a:rPr lang="he-IL" sz="1900" b="1" dirty="0">
                          <a:solidFill>
                            <a:schemeClr val="tx1"/>
                          </a:solidFill>
                          <a:effectLst/>
                        </a:rPr>
                        <a:t>פשוט</a:t>
                      </a:r>
                      <a:endParaRPr lang="en-US" sz="1900" b="1" dirty="0">
                        <a:solidFill>
                          <a:schemeClr val="tx1"/>
                        </a:solidFill>
                        <a:effectLst/>
                        <a:latin typeface="Calibri"/>
                        <a:ea typeface="Times New Roman"/>
                      </a:endParaRPr>
                    </a:p>
                  </a:txBody>
                  <a:tcPr marL="35137" marR="35137" marT="0" marB="0">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hMerge="1">
                  <a:txBody>
                    <a:bodyPr/>
                    <a:lstStyle/>
                    <a:p>
                      <a:pPr rtl="1"/>
                      <a:endParaRPr lang="he-IL"/>
                    </a:p>
                  </a:txBody>
                  <a:tcPr/>
                </a:tc>
                <a:tc gridSpan="2">
                  <a:txBody>
                    <a:bodyPr/>
                    <a:lstStyle/>
                    <a:p>
                      <a:pPr algn="ctr" rtl="1">
                        <a:lnSpc>
                          <a:spcPct val="115000"/>
                        </a:lnSpc>
                        <a:spcBef>
                          <a:spcPts val="600"/>
                        </a:spcBef>
                        <a:spcAft>
                          <a:spcPts val="600"/>
                        </a:spcAft>
                        <a:tabLst>
                          <a:tab pos="697865" algn="l"/>
                        </a:tabLst>
                      </a:pPr>
                      <a:r>
                        <a:rPr lang="he-IL" sz="1900" b="1" dirty="0">
                          <a:solidFill>
                            <a:schemeClr val="tx1"/>
                          </a:solidFill>
                          <a:effectLst/>
                        </a:rPr>
                        <a:t>מבנה רגיל</a:t>
                      </a:r>
                      <a:endParaRPr lang="en-US" sz="1900" b="1" dirty="0">
                        <a:solidFill>
                          <a:schemeClr val="tx1"/>
                        </a:solidFill>
                        <a:effectLst/>
                        <a:latin typeface="Calibri"/>
                        <a:ea typeface="Times New Roman"/>
                      </a:endParaRPr>
                    </a:p>
                  </a:txBody>
                  <a:tcPr marL="35137" marR="35137" marT="0" marB="0">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hMerge="1">
                  <a:txBody>
                    <a:bodyPr/>
                    <a:lstStyle/>
                    <a:p>
                      <a:pPr rtl="1"/>
                      <a:endParaRPr lang="he-IL"/>
                    </a:p>
                  </a:txBody>
                  <a:tcPr/>
                </a:tc>
                <a:tc gridSpan="2">
                  <a:txBody>
                    <a:bodyPr/>
                    <a:lstStyle/>
                    <a:p>
                      <a:pPr algn="ctr" rtl="1">
                        <a:lnSpc>
                          <a:spcPct val="100000"/>
                        </a:lnSpc>
                        <a:spcBef>
                          <a:spcPts val="0"/>
                        </a:spcBef>
                        <a:spcAft>
                          <a:spcPts val="0"/>
                        </a:spcAft>
                        <a:tabLst>
                          <a:tab pos="697865" algn="l"/>
                        </a:tabLst>
                      </a:pPr>
                      <a:r>
                        <a:rPr lang="he-IL" sz="1900" b="1" dirty="0">
                          <a:solidFill>
                            <a:schemeClr val="tx1"/>
                          </a:solidFill>
                          <a:effectLst/>
                        </a:rPr>
                        <a:t>מבנה מורכב/ייעודי</a:t>
                      </a:r>
                      <a:endParaRPr lang="en-US" sz="1900" b="1" dirty="0">
                        <a:solidFill>
                          <a:schemeClr val="tx1"/>
                        </a:solidFill>
                        <a:effectLst/>
                        <a:latin typeface="Calibri"/>
                        <a:ea typeface="Times New Roman"/>
                      </a:endParaRPr>
                    </a:p>
                  </a:txBody>
                  <a:tcPr marL="35137" marR="35137" marT="0" marB="0">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hMerge="1">
                  <a:txBody>
                    <a:bodyPr/>
                    <a:lstStyle/>
                    <a:p>
                      <a:pPr rtl="1"/>
                      <a:endParaRPr lang="he-IL"/>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extLst>
                  <a:ext uri="{0D108BD9-81ED-4DB2-BD59-A6C34878D82A}">
                    <a16:rowId xmlns:a16="http://schemas.microsoft.com/office/drawing/2014/main" xmlns="" val="10001"/>
                  </a:ext>
                </a:extLst>
              </a:tr>
              <a:tr h="466615">
                <a:tc vMerge="1">
                  <a:txBody>
                    <a:bodyPr/>
                    <a:lstStyle/>
                    <a:p>
                      <a:pPr rtl="1"/>
                      <a:endParaRPr lang="he-IL"/>
                    </a:p>
                  </a:txBody>
                  <a:tcPr/>
                </a:tc>
                <a:tc>
                  <a:txBody>
                    <a:bodyPr/>
                    <a:lstStyle/>
                    <a:p>
                      <a:pPr algn="ctr" rtl="1">
                        <a:lnSpc>
                          <a:spcPct val="100000"/>
                        </a:lnSpc>
                        <a:spcBef>
                          <a:spcPts val="0"/>
                        </a:spcBef>
                        <a:spcAft>
                          <a:spcPts val="0"/>
                        </a:spcAft>
                        <a:tabLst>
                          <a:tab pos="697865" algn="l"/>
                        </a:tabLst>
                      </a:pPr>
                      <a:r>
                        <a:rPr lang="he-IL" sz="1600" b="1" dirty="0">
                          <a:solidFill>
                            <a:schemeClr val="tx1"/>
                          </a:solidFill>
                          <a:effectLst/>
                          <a:latin typeface="Calibri"/>
                          <a:ea typeface="Times New Roman"/>
                        </a:rPr>
                        <a:t>בשלב</a:t>
                      </a:r>
                    </a:p>
                    <a:p>
                      <a:pPr algn="ctr" rtl="1">
                        <a:lnSpc>
                          <a:spcPct val="100000"/>
                        </a:lnSpc>
                        <a:spcBef>
                          <a:spcPts val="0"/>
                        </a:spcBef>
                        <a:spcAft>
                          <a:spcPts val="0"/>
                        </a:spcAft>
                        <a:tabLst>
                          <a:tab pos="697865" algn="l"/>
                        </a:tabLst>
                      </a:pPr>
                      <a:r>
                        <a:rPr lang="he-IL" sz="1600" b="1" dirty="0">
                          <a:solidFill>
                            <a:schemeClr val="tx1"/>
                          </a:solidFill>
                          <a:effectLst/>
                          <a:latin typeface="Calibri"/>
                          <a:ea typeface="Times New Roman"/>
                        </a:rPr>
                        <a:t>התכנון</a:t>
                      </a:r>
                      <a:endParaRPr lang="en-US" sz="1600" b="1" dirty="0">
                        <a:solidFill>
                          <a:schemeClr val="tx1"/>
                        </a:solidFill>
                        <a:effectLst/>
                        <a:latin typeface="Calibri"/>
                        <a:ea typeface="Times New Roman"/>
                      </a:endParaRPr>
                    </a:p>
                  </a:txBody>
                  <a:tcPr marL="35137" marR="35137" marT="0" marB="0">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15000"/>
                        </a:lnSpc>
                        <a:spcAft>
                          <a:spcPts val="0"/>
                        </a:spcAft>
                        <a:tabLst>
                          <a:tab pos="697865" algn="l"/>
                        </a:tabLst>
                      </a:pPr>
                      <a:r>
                        <a:rPr lang="he-IL" sz="1600" b="1" dirty="0">
                          <a:solidFill>
                            <a:schemeClr val="tx1"/>
                          </a:solidFill>
                          <a:effectLst/>
                        </a:rPr>
                        <a:t>בשלב הביצוע</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15000"/>
                        </a:lnSpc>
                        <a:spcAft>
                          <a:spcPts val="0"/>
                        </a:spcAft>
                        <a:tabLst>
                          <a:tab pos="697865" algn="l"/>
                        </a:tabLst>
                      </a:pPr>
                      <a:r>
                        <a:rPr lang="he-IL" sz="1600" b="1" dirty="0">
                          <a:solidFill>
                            <a:schemeClr val="tx1"/>
                          </a:solidFill>
                          <a:effectLst/>
                        </a:rPr>
                        <a:t>בשלב התכנון</a:t>
                      </a:r>
                      <a:endParaRPr lang="en-US" sz="16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15000"/>
                        </a:lnSpc>
                        <a:spcAft>
                          <a:spcPts val="0"/>
                        </a:spcAft>
                        <a:tabLst>
                          <a:tab pos="697865" algn="l"/>
                        </a:tabLst>
                      </a:pPr>
                      <a:r>
                        <a:rPr lang="he-IL" sz="1600" b="1" dirty="0">
                          <a:solidFill>
                            <a:schemeClr val="tx1"/>
                          </a:solidFill>
                          <a:effectLst/>
                        </a:rPr>
                        <a:t>בשלב הביצוע</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1600" b="1" dirty="0">
                          <a:solidFill>
                            <a:schemeClr val="tx1"/>
                          </a:solidFill>
                          <a:effectLst/>
                          <a:latin typeface="Calibri"/>
                          <a:ea typeface="Times New Roman"/>
                        </a:rPr>
                        <a:t>בשלב</a:t>
                      </a:r>
                    </a:p>
                    <a:p>
                      <a:pPr algn="ctr" rtl="1">
                        <a:lnSpc>
                          <a:spcPct val="100000"/>
                        </a:lnSpc>
                        <a:spcBef>
                          <a:spcPts val="0"/>
                        </a:spcBef>
                        <a:spcAft>
                          <a:spcPts val="0"/>
                        </a:spcAft>
                        <a:tabLst>
                          <a:tab pos="697865" algn="l"/>
                        </a:tabLst>
                      </a:pPr>
                      <a:r>
                        <a:rPr lang="he-IL" sz="1600" b="1" dirty="0">
                          <a:solidFill>
                            <a:schemeClr val="tx1"/>
                          </a:solidFill>
                          <a:effectLst/>
                          <a:latin typeface="Calibri"/>
                          <a:ea typeface="Times New Roman"/>
                        </a:rPr>
                        <a:t>התכנון</a:t>
                      </a:r>
                      <a:endParaRPr lang="en-US" sz="1600" b="1" dirty="0">
                        <a:solidFill>
                          <a:schemeClr val="tx1"/>
                        </a:solidFill>
                        <a:effectLst/>
                        <a:latin typeface="Calibri"/>
                        <a:ea typeface="Times New Roman"/>
                      </a:endParaRPr>
                    </a:p>
                  </a:txBody>
                  <a:tcPr marL="35137" marR="35137" marT="0" marB="0">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15000"/>
                        </a:lnSpc>
                        <a:spcAft>
                          <a:spcPts val="0"/>
                        </a:spcAft>
                        <a:tabLst>
                          <a:tab pos="697865" algn="l"/>
                        </a:tabLst>
                      </a:pPr>
                      <a:r>
                        <a:rPr lang="he-IL" sz="1600" b="1" dirty="0">
                          <a:solidFill>
                            <a:schemeClr val="tx1"/>
                          </a:solidFill>
                          <a:effectLst/>
                        </a:rPr>
                        <a:t>בשלב הביצוע</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extLst>
                  <a:ext uri="{0D108BD9-81ED-4DB2-BD59-A6C34878D82A}">
                    <a16:rowId xmlns:a16="http://schemas.microsoft.com/office/drawing/2014/main" xmlns="" val="10002"/>
                  </a:ext>
                </a:extLst>
              </a:tr>
            </a:tbl>
          </a:graphicData>
        </a:graphic>
      </p:graphicFrame>
      <p:graphicFrame>
        <p:nvGraphicFramePr>
          <p:cNvPr id="23" name="Table 1">
            <a:extLst>
              <a:ext uri="{FF2B5EF4-FFF2-40B4-BE49-F238E27FC236}">
                <a16:creationId xmlns:a16="http://schemas.microsoft.com/office/drawing/2014/main" xmlns="" id="{F306551A-21F4-4BB7-9D47-3F5CA895E34D}"/>
              </a:ext>
            </a:extLst>
          </p:cNvPr>
          <p:cNvGraphicFramePr>
            <a:graphicFrameLocks noGrp="1"/>
          </p:cNvGraphicFramePr>
          <p:nvPr>
            <p:extLst>
              <p:ext uri="{D42A27DB-BD31-4B8C-83A1-F6EECF244321}">
                <p14:modId xmlns:p14="http://schemas.microsoft.com/office/powerpoint/2010/main" val="3704193819"/>
              </p:ext>
            </p:extLst>
          </p:nvPr>
        </p:nvGraphicFramePr>
        <p:xfrm>
          <a:off x="539552" y="3933056"/>
          <a:ext cx="7917944" cy="1254489"/>
        </p:xfrm>
        <a:graphic>
          <a:graphicData uri="http://schemas.openxmlformats.org/drawingml/2006/table">
            <a:tbl>
              <a:tblPr rtl="1" firstRow="1" firstCol="1" bandRow="1">
                <a:tableStyleId>{21E4AEA4-8DFA-4A89-87EB-49C32662AFE0}</a:tableStyleId>
              </a:tblPr>
              <a:tblGrid>
                <a:gridCol w="3034885">
                  <a:extLst>
                    <a:ext uri="{9D8B030D-6E8A-4147-A177-3AD203B41FA5}">
                      <a16:colId xmlns:a16="http://schemas.microsoft.com/office/drawing/2014/main" xmlns="" val="20000"/>
                    </a:ext>
                  </a:extLst>
                </a:gridCol>
                <a:gridCol w="811255">
                  <a:extLst>
                    <a:ext uri="{9D8B030D-6E8A-4147-A177-3AD203B41FA5}">
                      <a16:colId xmlns:a16="http://schemas.microsoft.com/office/drawing/2014/main" xmlns="" val="20001"/>
                    </a:ext>
                  </a:extLst>
                </a:gridCol>
                <a:gridCol w="808112">
                  <a:extLst>
                    <a:ext uri="{9D8B030D-6E8A-4147-A177-3AD203B41FA5}">
                      <a16:colId xmlns:a16="http://schemas.microsoft.com/office/drawing/2014/main" xmlns="" val="20002"/>
                    </a:ext>
                  </a:extLst>
                </a:gridCol>
                <a:gridCol w="812304">
                  <a:extLst>
                    <a:ext uri="{9D8B030D-6E8A-4147-A177-3AD203B41FA5}">
                      <a16:colId xmlns:a16="http://schemas.microsoft.com/office/drawing/2014/main" xmlns="" val="20003"/>
                    </a:ext>
                  </a:extLst>
                </a:gridCol>
                <a:gridCol w="812796">
                  <a:extLst>
                    <a:ext uri="{9D8B030D-6E8A-4147-A177-3AD203B41FA5}">
                      <a16:colId xmlns:a16="http://schemas.microsoft.com/office/drawing/2014/main" xmlns="" val="20004"/>
                    </a:ext>
                  </a:extLst>
                </a:gridCol>
                <a:gridCol w="826371">
                  <a:extLst>
                    <a:ext uri="{9D8B030D-6E8A-4147-A177-3AD203B41FA5}">
                      <a16:colId xmlns:a16="http://schemas.microsoft.com/office/drawing/2014/main" xmlns="" val="20005"/>
                    </a:ext>
                  </a:extLst>
                </a:gridCol>
                <a:gridCol w="812221">
                  <a:extLst>
                    <a:ext uri="{9D8B030D-6E8A-4147-A177-3AD203B41FA5}">
                      <a16:colId xmlns:a16="http://schemas.microsoft.com/office/drawing/2014/main" xmlns="" val="20006"/>
                    </a:ext>
                  </a:extLst>
                </a:gridCol>
              </a:tblGrid>
              <a:tr h="381801">
                <a:tc>
                  <a:txBody>
                    <a:bodyPr/>
                    <a:lstStyle/>
                    <a:p>
                      <a:pPr algn="just" rtl="1">
                        <a:lnSpc>
                          <a:spcPct val="100000"/>
                        </a:lnSpc>
                        <a:spcBef>
                          <a:spcPts val="0"/>
                        </a:spcBef>
                        <a:spcAft>
                          <a:spcPts val="0"/>
                        </a:spcAft>
                        <a:tabLst>
                          <a:tab pos="697865" algn="l"/>
                        </a:tabLst>
                      </a:pPr>
                      <a:r>
                        <a:rPr lang="he-IL" sz="1600" dirty="0">
                          <a:solidFill>
                            <a:schemeClr val="tx1"/>
                          </a:solidFill>
                          <a:effectLst/>
                        </a:rPr>
                        <a:t>     עד 300,000₪</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tc>
                  <a:txBody>
                    <a:bodyPr/>
                    <a:lstStyle/>
                    <a:p>
                      <a:pPr algn="ctr" rtl="1">
                        <a:lnSpc>
                          <a:spcPct val="100000"/>
                        </a:lnSpc>
                        <a:spcBef>
                          <a:spcPts val="0"/>
                        </a:spcBef>
                        <a:spcAft>
                          <a:spcPts val="0"/>
                        </a:spcAft>
                        <a:tabLst>
                          <a:tab pos="697865" algn="l"/>
                        </a:tabLst>
                      </a:pPr>
                      <a:r>
                        <a:rPr lang="he-IL" sz="2000" dirty="0">
                          <a:solidFill>
                            <a:schemeClr val="tx1"/>
                          </a:solidFill>
                          <a:effectLst/>
                        </a:rPr>
                        <a:t>18</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00000"/>
                        </a:lnSpc>
                        <a:spcBef>
                          <a:spcPts val="0"/>
                        </a:spcBef>
                        <a:spcAft>
                          <a:spcPts val="0"/>
                        </a:spcAft>
                        <a:tabLst>
                          <a:tab pos="697865" algn="l"/>
                        </a:tabLst>
                      </a:pPr>
                      <a:r>
                        <a:rPr lang="he-IL" sz="2000" dirty="0">
                          <a:solidFill>
                            <a:schemeClr val="tx1"/>
                          </a:solidFill>
                          <a:effectLst/>
                        </a:rPr>
                        <a:t>6</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00000"/>
                        </a:lnSpc>
                        <a:spcBef>
                          <a:spcPts val="0"/>
                        </a:spcBef>
                        <a:spcAft>
                          <a:spcPts val="0"/>
                        </a:spcAft>
                        <a:tabLst>
                          <a:tab pos="697865" algn="l"/>
                        </a:tabLst>
                      </a:pPr>
                      <a:r>
                        <a:rPr lang="he-IL" sz="2000" dirty="0">
                          <a:solidFill>
                            <a:schemeClr val="tx1"/>
                          </a:solidFill>
                          <a:effectLst/>
                        </a:rPr>
                        <a:t>23</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dirty="0">
                          <a:solidFill>
                            <a:schemeClr val="tx1"/>
                          </a:solidFill>
                          <a:effectLst/>
                        </a:rPr>
                        <a:t>9</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32</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12</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extLst>
                  <a:ext uri="{0D108BD9-81ED-4DB2-BD59-A6C34878D82A}">
                    <a16:rowId xmlns:a16="http://schemas.microsoft.com/office/drawing/2014/main" xmlns="" val="10000"/>
                  </a:ext>
                </a:extLst>
              </a:tr>
              <a:tr h="475042">
                <a:tc>
                  <a:txBody>
                    <a:bodyPr/>
                    <a:lstStyle/>
                    <a:p>
                      <a:pPr marL="0" marR="0" indent="0" algn="ctr" defTabSz="914400" rtl="1" eaLnBrk="1" fontAlgn="auto" latinLnBrk="0" hangingPunct="1">
                        <a:lnSpc>
                          <a:spcPct val="100000"/>
                        </a:lnSpc>
                        <a:spcBef>
                          <a:spcPts val="0"/>
                        </a:spcBef>
                        <a:spcAft>
                          <a:spcPts val="0"/>
                        </a:spcAft>
                        <a:buClrTx/>
                        <a:buSzTx/>
                        <a:buFontTx/>
                        <a:buNone/>
                        <a:tabLst>
                          <a:tab pos="697865" algn="l"/>
                        </a:tabLst>
                        <a:defRPr/>
                      </a:pPr>
                      <a:r>
                        <a:rPr lang="he-IL" sz="1600" dirty="0">
                          <a:solidFill>
                            <a:schemeClr val="tx1"/>
                          </a:solidFill>
                          <a:effectLst/>
                        </a:rPr>
                        <a:t>300,001₪ עד 1,000,000₪</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23</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9</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27</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12</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36</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15</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extLst>
                  <a:ext uri="{0D108BD9-81ED-4DB2-BD59-A6C34878D82A}">
                    <a16:rowId xmlns:a16="http://schemas.microsoft.com/office/drawing/2014/main" xmlns="" val="10001"/>
                  </a:ext>
                </a:extLst>
              </a:tr>
              <a:tr h="397646">
                <a:tc>
                  <a:txBody>
                    <a:bodyPr/>
                    <a:lstStyle/>
                    <a:p>
                      <a:pPr marL="0" marR="0" indent="0" algn="ctr" defTabSz="914400" rtl="1" eaLnBrk="1" fontAlgn="auto" latinLnBrk="0" hangingPunct="1">
                        <a:lnSpc>
                          <a:spcPct val="100000"/>
                        </a:lnSpc>
                        <a:spcBef>
                          <a:spcPts val="0"/>
                        </a:spcBef>
                        <a:spcAft>
                          <a:spcPts val="0"/>
                        </a:spcAft>
                        <a:buClrTx/>
                        <a:buSzTx/>
                        <a:buFontTx/>
                        <a:buNone/>
                        <a:tabLst>
                          <a:tab pos="697865" algn="l"/>
                        </a:tabLst>
                        <a:defRPr/>
                      </a:pPr>
                      <a:r>
                        <a:rPr lang="he-IL" sz="1600" dirty="0">
                          <a:solidFill>
                            <a:schemeClr val="tx1"/>
                          </a:solidFill>
                          <a:effectLst/>
                        </a:rPr>
                        <a:t> 1,000,001₪ עד</a:t>
                      </a:r>
                      <a:r>
                        <a:rPr lang="he-IL" sz="1600" baseline="0" dirty="0">
                          <a:solidFill>
                            <a:schemeClr val="tx1"/>
                          </a:solidFill>
                          <a:effectLst/>
                        </a:rPr>
                        <a:t> </a:t>
                      </a:r>
                      <a:r>
                        <a:rPr lang="he-IL" sz="1600" dirty="0">
                          <a:solidFill>
                            <a:schemeClr val="tx1"/>
                          </a:solidFill>
                          <a:effectLst/>
                        </a:rPr>
                        <a:t>1,500,000₪</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C5"/>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27</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15</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EBF6DE"/>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32</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15</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45</a:t>
                      </a:r>
                      <a:endParaRPr lang="en-US" sz="2000" b="1" dirty="0">
                        <a:solidFill>
                          <a:schemeClr val="tx1"/>
                        </a:solidFill>
                        <a:effectLst/>
                        <a:latin typeface="Calibri"/>
                        <a:ea typeface="Times New Roman"/>
                      </a:endParaRPr>
                    </a:p>
                  </a:txBody>
                  <a:tcPr marL="35137" marR="35137" marT="0" marB="0" anchor="ctr">
                    <a:lnL w="381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tc>
                  <a:txBody>
                    <a:bodyPr/>
                    <a:lstStyle/>
                    <a:p>
                      <a:pPr algn="ctr" rtl="1">
                        <a:lnSpc>
                          <a:spcPct val="100000"/>
                        </a:lnSpc>
                        <a:spcBef>
                          <a:spcPts val="0"/>
                        </a:spcBef>
                        <a:spcAft>
                          <a:spcPts val="0"/>
                        </a:spcAft>
                        <a:tabLst>
                          <a:tab pos="697865" algn="l"/>
                        </a:tabLst>
                      </a:pPr>
                      <a:r>
                        <a:rPr lang="he-IL" sz="2000" b="1" dirty="0">
                          <a:solidFill>
                            <a:schemeClr val="tx1"/>
                          </a:solidFill>
                          <a:effectLst/>
                          <a:latin typeface="Calibri"/>
                          <a:ea typeface="Times New Roman"/>
                        </a:rPr>
                        <a:t>18</a:t>
                      </a:r>
                      <a:endParaRPr lang="en-US" sz="20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E69F"/>
                    </a:solidFill>
                  </a:tcPr>
                </a:tc>
                <a:extLst>
                  <a:ext uri="{0D108BD9-81ED-4DB2-BD59-A6C34878D82A}">
                    <a16:rowId xmlns:a16="http://schemas.microsoft.com/office/drawing/2014/main" xmlns="" val="10002"/>
                  </a:ext>
                </a:extLst>
              </a:tr>
            </a:tbl>
          </a:graphicData>
        </a:graphic>
      </p:graphicFrame>
      <p:graphicFrame>
        <p:nvGraphicFramePr>
          <p:cNvPr id="24" name="Table 1">
            <a:extLst>
              <a:ext uri="{FF2B5EF4-FFF2-40B4-BE49-F238E27FC236}">
                <a16:creationId xmlns:a16="http://schemas.microsoft.com/office/drawing/2014/main" xmlns="" id="{FA2E62B2-3C29-46BC-BAF9-EFB0FC6E98B1}"/>
              </a:ext>
            </a:extLst>
          </p:cNvPr>
          <p:cNvGraphicFramePr>
            <a:graphicFrameLocks noGrp="1"/>
          </p:cNvGraphicFramePr>
          <p:nvPr>
            <p:extLst>
              <p:ext uri="{D42A27DB-BD31-4B8C-83A1-F6EECF244321}">
                <p14:modId xmlns:p14="http://schemas.microsoft.com/office/powerpoint/2010/main" val="2851878501"/>
              </p:ext>
            </p:extLst>
          </p:nvPr>
        </p:nvGraphicFramePr>
        <p:xfrm>
          <a:off x="539551" y="5495471"/>
          <a:ext cx="7923239" cy="381801"/>
        </p:xfrm>
        <a:graphic>
          <a:graphicData uri="http://schemas.openxmlformats.org/drawingml/2006/table">
            <a:tbl>
              <a:tblPr rtl="1" firstRow="1" firstCol="1" bandRow="1">
                <a:tableStyleId>{21E4AEA4-8DFA-4A89-87EB-49C32662AFE0}</a:tableStyleId>
              </a:tblPr>
              <a:tblGrid>
                <a:gridCol w="2998094">
                  <a:extLst>
                    <a:ext uri="{9D8B030D-6E8A-4147-A177-3AD203B41FA5}">
                      <a16:colId xmlns:a16="http://schemas.microsoft.com/office/drawing/2014/main" xmlns="" val="20000"/>
                    </a:ext>
                  </a:extLst>
                </a:gridCol>
                <a:gridCol w="4925145">
                  <a:extLst>
                    <a:ext uri="{9D8B030D-6E8A-4147-A177-3AD203B41FA5}">
                      <a16:colId xmlns:a16="http://schemas.microsoft.com/office/drawing/2014/main" xmlns="" val="20001"/>
                    </a:ext>
                  </a:extLst>
                </a:gridCol>
              </a:tblGrid>
              <a:tr h="381801">
                <a:tc>
                  <a:txBody>
                    <a:bodyPr/>
                    <a:lstStyle/>
                    <a:p>
                      <a:pPr algn="just" rtl="1">
                        <a:lnSpc>
                          <a:spcPct val="115000"/>
                        </a:lnSpc>
                        <a:spcBef>
                          <a:spcPts val="600"/>
                        </a:spcBef>
                        <a:spcAft>
                          <a:spcPts val="600"/>
                        </a:spcAft>
                        <a:tabLst>
                          <a:tab pos="697865" algn="l"/>
                        </a:tabLst>
                      </a:pPr>
                      <a:r>
                        <a:rPr lang="he-IL" sz="1600" dirty="0">
                          <a:solidFill>
                            <a:schemeClr val="tx1"/>
                          </a:solidFill>
                          <a:effectLst/>
                        </a:rPr>
                        <a:t>      מעל 1,500,000₪ </a:t>
                      </a:r>
                      <a:endParaRPr lang="en-US" sz="1600" b="1"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tx2">
                        <a:lumMod val="10000"/>
                        <a:lumOff val="90000"/>
                      </a:schemeClr>
                    </a:solidFill>
                  </a:tcPr>
                </a:tc>
                <a:tc>
                  <a:txBody>
                    <a:bodyPr/>
                    <a:lstStyle/>
                    <a:p>
                      <a:pPr algn="ctr" rtl="1">
                        <a:lnSpc>
                          <a:spcPct val="115000"/>
                        </a:lnSpc>
                        <a:spcBef>
                          <a:spcPts val="600"/>
                        </a:spcBef>
                        <a:spcAft>
                          <a:spcPts val="600"/>
                        </a:spcAft>
                        <a:tabLst>
                          <a:tab pos="697865" algn="l"/>
                        </a:tabLst>
                      </a:pPr>
                      <a:r>
                        <a:rPr lang="he-IL" sz="1600" b="0" dirty="0">
                          <a:solidFill>
                            <a:schemeClr val="tx1"/>
                          </a:solidFill>
                          <a:effectLst/>
                        </a:rPr>
                        <a:t>עפ"י תנאי המכרז / תחשיב מאושר ע"י מנהל החוזה</a:t>
                      </a:r>
                      <a:endParaRPr lang="en-US" sz="1600" b="0" dirty="0">
                        <a:solidFill>
                          <a:schemeClr val="tx1"/>
                        </a:solidFill>
                        <a:effectLst/>
                        <a:latin typeface="Calibri"/>
                        <a:ea typeface="Times New Roman"/>
                      </a:endParaRPr>
                    </a:p>
                  </a:txBody>
                  <a:tcPr marL="35137" marR="35137"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8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מספר שקופית 2"/>
          <p:cNvSpPr>
            <a:spLocks/>
          </p:cNvSpPr>
          <p:nvPr/>
        </p:nvSpPr>
        <p:spPr bwMode="auto">
          <a:xfrm>
            <a:off x="173038" y="6565900"/>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eaLnBrk="0" hangingPunct="0">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eaLnBrk="0" hangingPunct="0">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eaLnBrk="0" hangingPunct="0">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10BEF833-968A-4F32-B6DD-091C504EBADF}" type="slidenum">
              <a:rPr lang="he-IL" altLang="he-IL" sz="1000">
                <a:solidFill>
                  <a:srgbClr val="000000"/>
                </a:solidFill>
              </a:rPr>
              <a:pPr>
                <a:lnSpc>
                  <a:spcPct val="100000"/>
                </a:lnSpc>
                <a:buClrTx/>
                <a:buFontTx/>
                <a:buNone/>
              </a:pPr>
              <a:t>57</a:t>
            </a:fld>
            <a:r>
              <a:rPr lang="en-US" altLang="en-US" sz="1000">
                <a:solidFill>
                  <a:srgbClr val="000000"/>
                </a:solidFill>
              </a:rPr>
              <a:t> </a:t>
            </a:r>
          </a:p>
        </p:txBody>
      </p:sp>
      <p:sp>
        <p:nvSpPr>
          <p:cNvPr id="16388" name="Rectangle 7"/>
          <p:cNvSpPr>
            <a:spLocks noChangeArrowheads="1"/>
          </p:cNvSpPr>
          <p:nvPr/>
        </p:nvSpPr>
        <p:spPr bwMode="auto">
          <a:xfrm>
            <a:off x="3343275"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6390" name="Rectangle 70"/>
          <p:cNvSpPr>
            <a:spLocks noChangeArrowheads="1"/>
          </p:cNvSpPr>
          <p:nvPr/>
        </p:nvSpPr>
        <p:spPr bwMode="auto">
          <a:xfrm>
            <a:off x="3187700" y="186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0" name="כותרת 1"/>
          <p:cNvSpPr txBox="1">
            <a:spLocks noChangeArrowheads="1"/>
          </p:cNvSpPr>
          <p:nvPr/>
        </p:nvSpPr>
        <p:spPr>
          <a:xfrm>
            <a:off x="0" y="56555"/>
            <a:ext cx="8326438" cy="4921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1.12 תכנון כוללני / </a:t>
            </a:r>
            <a:r>
              <a:rPr lang="he-IL" sz="2800" kern="0" dirty="0"/>
              <a:t>שירותי המתכנן הראשי </a:t>
            </a:r>
            <a:r>
              <a:rPr lang="he-IL" sz="2800" b="0" dirty="0"/>
              <a:t>&gt;</a:t>
            </a:r>
          </a:p>
          <a:p>
            <a:pPr>
              <a:defRPr/>
            </a:pPr>
            <a:r>
              <a:rPr lang="he-IL" sz="2600" b="0" dirty="0"/>
              <a:t>תחומי התכנון / תת סעיף 4 – </a:t>
            </a:r>
            <a:r>
              <a:rPr lang="he-IL" sz="2600" b="0" dirty="0" err="1"/>
              <a:t>יג</a:t>
            </a:r>
            <a:endParaRPr lang="he-IL" sz="2600" b="0" dirty="0"/>
          </a:p>
          <a:p>
            <a:pPr>
              <a:defRPr/>
            </a:pPr>
            <a:endParaRPr lang="en-US" altLang="he-IL" sz="2800" b="0" kern="0" dirty="0"/>
          </a:p>
        </p:txBody>
      </p:sp>
      <p:sp>
        <p:nvSpPr>
          <p:cNvPr id="11" name="Content Placeholder 2"/>
          <p:cNvSpPr txBox="1">
            <a:spLocks/>
          </p:cNvSpPr>
          <p:nvPr/>
        </p:nvSpPr>
        <p:spPr bwMode="auto">
          <a:xfrm>
            <a:off x="467544" y="1052736"/>
            <a:ext cx="8519417" cy="677108"/>
          </a:xfrm>
          <a:prstGeom prst="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wrap="square" lIns="72000" tIns="0" rIns="7200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58787" lvl="1" indent="-457200" algn="just">
              <a:lnSpc>
                <a:spcPct val="100000"/>
              </a:lnSpc>
              <a:buFont typeface="+mj-cs"/>
              <a:buAutoNum type="hebrew2Minus"/>
            </a:pPr>
            <a:r>
              <a:rPr lang="he-IL" sz="2200" dirty="0"/>
              <a:t>בהתאם למאפייני הפרויקט, המתכנן הראשי עשוי להידרש בכל פרויקט למתן שירותי תכנון/ייעוץ ופיקוח בתחומים מתוך המפורטים להלן:</a:t>
            </a:r>
            <a:endParaRPr lang="en-US" sz="2200" b="1" dirty="0"/>
          </a:p>
        </p:txBody>
      </p:sp>
      <p:sp>
        <p:nvSpPr>
          <p:cNvPr id="2" name="מלבן 1"/>
          <p:cNvSpPr/>
          <p:nvPr/>
        </p:nvSpPr>
        <p:spPr>
          <a:xfrm>
            <a:off x="6106641" y="1772816"/>
            <a:ext cx="2880320" cy="4691541"/>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lIns="36000" rIns="36000">
            <a:spAutoFit/>
          </a:bodyPr>
          <a:lstStyle/>
          <a:p>
            <a:pPr marL="180000" lvl="0" indent="-144000" algn="r" rtl="1">
              <a:lnSpc>
                <a:spcPts val="1950"/>
              </a:lnSpc>
              <a:buFont typeface="+mj-lt"/>
              <a:buAutoNum type="arabicParenR"/>
            </a:pPr>
            <a:r>
              <a:rPr lang="he-IL" sz="1600" dirty="0">
                <a:solidFill>
                  <a:schemeClr val="tx1"/>
                </a:solidFill>
              </a:rPr>
              <a:t>אדריכלות - מבנים, פנים.</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קונסטרוקציה.</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מים וביוב, ומתקנים תרמיים ותברואיים.</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חשמל.</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מעליות.</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מיזוג אוויר, קירור חימום ואוורור.</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אדריכלות נוף ופיתוח השטח.</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הנדסת תנועה ותחבורה.</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בטיחות.</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תקשורת.</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הנדסת קרקע וביסוס.</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מטבחים.</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תאום מערכות - סופרפוזיציה.</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מתח נמוך - ביטחון.</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אקוסטיקה.</a:t>
            </a:r>
            <a:endParaRPr lang="en-US" sz="1600" b="1" dirty="0">
              <a:solidFill>
                <a:schemeClr val="tx1"/>
              </a:solidFill>
            </a:endParaRPr>
          </a:p>
          <a:p>
            <a:pPr marL="180000" lvl="0" indent="-144000" algn="r" rtl="1">
              <a:lnSpc>
                <a:spcPts val="1950"/>
              </a:lnSpc>
              <a:buFont typeface="+mj-lt"/>
              <a:buAutoNum type="arabicParenR"/>
            </a:pPr>
            <a:r>
              <a:rPr lang="he-IL" sz="1600" dirty="0">
                <a:solidFill>
                  <a:schemeClr val="tx1"/>
                </a:solidFill>
              </a:rPr>
              <a:t>תקשוב.</a:t>
            </a:r>
          </a:p>
          <a:p>
            <a:pPr marL="180000" indent="-144000" algn="r" rtl="1">
              <a:lnSpc>
                <a:spcPts val="1950"/>
              </a:lnSpc>
              <a:buFont typeface="+mj-lt"/>
              <a:buAutoNum type="arabicParenR"/>
            </a:pPr>
            <a:r>
              <a:rPr lang="he-IL" sz="1600" dirty="0">
                <a:solidFill>
                  <a:schemeClr val="tx1"/>
                </a:solidFill>
              </a:rPr>
              <a:t>אלומיניום וזכוכית.</a:t>
            </a:r>
            <a:endParaRPr lang="en-US" sz="1600" b="1" dirty="0">
              <a:solidFill>
                <a:schemeClr val="tx1"/>
              </a:solidFill>
            </a:endParaRPr>
          </a:p>
        </p:txBody>
      </p:sp>
      <p:sp>
        <p:nvSpPr>
          <p:cNvPr id="12" name="מלבן 11"/>
          <p:cNvSpPr/>
          <p:nvPr/>
        </p:nvSpPr>
        <p:spPr>
          <a:xfrm>
            <a:off x="3437755" y="1772816"/>
            <a:ext cx="2596877" cy="4649863"/>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lIns="36000" rIns="36000">
            <a:spAutoFit/>
          </a:bodyPr>
          <a:lstStyle/>
          <a:p>
            <a:pPr marL="378900" lvl="0" indent="-342900" algn="r" rtl="1">
              <a:lnSpc>
                <a:spcPts val="2050"/>
              </a:lnSpc>
              <a:buFont typeface="+mj-lt"/>
              <a:buAutoNum type="arabicParenR" startAt="18"/>
            </a:pPr>
            <a:r>
              <a:rPr lang="he-IL" sz="1600" dirty="0">
                <a:solidFill>
                  <a:schemeClr val="tx1"/>
                </a:solidFill>
              </a:rPr>
              <a:t>איטום.</a:t>
            </a:r>
            <a:endParaRPr lang="en-US" sz="1600" b="1" dirty="0">
              <a:solidFill>
                <a:schemeClr val="tx1"/>
              </a:solidFill>
            </a:endParaRPr>
          </a:p>
          <a:p>
            <a:pPr marL="180000" lvl="0" indent="-144000" algn="r" rtl="1">
              <a:lnSpc>
                <a:spcPts val="2050"/>
              </a:lnSpc>
              <a:buFont typeface="+mj-lt"/>
              <a:buAutoNum type="arabicParenR" startAt="18"/>
            </a:pPr>
            <a:r>
              <a:rPr lang="he-IL" sz="1600" dirty="0" err="1">
                <a:solidFill>
                  <a:schemeClr val="tx1"/>
                </a:solidFill>
              </a:rPr>
              <a:t>מתזים</a:t>
            </a:r>
            <a:r>
              <a:rPr lang="he-IL" sz="1600" dirty="0">
                <a:solidFill>
                  <a:schemeClr val="tx1"/>
                </a:solidFill>
              </a:rPr>
              <a:t> (</a:t>
            </a:r>
            <a:r>
              <a:rPr lang="he-IL" sz="1600" dirty="0" err="1">
                <a:solidFill>
                  <a:schemeClr val="tx1"/>
                </a:solidFill>
              </a:rPr>
              <a:t>ספרינקלרים</a:t>
            </a:r>
            <a:r>
              <a:rPr lang="he-IL" sz="1600" dirty="0">
                <a:solidFill>
                  <a:schemeClr val="tx1"/>
                </a:solidFill>
              </a:rPr>
              <a:t>).</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תאורה.</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שילוט.</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הנדסת דרכים ומסלולים.</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לוחות זמנים.</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מדידות ומיפוי.</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בקרת מבנה.</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נגישות.</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מערכות דלק וגז.</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מתקני שינוע והרמה.</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דלתות מגן ושערים מיוחדים.</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אקלים.</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כשרות, הלכה ושבת.</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אחזקה.</a:t>
            </a:r>
            <a:endParaRPr lang="en-US" sz="1600" b="1" dirty="0">
              <a:solidFill>
                <a:schemeClr val="tx1"/>
              </a:solidFill>
            </a:endParaRPr>
          </a:p>
          <a:p>
            <a:pPr marL="180000" lvl="0" indent="-144000" algn="r" rtl="1">
              <a:lnSpc>
                <a:spcPts val="2050"/>
              </a:lnSpc>
              <a:buFont typeface="+mj-lt"/>
              <a:buAutoNum type="arabicParenR" startAt="18"/>
            </a:pPr>
            <a:r>
              <a:rPr lang="he-IL" sz="1600" dirty="0">
                <a:solidFill>
                  <a:schemeClr val="tx1"/>
                </a:solidFill>
              </a:rPr>
              <a:t>תאימות אלקטרומגנטית, קרינה אלקטרומגנטית. </a:t>
            </a:r>
          </a:p>
        </p:txBody>
      </p:sp>
      <p:sp>
        <p:nvSpPr>
          <p:cNvPr id="13" name="מלבן 12"/>
          <p:cNvSpPr/>
          <p:nvPr/>
        </p:nvSpPr>
        <p:spPr>
          <a:xfrm>
            <a:off x="467544" y="1772816"/>
            <a:ext cx="2902793" cy="4649863"/>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lIns="0" rIns="36000">
            <a:spAutoFit/>
          </a:bodyPr>
          <a:lstStyle/>
          <a:p>
            <a:pPr marL="378900" indent="-342900" algn="r" rtl="1">
              <a:lnSpc>
                <a:spcPts val="2050"/>
              </a:lnSpc>
              <a:buFont typeface="+mj-lt"/>
              <a:buAutoNum type="arabicParenR" startAt="34"/>
            </a:pPr>
            <a:r>
              <a:rPr lang="he-IL" sz="1600" dirty="0">
                <a:solidFill>
                  <a:schemeClr val="tx1"/>
                </a:solidFill>
              </a:rPr>
              <a:t>בנייה בת קיימא ("בנייה רוקה").</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חסכון באנרגיה.</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מנהור.</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אשפה.</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ריתוכים.</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הגנה מפני שיתוך.</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מטלורגיה.</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טכנולוגיה של בטונים מיוחדים.</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צבע.</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תרנים.</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ייעוץ תעופתי.</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מיגון.</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מתקני ספורט, בריכות שחייה.</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מכרזים וכמויות.</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הדמיות.</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תקשוב</a:t>
            </a:r>
            <a:endParaRPr lang="en-US" sz="1600" b="1" dirty="0">
              <a:solidFill>
                <a:schemeClr val="tx1"/>
              </a:solidFill>
            </a:endParaRPr>
          </a:p>
          <a:p>
            <a:pPr marL="180000" lvl="0" indent="-144000" algn="r" rtl="1">
              <a:lnSpc>
                <a:spcPts val="2050"/>
              </a:lnSpc>
              <a:buFont typeface="+mj-lt"/>
              <a:buAutoNum type="arabicParenR" startAt="34"/>
            </a:pPr>
            <a:r>
              <a:rPr lang="he-IL" sz="1600" dirty="0">
                <a:solidFill>
                  <a:schemeClr val="tx1"/>
                </a:solidFill>
              </a:rPr>
              <a:t>אחר - על פי צרכי הפרויקט.</a:t>
            </a:r>
            <a:endParaRPr lang="en-US" sz="1600" b="1" dirty="0">
              <a:solidFill>
                <a:schemeClr val="tx1"/>
              </a:solidFill>
            </a:endParaRPr>
          </a:p>
        </p:txBody>
      </p:sp>
      <p:pic>
        <p:nvPicPr>
          <p:cNvPr id="15" name="תמונה 14" descr="hr planning icon. Trendy flat vector hr planning icon on white background from general collection, vector illustration can be use for web and mobile, eps10 Foto de archivo - 111298748"/>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2" t="14747" r="22589" b="31111"/>
          <a:stretch/>
        </p:blipFill>
        <p:spPr bwMode="auto">
          <a:xfrm>
            <a:off x="-36512" y="-27384"/>
            <a:ext cx="936104" cy="7606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071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מספר שקופית 2"/>
          <p:cNvSpPr>
            <a:spLocks/>
          </p:cNvSpPr>
          <p:nvPr/>
        </p:nvSpPr>
        <p:spPr bwMode="auto">
          <a:xfrm>
            <a:off x="173038" y="6565900"/>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eaLnBrk="0" hangingPunct="0">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eaLnBrk="0" hangingPunct="0">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eaLnBrk="0" hangingPunct="0">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10BEF833-968A-4F32-B6DD-091C504EBADF}" type="slidenum">
              <a:rPr lang="he-IL" altLang="he-IL" sz="1000">
                <a:solidFill>
                  <a:srgbClr val="000000"/>
                </a:solidFill>
              </a:rPr>
              <a:pPr>
                <a:lnSpc>
                  <a:spcPct val="100000"/>
                </a:lnSpc>
                <a:buClrTx/>
                <a:buFontTx/>
                <a:buNone/>
              </a:pPr>
              <a:t>58</a:t>
            </a:fld>
            <a:r>
              <a:rPr lang="en-US" altLang="en-US" sz="1000">
                <a:solidFill>
                  <a:srgbClr val="000000"/>
                </a:solidFill>
              </a:rPr>
              <a:t> </a:t>
            </a:r>
          </a:p>
        </p:txBody>
      </p:sp>
      <p:sp>
        <p:nvSpPr>
          <p:cNvPr id="16388" name="Rectangle 7"/>
          <p:cNvSpPr>
            <a:spLocks noChangeArrowheads="1"/>
          </p:cNvSpPr>
          <p:nvPr/>
        </p:nvSpPr>
        <p:spPr bwMode="auto">
          <a:xfrm>
            <a:off x="3343275"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6390" name="Rectangle 70"/>
          <p:cNvSpPr>
            <a:spLocks noChangeArrowheads="1"/>
          </p:cNvSpPr>
          <p:nvPr/>
        </p:nvSpPr>
        <p:spPr bwMode="auto">
          <a:xfrm>
            <a:off x="3187700" y="186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altLang="he-IL"/>
              <a:t/>
            </a:r>
            <a:br>
              <a:rPr lang="en-US" altLang="he-IL"/>
            </a:br>
            <a:endParaRPr lang="en-US" altLang="he-IL"/>
          </a:p>
        </p:txBody>
      </p:sp>
      <p:sp>
        <p:nvSpPr>
          <p:cNvPr id="10" name="כותרת 1"/>
          <p:cNvSpPr txBox="1">
            <a:spLocks noChangeArrowheads="1"/>
          </p:cNvSpPr>
          <p:nvPr/>
        </p:nvSpPr>
        <p:spPr>
          <a:xfrm>
            <a:off x="0" y="56555"/>
            <a:ext cx="8326438" cy="4921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פרק 1.12 תכנון כוללני / </a:t>
            </a:r>
            <a:r>
              <a:rPr lang="he-IL" sz="2800" kern="0" dirty="0"/>
              <a:t>שירותי המתכנן הראשי </a:t>
            </a:r>
            <a:r>
              <a:rPr lang="he-IL" sz="2800" b="0" dirty="0"/>
              <a:t>&gt; </a:t>
            </a:r>
            <a:r>
              <a:rPr lang="he-IL" sz="2600" b="0" dirty="0"/>
              <a:t>התמורה / תת סעיף 4 – יד</a:t>
            </a:r>
          </a:p>
          <a:p>
            <a:pPr>
              <a:defRPr/>
            </a:pPr>
            <a:endParaRPr lang="en-US" altLang="he-IL" sz="2800" b="0" kern="0" dirty="0"/>
          </a:p>
        </p:txBody>
      </p:sp>
      <p:sp>
        <p:nvSpPr>
          <p:cNvPr id="11" name="Content Placeholder 2"/>
          <p:cNvSpPr txBox="1">
            <a:spLocks/>
          </p:cNvSpPr>
          <p:nvPr/>
        </p:nvSpPr>
        <p:spPr bwMode="auto">
          <a:xfrm>
            <a:off x="539552" y="1357246"/>
            <a:ext cx="8208912" cy="4809009"/>
          </a:xfrm>
          <a:prstGeom prst="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wrap="square" lIns="72000" tIns="0" rIns="72000" bIns="0" anchor="ctr">
            <a:spAutoFit/>
          </a:bodyPr>
          <a:lst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a:lstStyle>
          <a:p>
            <a:pPr marL="458787" lvl="1" indent="-457200" algn="just">
              <a:lnSpc>
                <a:spcPct val="100000"/>
              </a:lnSpc>
              <a:spcBef>
                <a:spcPts val="300"/>
              </a:spcBef>
              <a:buFont typeface="+mj-cs"/>
              <a:buAutoNum type="hebrew2Minus"/>
            </a:pPr>
            <a:r>
              <a:rPr lang="he-IL" sz="2000" dirty="0"/>
              <a:t>שירותי התכנון של המתכנן הראשי: השכר יחושב על פי התעריף הרלוונטי .</a:t>
            </a:r>
          </a:p>
          <a:p>
            <a:pPr marL="458787" lvl="1" indent="-457200" algn="just">
              <a:lnSpc>
                <a:spcPct val="100000"/>
              </a:lnSpc>
              <a:spcBef>
                <a:spcPts val="300"/>
              </a:spcBef>
              <a:buFont typeface="+mj-cs"/>
              <a:buAutoNum type="hebrew2Minus"/>
            </a:pPr>
            <a:r>
              <a:rPr lang="he-IL" sz="2000" dirty="0"/>
              <a:t>שירותי התכנון של מתכנני המשנה: השכר יחושב על פי התעריפים הרלוונטיים.</a:t>
            </a:r>
          </a:p>
          <a:p>
            <a:pPr marL="458787" lvl="1" indent="-457200" algn="just">
              <a:lnSpc>
                <a:spcPct val="100000"/>
              </a:lnSpc>
              <a:spcBef>
                <a:spcPts val="300"/>
              </a:spcBef>
              <a:buFont typeface="+mj-cs"/>
              <a:buAutoNum type="hebrew2Minus"/>
            </a:pPr>
            <a:r>
              <a:rPr lang="he-IL" sz="2000" dirty="0" err="1"/>
              <a:t>תקורת</a:t>
            </a:r>
            <a:r>
              <a:rPr lang="he-IL" sz="2000" dirty="0"/>
              <a:t> המתכנן הראשי עבור הפעולות המבוצעות על ידו כמתכנן ראשי: התקורה תהיה בשיעור של 5% משכר הטרחה המשולם לכל אחד ממתכנני המשנה (לא כולל שכ"ט שירותי התכנון של המתכנן הראשי).</a:t>
            </a:r>
          </a:p>
          <a:p>
            <a:pPr marL="458787" lvl="1" indent="-457200" algn="just">
              <a:lnSpc>
                <a:spcPct val="100000"/>
              </a:lnSpc>
              <a:spcBef>
                <a:spcPts val="300"/>
              </a:spcBef>
              <a:buFont typeface="+mj-cs"/>
              <a:buAutoNum type="hebrew2Minus"/>
            </a:pPr>
            <a:r>
              <a:rPr lang="he-IL" sz="2000" dirty="0"/>
              <a:t>החזר הוצאות: במקרים בהם יידרש המתכנן הראשי להפעיל ספק חיצוני על בסיס החזר הוצאות (כגון מדידות, קידוחים) תשלום זה יבוצע מתוך </a:t>
            </a:r>
            <a:r>
              <a:rPr lang="he-IL" sz="2000" dirty="0" err="1"/>
              <a:t>ההקצב</a:t>
            </a:r>
            <a:r>
              <a:rPr lang="he-IL" sz="2000" dirty="0"/>
              <a:t> וכנגד חשבונית בלבד. לתשלום זה יתווסף </a:t>
            </a:r>
            <a:r>
              <a:rPr lang="en-US" sz="2000" dirty="0"/>
              <a:t>2</a:t>
            </a:r>
            <a:r>
              <a:rPr lang="x-none" sz="2000" dirty="0"/>
              <a:t>% </a:t>
            </a:r>
            <a:r>
              <a:rPr lang="he-IL" sz="2000" dirty="0"/>
              <a:t> תקורה בלבד בגין הוצאותיו והתשלומים לספקים החיצוניים.</a:t>
            </a:r>
          </a:p>
          <a:p>
            <a:pPr marL="458787" lvl="1" indent="-457200" algn="just">
              <a:lnSpc>
                <a:spcPct val="100000"/>
              </a:lnSpc>
              <a:spcBef>
                <a:spcPts val="300"/>
              </a:spcBef>
              <a:buFont typeface="+mj-cs"/>
              <a:buAutoNum type="hebrew2Minus"/>
            </a:pPr>
            <a:r>
              <a:rPr lang="he-IL" sz="2000" dirty="0"/>
              <a:t>תקורה תשולם רק עבור המקצועות בהם המתכנן הראשי מעסיק מתכננים ויועצי משנה/ ספקים חיצוניים (שאינם עובדים אורגניים/קבועים של משרדו).</a:t>
            </a:r>
            <a:r>
              <a:rPr lang="he-IL" sz="2000" b="1" dirty="0"/>
              <a:t> </a:t>
            </a:r>
            <a:r>
              <a:rPr lang="he-IL" sz="2000" dirty="0"/>
              <a:t>לא תשולם למתכנן הראשי תקורה עבור שירותי תכנון שהמתכנן הראשי ביצע בעצמו.</a:t>
            </a:r>
          </a:p>
          <a:p>
            <a:pPr marL="458787" lvl="1" indent="-457200" algn="just">
              <a:lnSpc>
                <a:spcPct val="100000"/>
              </a:lnSpc>
              <a:spcBef>
                <a:spcPts val="300"/>
              </a:spcBef>
              <a:buFont typeface="+mj-cs"/>
              <a:buAutoNum type="hebrew2Minus"/>
            </a:pPr>
            <a:r>
              <a:rPr lang="he-IL" sz="2000" dirty="0"/>
              <a:t>אם ניתנה הנחה כוללת על ידי המתכנן הראשי, היא תחול גם על השכר המשולם למתכנני המשנה (לא כולל שכר מתכננים או יועצים שמשולם לפי תעריף שעה).</a:t>
            </a:r>
            <a:endParaRPr lang="en-US" sz="2000" b="1" dirty="0"/>
          </a:p>
        </p:txBody>
      </p:sp>
      <p:pic>
        <p:nvPicPr>
          <p:cNvPr id="8" name="תמונה 7" descr="hr planning icon. Trendy flat vector hr planning icon on white background from general collection, vector illustration can be use for web and mobile, eps10 Foto de archivo - 111298748"/>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2" t="14747" r="22589" b="31111"/>
          <a:stretch/>
        </p:blipFill>
        <p:spPr bwMode="auto">
          <a:xfrm>
            <a:off x="-36512" y="-27384"/>
            <a:ext cx="936104" cy="7606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148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כותרת 1"/>
          <p:cNvSpPr>
            <a:spLocks noGrp="1" noChangeArrowheads="1"/>
          </p:cNvSpPr>
          <p:nvPr>
            <p:ph type="title"/>
          </p:nvPr>
        </p:nvSpPr>
        <p:spPr>
          <a:xfrm>
            <a:off x="395288" y="116632"/>
            <a:ext cx="7858125" cy="430887"/>
          </a:xfrm>
        </p:spPr>
        <p:txBody>
          <a:bodyPr/>
          <a:lstStyle/>
          <a:p>
            <a:r>
              <a:rPr lang="he-IL" altLang="he-IL" sz="2800" dirty="0"/>
              <a:t>פרק 1.13 – מערכות מחשוב ומידע</a:t>
            </a:r>
            <a:endParaRPr lang="en-US" altLang="he-IL" sz="2800" dirty="0"/>
          </a:p>
        </p:txBody>
      </p:sp>
      <p:sp>
        <p:nvSpPr>
          <p:cNvPr id="33795" name="מציין מיקום של מספר שקופית 2"/>
          <p:cNvSpPr>
            <a:spLocks/>
          </p:cNvSpPr>
          <p:nvPr/>
        </p:nvSpPr>
        <p:spPr bwMode="auto">
          <a:xfrm>
            <a:off x="173038" y="6585793"/>
            <a:ext cx="2000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nSpc>
                <a:spcPct val="100000"/>
              </a:lnSpc>
              <a:buClrTx/>
              <a:buFontTx/>
              <a:buNone/>
            </a:pPr>
            <a:fld id="{E7E35BFF-E259-4E3A-8E7B-0301C10C674A}" type="slidenum">
              <a:rPr lang="he-IL" altLang="he-IL" sz="1000">
                <a:solidFill>
                  <a:srgbClr val="000000"/>
                </a:solidFill>
              </a:rPr>
              <a:pPr>
                <a:lnSpc>
                  <a:spcPct val="100000"/>
                </a:lnSpc>
                <a:buClrTx/>
                <a:buFontTx/>
                <a:buNone/>
              </a:pPr>
              <a:t>59</a:t>
            </a:fld>
            <a:r>
              <a:rPr lang="en-US" altLang="en-US" sz="1000">
                <a:solidFill>
                  <a:srgbClr val="000000"/>
                </a:solidFill>
              </a:rPr>
              <a:t> </a:t>
            </a:r>
          </a:p>
        </p:txBody>
      </p:sp>
      <p:sp>
        <p:nvSpPr>
          <p:cNvPr id="33797" name="Rectangle 1"/>
          <p:cNvSpPr>
            <a:spLocks noChangeArrowheads="1"/>
          </p:cNvSpPr>
          <p:nvPr/>
        </p:nvSpPr>
        <p:spPr bwMode="auto">
          <a:xfrm>
            <a:off x="3343275"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e-IL"/>
              <a:t/>
            </a:r>
            <a:br>
              <a:rPr lang="en-US" altLang="he-IL"/>
            </a:br>
            <a:endParaRPr lang="en-US" altLang="he-IL"/>
          </a:p>
        </p:txBody>
      </p:sp>
      <p:sp>
        <p:nvSpPr>
          <p:cNvPr id="33824" name="Rectangle 7"/>
          <p:cNvSpPr>
            <a:spLocks noChangeArrowheads="1"/>
          </p:cNvSpPr>
          <p:nvPr/>
        </p:nvSpPr>
        <p:spPr bwMode="auto">
          <a:xfrm>
            <a:off x="3343275"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e-IL"/>
              <a:t/>
            </a:r>
            <a:br>
              <a:rPr lang="en-US" altLang="he-IL"/>
            </a:br>
            <a:endParaRPr lang="en-US" altLang="he-IL"/>
          </a:p>
        </p:txBody>
      </p:sp>
      <p:sp>
        <p:nvSpPr>
          <p:cNvPr id="33825" name="מציין מיקום של מספר שקופית 2"/>
          <p:cNvSpPr>
            <a:spLocks noGrp="1"/>
          </p:cNvSpPr>
          <p:nvPr>
            <p:ph type="sldNum" sz="quarter" idx="10"/>
          </p:nvPr>
        </p:nvSpPr>
        <p:spPr>
          <a:xfrm>
            <a:off x="173038" y="6585793"/>
            <a:ext cx="200025"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D6504BF-A51A-4CCE-99ED-85CA7E6E7341}" type="slidenum">
              <a:rPr lang="he-IL" altLang="he-IL" smtClean="0"/>
              <a:pPr/>
              <a:t>59</a:t>
            </a:fld>
            <a:endParaRPr lang="he-IL" altLang="he-IL"/>
          </a:p>
        </p:txBody>
      </p:sp>
      <p:sp>
        <p:nvSpPr>
          <p:cNvPr id="33826" name="Rectangle 70"/>
          <p:cNvSpPr>
            <a:spLocks noChangeArrowheads="1"/>
          </p:cNvSpPr>
          <p:nvPr/>
        </p:nvSpPr>
        <p:spPr bwMode="auto">
          <a:xfrm>
            <a:off x="3187700" y="186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e-IL"/>
              <a:t/>
            </a:r>
            <a:br>
              <a:rPr lang="en-US" altLang="he-IL"/>
            </a:br>
            <a:endParaRPr lang="en-US" altLang="he-IL"/>
          </a:p>
        </p:txBody>
      </p:sp>
      <p:sp>
        <p:nvSpPr>
          <p:cNvPr id="15" name="מלבן 14"/>
          <p:cNvSpPr/>
          <p:nvPr/>
        </p:nvSpPr>
        <p:spPr>
          <a:xfrm>
            <a:off x="467544" y="980728"/>
            <a:ext cx="8208912" cy="2277547"/>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rtl="1"/>
            <a:r>
              <a:rPr lang="he-IL" sz="2200" dirty="0">
                <a:solidFill>
                  <a:schemeClr val="tx1"/>
                </a:solidFill>
              </a:rPr>
              <a:t>על המתכנן להקים, לתפעל, לתחזק, לעדכן ולשדרג באופן שוטף מערכת מחשוב, על חשבונו, שתיתן מענה מחשובי לכל שרות שעליו לספק, כמפורט להלן:</a:t>
            </a:r>
            <a:endParaRPr lang="en-US" sz="2200" dirty="0">
              <a:solidFill>
                <a:schemeClr val="tx1"/>
              </a:solidFill>
            </a:endParaRPr>
          </a:p>
          <a:p>
            <a:pPr marL="358775" lvl="0" indent="-358775" algn="just" rtl="1">
              <a:spcBef>
                <a:spcPts val="600"/>
              </a:spcBef>
              <a:buFont typeface="+mj-lt"/>
              <a:buAutoNum type="arabicParenR"/>
            </a:pPr>
            <a:r>
              <a:rPr lang="he-IL" sz="2200" dirty="0">
                <a:solidFill>
                  <a:schemeClr val="tx1"/>
                </a:solidFill>
              </a:rPr>
              <a:t>מערכת המחשוב תהיה מרושתת ומותאמת לרמת הסיווג הנדרשת, בהתאם להוראות </a:t>
            </a:r>
            <a:r>
              <a:rPr lang="he-IL" sz="2200" dirty="0" err="1">
                <a:solidFill>
                  <a:schemeClr val="tx1"/>
                </a:solidFill>
              </a:rPr>
              <a:t>מלמ"ב</a:t>
            </a:r>
            <a:r>
              <a:rPr lang="he-IL" sz="2200" dirty="0">
                <a:solidFill>
                  <a:schemeClr val="tx1"/>
                </a:solidFill>
              </a:rPr>
              <a:t>.</a:t>
            </a:r>
          </a:p>
          <a:p>
            <a:pPr marL="358775" lvl="0" indent="-358775" algn="just" rtl="1">
              <a:spcBef>
                <a:spcPts val="600"/>
              </a:spcBef>
              <a:buFont typeface="+mj-lt"/>
              <a:buAutoNum type="arabicParenR"/>
            </a:pPr>
            <a:r>
              <a:rPr lang="he-IL" sz="2200" dirty="0">
                <a:solidFill>
                  <a:schemeClr val="tx1"/>
                </a:solidFill>
              </a:rPr>
              <a:t>מערכת המחשוב תכלול, בין היתר, את המפורט להלן:</a:t>
            </a:r>
          </a:p>
        </p:txBody>
      </p:sp>
      <p:sp>
        <p:nvSpPr>
          <p:cNvPr id="6" name="מלבן 5"/>
          <p:cNvSpPr/>
          <p:nvPr/>
        </p:nvSpPr>
        <p:spPr>
          <a:xfrm>
            <a:off x="4572000" y="3356992"/>
            <a:ext cx="4104456" cy="3041858"/>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marL="342900" lvl="0" indent="-342900" algn="just" rtl="1">
              <a:spcBef>
                <a:spcPts val="200"/>
              </a:spcBef>
              <a:buFont typeface="+mj-cs"/>
              <a:buAutoNum type="hebrew2Minus"/>
            </a:pPr>
            <a:r>
              <a:rPr lang="he-IL" dirty="0">
                <a:solidFill>
                  <a:schemeClr val="tx1"/>
                </a:solidFill>
              </a:rPr>
              <a:t>מערכת הפעלה.</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תוכנה לניהול משרד.</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תוכנה לניהול פרויקטים באמצעות האינטרנט, כמפורט בפרק 1.14 להלן.</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תוכנת </a:t>
            </a:r>
            <a:r>
              <a:rPr lang="he-IL" dirty="0" err="1">
                <a:solidFill>
                  <a:schemeClr val="tx1"/>
                </a:solidFill>
              </a:rPr>
              <a:t>אוטוקאד</a:t>
            </a:r>
            <a:r>
              <a:rPr lang="he-IL" dirty="0">
                <a:solidFill>
                  <a:schemeClr val="tx1"/>
                </a:solidFill>
              </a:rPr>
              <a:t> ו/או </a:t>
            </a:r>
            <a:r>
              <a:rPr lang="he-IL" dirty="0" err="1">
                <a:solidFill>
                  <a:schemeClr val="tx1"/>
                </a:solidFill>
              </a:rPr>
              <a:t>רוויט</a:t>
            </a:r>
            <a:r>
              <a:rPr lang="he-IL" dirty="0">
                <a:solidFill>
                  <a:schemeClr val="tx1"/>
                </a:solidFill>
              </a:rPr>
              <a:t> </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תוכנה מותאמת </a:t>
            </a:r>
            <a:r>
              <a:rPr lang="en-US" dirty="0">
                <a:solidFill>
                  <a:schemeClr val="tx1"/>
                </a:solidFill>
              </a:rPr>
              <a:t>GIS</a:t>
            </a:r>
            <a:r>
              <a:rPr lang="he-IL" dirty="0">
                <a:solidFill>
                  <a:schemeClr val="tx1"/>
                </a:solidFill>
              </a:rPr>
              <a:t>.</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תוכנה להכנת מכרזים וחשבונות - בינארית.</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מאגר מחירים לענף הבנייה.</a:t>
            </a:r>
            <a:endParaRPr lang="en-US" dirty="0">
              <a:solidFill>
                <a:schemeClr val="tx1"/>
              </a:solidFill>
            </a:endParaRPr>
          </a:p>
          <a:p>
            <a:pPr marL="342900" lvl="0" indent="-342900" algn="just" rtl="1">
              <a:spcBef>
                <a:spcPts val="200"/>
              </a:spcBef>
              <a:buFont typeface="+mj-cs"/>
              <a:buAutoNum type="hebrew2Minus"/>
            </a:pPr>
            <a:r>
              <a:rPr lang="he-IL" dirty="0">
                <a:solidFill>
                  <a:schemeClr val="tx1"/>
                </a:solidFill>
              </a:rPr>
              <a:t>מפרטים כלליים לעבודות בנייה.</a:t>
            </a:r>
            <a:endParaRPr lang="en-US" dirty="0">
              <a:solidFill>
                <a:schemeClr val="tx1"/>
              </a:solidFill>
            </a:endParaRPr>
          </a:p>
        </p:txBody>
      </p:sp>
      <p:sp>
        <p:nvSpPr>
          <p:cNvPr id="19" name="מלבן 18"/>
          <p:cNvSpPr/>
          <p:nvPr/>
        </p:nvSpPr>
        <p:spPr>
          <a:xfrm>
            <a:off x="467544" y="3356992"/>
            <a:ext cx="4104456" cy="3049553"/>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marL="342900" lvl="0" indent="-342900" algn="just" rtl="1">
              <a:lnSpc>
                <a:spcPts val="2200"/>
              </a:lnSpc>
              <a:spcBef>
                <a:spcPts val="300"/>
              </a:spcBef>
              <a:buFont typeface="+mj-cs"/>
              <a:buAutoNum type="hebrew2Minus" startAt="9"/>
            </a:pPr>
            <a:r>
              <a:rPr lang="he-IL" dirty="0">
                <a:solidFill>
                  <a:schemeClr val="tx1"/>
                </a:solidFill>
              </a:rPr>
              <a:t>מאגר תקנים ישראליים.</a:t>
            </a:r>
            <a:endParaRPr lang="en-US" dirty="0">
              <a:solidFill>
                <a:schemeClr val="tx1"/>
              </a:solidFill>
            </a:endParaRPr>
          </a:p>
          <a:p>
            <a:pPr marL="342900" lvl="0" indent="-342900" algn="just" rtl="1">
              <a:lnSpc>
                <a:spcPts val="2200"/>
              </a:lnSpc>
              <a:spcBef>
                <a:spcPts val="300"/>
              </a:spcBef>
              <a:buFont typeface="+mj-cs"/>
              <a:buAutoNum type="hebrew2Minus" startAt="9"/>
            </a:pPr>
            <a:r>
              <a:rPr lang="he-IL" dirty="0">
                <a:solidFill>
                  <a:schemeClr val="tx1"/>
                </a:solidFill>
              </a:rPr>
              <a:t>קישור לאינטרנט במהירות גבוהה.</a:t>
            </a:r>
            <a:endParaRPr lang="en-US" dirty="0">
              <a:solidFill>
                <a:schemeClr val="tx1"/>
              </a:solidFill>
            </a:endParaRPr>
          </a:p>
          <a:p>
            <a:pPr marL="342900" lvl="0" indent="-342900" algn="just" rtl="1">
              <a:lnSpc>
                <a:spcPts val="2200"/>
              </a:lnSpc>
              <a:spcBef>
                <a:spcPts val="300"/>
              </a:spcBef>
              <a:buFont typeface="+mj-cs"/>
              <a:buAutoNum type="hebrew2Minus" startAt="9"/>
            </a:pPr>
            <a:r>
              <a:rPr lang="he-IL" dirty="0">
                <a:solidFill>
                  <a:schemeClr val="tx1"/>
                </a:solidFill>
              </a:rPr>
              <a:t>לוחות זמנים באמצעות תוכנה </a:t>
            </a:r>
            <a:r>
              <a:rPr lang="en-US" dirty="0">
                <a:solidFill>
                  <a:schemeClr val="tx1"/>
                </a:solidFill>
              </a:rPr>
              <a:t>MSPROJECT</a:t>
            </a:r>
            <a:r>
              <a:rPr lang="he-IL" dirty="0">
                <a:solidFill>
                  <a:schemeClr val="tx1"/>
                </a:solidFill>
              </a:rPr>
              <a:t> בגרסה עדכנית.</a:t>
            </a:r>
            <a:endParaRPr lang="en-US" dirty="0">
              <a:solidFill>
                <a:schemeClr val="tx1"/>
              </a:solidFill>
            </a:endParaRPr>
          </a:p>
          <a:p>
            <a:pPr marL="342900" lvl="0" indent="-342900" algn="just" rtl="1">
              <a:lnSpc>
                <a:spcPts val="2200"/>
              </a:lnSpc>
              <a:spcBef>
                <a:spcPts val="300"/>
              </a:spcBef>
              <a:buFont typeface="+mj-cs"/>
              <a:buAutoNum type="hebrew2Minus" startAt="9"/>
            </a:pPr>
            <a:r>
              <a:rPr lang="he-IL" dirty="0">
                <a:solidFill>
                  <a:schemeClr val="tx1"/>
                </a:solidFill>
              </a:rPr>
              <a:t>מערכת לקליטת תכניות באינטרנט, אחסונם והפקתם כמפורט בסעיף 3 "תכניות" שלהלן.</a:t>
            </a:r>
            <a:endParaRPr lang="en-US" dirty="0">
              <a:solidFill>
                <a:schemeClr val="tx1"/>
              </a:solidFill>
            </a:endParaRPr>
          </a:p>
          <a:p>
            <a:pPr marL="342900" lvl="0" indent="-342900" algn="just" rtl="1">
              <a:lnSpc>
                <a:spcPts val="2200"/>
              </a:lnSpc>
              <a:spcBef>
                <a:spcPts val="300"/>
              </a:spcBef>
              <a:spcAft>
                <a:spcPts val="200"/>
              </a:spcAft>
              <a:buFont typeface="+mj-cs"/>
              <a:buAutoNum type="hebrew2Minus" startAt="9"/>
            </a:pPr>
            <a:r>
              <a:rPr lang="he-IL" dirty="0">
                <a:solidFill>
                  <a:schemeClr val="tx1"/>
                </a:solidFill>
              </a:rPr>
              <a:t>את כל הנדרש לניהול המחשוב ומערכות המידע, לרבות בין היתר: רשת מחשבים, שרתים, מדפסות ופלוטר.</a:t>
            </a:r>
            <a:endParaRPr lang="en-US" dirty="0">
              <a:solidFill>
                <a:schemeClr val="tx1"/>
              </a:solidFill>
            </a:endParaRPr>
          </a:p>
        </p:txBody>
      </p:sp>
      <p:pic>
        <p:nvPicPr>
          <p:cNvPr id="11" name="תמונה 10" descr="Ilustración de vectores de fondo. Composición de los cubos 3d. Diseño de fondo. Diseño de logotipo. Foto de archivo - 39881619"/>
          <p:cNvPicPr/>
          <p:nvPr/>
        </p:nvPicPr>
        <p:blipFill>
          <a:blip r:embed="rId2" cstate="print">
            <a:clrChange>
              <a:clrFrom>
                <a:srgbClr val="DFE7EA"/>
              </a:clrFrom>
              <a:clrTo>
                <a:srgbClr val="DFE7EA">
                  <a:alpha val="0"/>
                </a:srgbClr>
              </a:clrTo>
            </a:clrChange>
            <a:extLst>
              <a:ext uri="{28A0092B-C50C-407E-A947-70E740481C1C}">
                <a14:useLocalDpi xmlns:a14="http://schemas.microsoft.com/office/drawing/2010/main" val="0"/>
              </a:ext>
            </a:extLst>
          </a:blip>
          <a:srcRect/>
          <a:stretch>
            <a:fillRect/>
          </a:stretch>
        </p:blipFill>
        <p:spPr bwMode="auto">
          <a:xfrm>
            <a:off x="35496" y="44624"/>
            <a:ext cx="936104" cy="720080"/>
          </a:xfrm>
          <a:prstGeom prst="rect">
            <a:avLst/>
          </a:prstGeom>
          <a:noFill/>
          <a:ln>
            <a:noFill/>
          </a:ln>
        </p:spPr>
      </p:pic>
    </p:spTree>
    <p:extLst>
      <p:ext uri="{BB962C8B-B14F-4D97-AF65-F5344CB8AC3E}">
        <p14:creationId xmlns:p14="http://schemas.microsoft.com/office/powerpoint/2010/main" val="20331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a:t>
            </a:fld>
            <a:endParaRPr lang="he-IL" altLang="he-IL"/>
          </a:p>
        </p:txBody>
      </p:sp>
      <p:pic>
        <p:nvPicPr>
          <p:cNvPr id="10" name="תמונה 9" descr="Cerrado y puertas abiertas aisladas Foto de archivo - 38348788"/>
          <p:cNvPicPr/>
          <p:nvPr/>
        </p:nvPicPr>
        <p:blipFill rotWithShape="1">
          <a:blip r:embed="rId2">
            <a:extLst>
              <a:ext uri="{28A0092B-C50C-407E-A947-70E740481C1C}">
                <a14:useLocalDpi xmlns:a14="http://schemas.microsoft.com/office/drawing/2010/main" val="0"/>
              </a:ext>
            </a:extLst>
          </a:blip>
          <a:srcRect l="13810" t="11000" r="50000"/>
          <a:stretch/>
        </p:blipFill>
        <p:spPr bwMode="auto">
          <a:xfrm>
            <a:off x="6876257" y="1204937"/>
            <a:ext cx="1656183" cy="4006180"/>
          </a:xfrm>
          <a:prstGeom prst="rect">
            <a:avLst/>
          </a:prstGeom>
          <a:noFill/>
          <a:ln>
            <a:noFill/>
          </a:ln>
        </p:spPr>
      </p:pic>
      <p:pic>
        <p:nvPicPr>
          <p:cNvPr id="11" name="תמונה 10" descr="Cerrado y puertas abiertas aisladas Foto de archivo - 38348788"/>
          <p:cNvPicPr/>
          <p:nvPr/>
        </p:nvPicPr>
        <p:blipFill rotWithShape="1">
          <a:blip r:embed="rId2">
            <a:extLst>
              <a:ext uri="{28A0092B-C50C-407E-A947-70E740481C1C}">
                <a14:useLocalDpi xmlns:a14="http://schemas.microsoft.com/office/drawing/2010/main" val="0"/>
              </a:ext>
            </a:extLst>
          </a:blip>
          <a:srcRect l="53357" t="6000" r="9813"/>
          <a:stretch/>
        </p:blipFill>
        <p:spPr bwMode="auto">
          <a:xfrm>
            <a:off x="6788448" y="980728"/>
            <a:ext cx="1734009" cy="4248472"/>
          </a:xfrm>
          <a:prstGeom prst="rect">
            <a:avLst/>
          </a:prstGeom>
          <a:noFill/>
          <a:ln>
            <a:noFill/>
          </a:ln>
        </p:spPr>
      </p:pic>
      <p:sp>
        <p:nvSpPr>
          <p:cNvPr id="4" name="מלבן מעוגל 3"/>
          <p:cNvSpPr/>
          <p:nvPr/>
        </p:nvSpPr>
        <p:spPr>
          <a:xfrm>
            <a:off x="6876256" y="1466701"/>
            <a:ext cx="1296144" cy="1152127"/>
          </a:xfrm>
          <a:prstGeom prst="round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1" anchor="ctr"/>
          <a:lstStyle/>
          <a:p>
            <a:pPr algn="ctr" rtl="1">
              <a:lnSpc>
                <a:spcPts val="2800"/>
              </a:lnSpc>
            </a:pPr>
            <a:r>
              <a:rPr lang="he-IL" altLang="he-IL" sz="2000" b="1" dirty="0">
                <a:solidFill>
                  <a:srgbClr val="FF0000"/>
                </a:solidFill>
                <a:effectLst>
                  <a:outerShdw blurRad="38100" dist="38100" dir="2700000" algn="tl">
                    <a:srgbClr val="000000">
                      <a:alpha val="43137"/>
                    </a:srgbClr>
                  </a:outerShdw>
                </a:effectLst>
              </a:rPr>
              <a:t>חלק 1-</a:t>
            </a:r>
          </a:p>
          <a:p>
            <a:pPr algn="ctr" rtl="1">
              <a:lnSpc>
                <a:spcPts val="2800"/>
              </a:lnSpc>
            </a:pPr>
            <a:r>
              <a:rPr lang="he-IL" altLang="he-IL" sz="2000" b="1" dirty="0">
                <a:solidFill>
                  <a:srgbClr val="FF0000"/>
                </a:solidFill>
                <a:effectLst>
                  <a:outerShdw blurRad="38100" dist="38100" dir="2700000" algn="tl">
                    <a:srgbClr val="000000">
                      <a:alpha val="43137"/>
                    </a:srgbClr>
                  </a:outerShdw>
                </a:effectLst>
              </a:rPr>
              <a:t>נהלים</a:t>
            </a:r>
          </a:p>
        </p:txBody>
      </p:sp>
      <p:pic>
        <p:nvPicPr>
          <p:cNvPr id="12" name="תמונה 11" descr="Cerrado y puertas abiertas aisladas Foto de archivo - 36819997"/>
          <p:cNvPicPr/>
          <p:nvPr/>
        </p:nvPicPr>
        <p:blipFill rotWithShape="1">
          <a:blip r:embed="rId3">
            <a:extLst>
              <a:ext uri="{28A0092B-C50C-407E-A947-70E740481C1C}">
                <a14:useLocalDpi xmlns:a14="http://schemas.microsoft.com/office/drawing/2010/main" val="0"/>
              </a:ext>
            </a:extLst>
          </a:blip>
          <a:srcRect l="12922" t="5620" r="49778"/>
          <a:stretch/>
        </p:blipFill>
        <p:spPr bwMode="auto">
          <a:xfrm>
            <a:off x="4942024" y="980729"/>
            <a:ext cx="1600200" cy="4248471"/>
          </a:xfrm>
          <a:prstGeom prst="rect">
            <a:avLst/>
          </a:prstGeom>
          <a:noFill/>
          <a:ln>
            <a:noFill/>
          </a:ln>
        </p:spPr>
      </p:pic>
      <p:pic>
        <p:nvPicPr>
          <p:cNvPr id="13" name="תמונה 12" descr="Cerrado y puertas abiertas aisladas Foto de archivo - 36819997"/>
          <p:cNvPicPr/>
          <p:nvPr/>
        </p:nvPicPr>
        <p:blipFill rotWithShape="1">
          <a:blip r:embed="rId3">
            <a:extLst>
              <a:ext uri="{28A0092B-C50C-407E-A947-70E740481C1C}">
                <a14:useLocalDpi xmlns:a14="http://schemas.microsoft.com/office/drawing/2010/main" val="0"/>
              </a:ext>
            </a:extLst>
          </a:blip>
          <a:srcRect l="53774" t="5620" r="10258"/>
          <a:stretch/>
        </p:blipFill>
        <p:spPr bwMode="auto">
          <a:xfrm>
            <a:off x="4803129" y="980729"/>
            <a:ext cx="1688445" cy="4230388"/>
          </a:xfrm>
          <a:prstGeom prst="rect">
            <a:avLst/>
          </a:prstGeom>
          <a:noFill/>
          <a:ln>
            <a:noFill/>
          </a:ln>
        </p:spPr>
      </p:pic>
      <p:sp>
        <p:nvSpPr>
          <p:cNvPr id="6" name="מלבן מעוגל 5"/>
          <p:cNvSpPr/>
          <p:nvPr/>
        </p:nvSpPr>
        <p:spPr bwMode="auto">
          <a:xfrm>
            <a:off x="4860032" y="1408708"/>
            <a:ext cx="1332656" cy="1300212"/>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1">
              <a:lnSpc>
                <a:spcPts val="2800"/>
              </a:lnSpc>
            </a:pPr>
            <a:r>
              <a:rPr lang="he-IL" altLang="he-IL" sz="2000" b="1" dirty="0">
                <a:solidFill>
                  <a:srgbClr val="FF0000"/>
                </a:solidFill>
                <a:effectLst>
                  <a:outerShdw blurRad="38100" dist="38100" dir="2700000" algn="tl">
                    <a:srgbClr val="000000">
                      <a:alpha val="43137"/>
                    </a:srgbClr>
                  </a:outerShdw>
                </a:effectLst>
              </a:rPr>
              <a:t>חלק 2 - </a:t>
            </a:r>
          </a:p>
          <a:p>
            <a:pPr algn="ctr" rtl="1">
              <a:lnSpc>
                <a:spcPts val="2800"/>
              </a:lnSpc>
            </a:pPr>
            <a:r>
              <a:rPr lang="he-IL" altLang="he-IL" sz="2000" b="1" dirty="0">
                <a:solidFill>
                  <a:srgbClr val="FF0000"/>
                </a:solidFill>
                <a:effectLst>
                  <a:outerShdw blurRad="38100" dist="38100" dir="2700000" algn="tl">
                    <a:srgbClr val="000000">
                      <a:alpha val="43137"/>
                    </a:srgbClr>
                  </a:outerShdw>
                </a:effectLst>
              </a:rPr>
              <a:t>תעריפים</a:t>
            </a:r>
          </a:p>
        </p:txBody>
      </p:sp>
      <p:pic>
        <p:nvPicPr>
          <p:cNvPr id="14" name="תמונה 13" descr="Cerrado y puertas abiertas aisladas Foto de archivo - 39420868"/>
          <p:cNvPicPr/>
          <p:nvPr/>
        </p:nvPicPr>
        <p:blipFill rotWithShape="1">
          <a:blip r:embed="rId4">
            <a:extLst>
              <a:ext uri="{28A0092B-C50C-407E-A947-70E740481C1C}">
                <a14:useLocalDpi xmlns:a14="http://schemas.microsoft.com/office/drawing/2010/main" val="0"/>
              </a:ext>
            </a:extLst>
          </a:blip>
          <a:srcRect l="12801" t="6349" r="48664"/>
          <a:stretch/>
        </p:blipFill>
        <p:spPr bwMode="auto">
          <a:xfrm>
            <a:off x="2981300" y="980728"/>
            <a:ext cx="1714500" cy="4248472"/>
          </a:xfrm>
          <a:prstGeom prst="rect">
            <a:avLst/>
          </a:prstGeom>
          <a:noFill/>
          <a:ln>
            <a:noFill/>
          </a:ln>
        </p:spPr>
      </p:pic>
      <p:pic>
        <p:nvPicPr>
          <p:cNvPr id="15" name="תמונה 14" descr="Cerrado y puertas abiertas aisladas Foto de archivo - 39420868"/>
          <p:cNvPicPr/>
          <p:nvPr/>
        </p:nvPicPr>
        <p:blipFill rotWithShape="1">
          <a:blip r:embed="rId4">
            <a:extLst>
              <a:ext uri="{28A0092B-C50C-407E-A947-70E740481C1C}">
                <a14:useLocalDpi xmlns:a14="http://schemas.microsoft.com/office/drawing/2010/main" val="0"/>
              </a:ext>
            </a:extLst>
          </a:blip>
          <a:srcRect l="53690" t="6349" r="10130"/>
          <a:stretch/>
        </p:blipFill>
        <p:spPr bwMode="auto">
          <a:xfrm>
            <a:off x="2801839" y="980728"/>
            <a:ext cx="1770162" cy="4230388"/>
          </a:xfrm>
          <a:prstGeom prst="rect">
            <a:avLst/>
          </a:prstGeom>
          <a:noFill/>
          <a:ln>
            <a:noFill/>
          </a:ln>
        </p:spPr>
      </p:pic>
      <p:sp>
        <p:nvSpPr>
          <p:cNvPr id="5" name="מלבן מעוגל 4"/>
          <p:cNvSpPr/>
          <p:nvPr/>
        </p:nvSpPr>
        <p:spPr bwMode="auto">
          <a:xfrm>
            <a:off x="2699792" y="2492896"/>
            <a:ext cx="1728192" cy="1239862"/>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45720" rIns="36000" bIns="45720" numCol="1" rtlCol="1" anchor="ctr" anchorCtr="0" compatLnSpc="1">
            <a:prstTxWarp prst="textNoShape">
              <a:avLst/>
            </a:prstTxWarp>
          </a:bodyPr>
          <a:lstStyle/>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חלק 3 - </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הסברים</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והנחיות</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כלליות</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לגבי:</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חוזים, </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תחשיבי </a:t>
            </a:r>
          </a:p>
          <a:p>
            <a:pPr algn="ctr" rtl="1">
              <a:lnSpc>
                <a:spcPts val="2400"/>
              </a:lnSpc>
            </a:pPr>
            <a:r>
              <a:rPr lang="he-IL" altLang="he-IL" sz="2000" b="1" dirty="0">
                <a:solidFill>
                  <a:srgbClr val="FF0000"/>
                </a:solidFill>
                <a:effectLst>
                  <a:outerShdw blurRad="38100" dist="38100" dir="2700000" algn="tl">
                    <a:srgbClr val="000000">
                      <a:alpha val="43137"/>
                    </a:srgbClr>
                  </a:outerShdw>
                </a:effectLst>
              </a:rPr>
              <a:t>שכ"ט וחשבוניות </a:t>
            </a:r>
          </a:p>
        </p:txBody>
      </p:sp>
      <p:pic>
        <p:nvPicPr>
          <p:cNvPr id="16" name="תמונה 15" descr="Abrir la puerta de madera Foto de archivo - 27367748"/>
          <p:cNvPicPr/>
          <p:nvPr/>
        </p:nvPicPr>
        <p:blipFill rotWithShape="1">
          <a:blip r:embed="rId5">
            <a:extLst>
              <a:ext uri="{28A0092B-C50C-407E-A947-70E740481C1C}">
                <a14:useLocalDpi xmlns:a14="http://schemas.microsoft.com/office/drawing/2010/main" val="0"/>
              </a:ext>
            </a:extLst>
          </a:blip>
          <a:srcRect r="59301"/>
          <a:stretch/>
        </p:blipFill>
        <p:spPr bwMode="auto">
          <a:xfrm>
            <a:off x="827584" y="764704"/>
            <a:ext cx="1702246" cy="4536504"/>
          </a:xfrm>
          <a:prstGeom prst="rect">
            <a:avLst/>
          </a:prstGeom>
          <a:noFill/>
          <a:ln>
            <a:noFill/>
          </a:ln>
        </p:spPr>
      </p:pic>
      <p:sp>
        <p:nvSpPr>
          <p:cNvPr id="18" name="מלבן 17"/>
          <p:cNvSpPr/>
          <p:nvPr/>
        </p:nvSpPr>
        <p:spPr bwMode="auto">
          <a:xfrm>
            <a:off x="580517" y="1481360"/>
            <a:ext cx="1656184" cy="3798340"/>
          </a:xfrm>
          <a:prstGeom prst="rect">
            <a:avLst/>
          </a:prstGeom>
          <a:gradFill flip="none" rotWithShape="1">
            <a:gsLst>
              <a:gs pos="0">
                <a:srgbClr val="CC9900">
                  <a:tint val="66000"/>
                  <a:satMod val="160000"/>
                </a:srgbClr>
              </a:gs>
              <a:gs pos="10000">
                <a:srgbClr val="CC9900">
                  <a:tint val="44500"/>
                  <a:satMod val="160000"/>
                </a:srgbClr>
              </a:gs>
              <a:gs pos="100000">
                <a:schemeClr val="bg1"/>
              </a:gs>
            </a:gsLst>
            <a:path path="circle">
              <a:fillToRect l="100000" t="100000"/>
            </a:path>
            <a:tileRect r="-100000" b="-100000"/>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pic>
        <p:nvPicPr>
          <p:cNvPr id="17" name="תמונה 16" descr="Abrir la puerta de madera Foto de archivo - 27367748"/>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2521" t="6349" r="1904"/>
          <a:stretch/>
        </p:blipFill>
        <p:spPr bwMode="auto">
          <a:xfrm>
            <a:off x="467543" y="1052736"/>
            <a:ext cx="2406428" cy="4248471"/>
          </a:xfrm>
          <a:prstGeom prst="rect">
            <a:avLst/>
          </a:prstGeom>
          <a:noFill/>
          <a:ln>
            <a:noFill/>
          </a:ln>
        </p:spPr>
      </p:pic>
      <p:sp>
        <p:nvSpPr>
          <p:cNvPr id="7" name="מלבן מעוגל 6"/>
          <p:cNvSpPr/>
          <p:nvPr/>
        </p:nvSpPr>
        <p:spPr>
          <a:xfrm>
            <a:off x="432048" y="1553368"/>
            <a:ext cx="1619672" cy="1300212"/>
          </a:xfrm>
          <a:prstGeom prst="roundRect">
            <a:avLst/>
          </a:prstGeom>
          <a:no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lIns="36000" rIns="36000" rtlCol="1" anchor="ctr"/>
          <a:lstStyle/>
          <a:p>
            <a:pPr algn="ctr" rtl="1">
              <a:lnSpc>
                <a:spcPts val="2200"/>
              </a:lnSpc>
            </a:pPr>
            <a:r>
              <a:rPr lang="he-IL" altLang="he-IL" sz="2000" b="1" dirty="0">
                <a:solidFill>
                  <a:srgbClr val="FF0000"/>
                </a:solidFill>
                <a:effectLst>
                  <a:outerShdw blurRad="38100" dist="38100" dir="2700000" algn="tl">
                    <a:srgbClr val="000000">
                      <a:alpha val="43137"/>
                    </a:srgbClr>
                  </a:outerShdw>
                </a:effectLst>
              </a:rPr>
              <a:t>חלק 4 - </a:t>
            </a:r>
          </a:p>
          <a:p>
            <a:pPr algn="ctr" rtl="1">
              <a:lnSpc>
                <a:spcPts val="2200"/>
              </a:lnSpc>
            </a:pPr>
            <a:r>
              <a:rPr lang="he-IL" altLang="he-IL" sz="2000" b="1" dirty="0">
                <a:solidFill>
                  <a:srgbClr val="FF0000"/>
                </a:solidFill>
                <a:effectLst>
                  <a:outerShdw blurRad="38100" dist="38100" dir="2700000" algn="tl">
                    <a:srgbClr val="000000">
                      <a:alpha val="43137"/>
                    </a:srgbClr>
                  </a:outerShdw>
                </a:effectLst>
              </a:rPr>
              <a:t>טפסים סטנדרטיים</a:t>
            </a:r>
          </a:p>
        </p:txBody>
      </p:sp>
      <p:sp>
        <p:nvSpPr>
          <p:cNvPr id="19" name="Title 1"/>
          <p:cNvSpPr txBox="1">
            <a:spLocks noChangeArrowheads="1"/>
          </p:cNvSpPr>
          <p:nvPr/>
        </p:nvSpPr>
        <p:spPr>
          <a:xfrm>
            <a:off x="395288" y="188913"/>
            <a:ext cx="7858125" cy="492125"/>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3200" kern="0" dirty="0"/>
              <a:t>מבנה הספר צהוב</a:t>
            </a:r>
          </a:p>
        </p:txBody>
      </p:sp>
    </p:spTree>
    <p:extLst>
      <p:ext uri="{BB962C8B-B14F-4D97-AF65-F5344CB8AC3E}">
        <p14:creationId xmlns:p14="http://schemas.microsoft.com/office/powerpoint/2010/main" val="34965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18"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60</a:t>
            </a:fld>
            <a:endParaRPr lang="he-IL" altLang="he-IL"/>
          </a:p>
        </p:txBody>
      </p:sp>
      <p:sp>
        <p:nvSpPr>
          <p:cNvPr id="3" name="מלבן 2"/>
          <p:cNvSpPr/>
          <p:nvPr/>
        </p:nvSpPr>
        <p:spPr>
          <a:xfrm>
            <a:off x="539552" y="1290240"/>
            <a:ext cx="8136904" cy="3021340"/>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just" rtl="1"/>
            <a:r>
              <a:rPr lang="he-IL" sz="2200" b="1" dirty="0">
                <a:solidFill>
                  <a:schemeClr val="tx1"/>
                </a:solidFill>
              </a:rPr>
              <a:t>כתבי כמויות ואומדנים</a:t>
            </a:r>
            <a:endParaRPr lang="en-US" sz="2200" b="1" dirty="0">
              <a:solidFill>
                <a:schemeClr val="tx1"/>
              </a:solidFill>
            </a:endParaRPr>
          </a:p>
          <a:p>
            <a:pPr algn="just" rtl="1">
              <a:lnSpc>
                <a:spcPts val="2800"/>
              </a:lnSpc>
              <a:spcBef>
                <a:spcPts val="600"/>
              </a:spcBef>
            </a:pPr>
            <a:r>
              <a:rPr lang="he-IL" sz="2200" dirty="0">
                <a:solidFill>
                  <a:schemeClr val="tx1"/>
                </a:solidFill>
              </a:rPr>
              <a:t>כתבי כמויות ואומדנים (להלן: "כתבי כמויות") יוכנו באמצעות תכנת כתבי כמויות בעלת קישור למערכת </a:t>
            </a:r>
            <a:r>
              <a:rPr lang="x-none" sz="2200">
                <a:solidFill>
                  <a:schemeClr val="tx1"/>
                </a:solidFill>
              </a:rPr>
              <a:t>ERP</a:t>
            </a:r>
            <a:r>
              <a:rPr lang="he-IL" sz="2200" dirty="0">
                <a:solidFill>
                  <a:schemeClr val="tx1"/>
                </a:solidFill>
              </a:rPr>
              <a:t>, כאשר סעיפי כתב הכמויות ייובאו מתוך קטלוג סעיפי בינוי ו/או באמצעות הגשת סעיפים חדשים, בהתאם לצורך, לאישור מרכז אחזקת קטלוג סעיפי בניה באגף הנדסה והבינוי.</a:t>
            </a:r>
            <a:endParaRPr lang="en-US" sz="2200" b="1" dirty="0">
              <a:solidFill>
                <a:schemeClr val="tx1"/>
              </a:solidFill>
            </a:endParaRPr>
          </a:p>
          <a:p>
            <a:pPr algn="just" rtl="1">
              <a:lnSpc>
                <a:spcPts val="2800"/>
              </a:lnSpc>
            </a:pPr>
            <a:r>
              <a:rPr lang="he-IL" sz="2200" dirty="0">
                <a:solidFill>
                  <a:schemeClr val="tx1"/>
                </a:solidFill>
              </a:rPr>
              <a:t>לאחר השלמת כתבי הכמויות, הקובץ יומר באמצעות התכנה לפורמט משרד הביטחון. המתכנן יעביר למנהל הפרויקט תדפיס ומדיה מגנטית של כתבי הכמויות בפורמט</a:t>
            </a:r>
            <a:r>
              <a:rPr lang="x-none" sz="2200">
                <a:solidFill>
                  <a:schemeClr val="tx1"/>
                </a:solidFill>
              </a:rPr>
              <a:t>SKN </a:t>
            </a:r>
            <a:r>
              <a:rPr lang="he-IL" sz="2200" dirty="0">
                <a:solidFill>
                  <a:schemeClr val="tx1"/>
                </a:solidFill>
              </a:rPr>
              <a:t> ובפורמט משרד הביטחון.</a:t>
            </a:r>
            <a:endParaRPr lang="en-US" sz="2200" b="1" dirty="0">
              <a:solidFill>
                <a:schemeClr val="tx1"/>
              </a:solidFill>
            </a:endParaRPr>
          </a:p>
        </p:txBody>
      </p:sp>
      <p:sp>
        <p:nvSpPr>
          <p:cNvPr id="4" name="כותרת 1"/>
          <p:cNvSpPr txBox="1">
            <a:spLocks noChangeArrowheads="1"/>
          </p:cNvSpPr>
          <p:nvPr/>
        </p:nvSpPr>
        <p:spPr>
          <a:xfrm>
            <a:off x="530299" y="44624"/>
            <a:ext cx="7858125" cy="43021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r>
              <a:rPr lang="he-IL" altLang="he-IL" sz="2800" kern="0" dirty="0"/>
              <a:t>פרק 1.13 – מערכות מחשוב ומידע</a:t>
            </a:r>
            <a:endParaRPr lang="en-US" altLang="he-IL" sz="2800" kern="0" dirty="0"/>
          </a:p>
        </p:txBody>
      </p:sp>
      <p:sp>
        <p:nvSpPr>
          <p:cNvPr id="5" name="מלבן 4"/>
          <p:cNvSpPr/>
          <p:nvPr/>
        </p:nvSpPr>
        <p:spPr>
          <a:xfrm>
            <a:off x="539552" y="4581128"/>
            <a:ext cx="8136904" cy="1528624"/>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rtl="1">
              <a:lnSpc>
                <a:spcPts val="2800"/>
              </a:lnSpc>
            </a:pPr>
            <a:r>
              <a:rPr lang="he-IL" sz="2200" dirty="0">
                <a:solidFill>
                  <a:schemeClr val="tx1"/>
                </a:solidFill>
              </a:rPr>
              <a:t>את קטלוג סעיפי הבינוי ניתן להוריד מאתר </a:t>
            </a:r>
            <a:r>
              <a:rPr lang="he-IL" sz="2200" dirty="0" err="1">
                <a:solidFill>
                  <a:schemeClr val="tx1"/>
                </a:solidFill>
              </a:rPr>
              <a:t>משהב"ט</a:t>
            </a:r>
            <a:r>
              <a:rPr lang="he-IL" sz="2200" dirty="0">
                <a:solidFill>
                  <a:schemeClr val="tx1"/>
                </a:solidFill>
              </a:rPr>
              <a:t>: </a:t>
            </a:r>
            <a:endParaRPr lang="en-US" sz="2200" b="1" dirty="0">
              <a:solidFill>
                <a:schemeClr val="tx1"/>
              </a:solidFill>
            </a:endParaRPr>
          </a:p>
          <a:p>
            <a:pPr algn="just" rtl="1">
              <a:lnSpc>
                <a:spcPts val="2800"/>
              </a:lnSpc>
            </a:pPr>
            <a:r>
              <a:rPr lang="he-IL" sz="2100" b="1" dirty="0">
                <a:solidFill>
                  <a:srgbClr val="FF0000"/>
                </a:solidFill>
              </a:rPr>
              <a:t>אתר סחר אלקטרוני ←   דף בית ←  מידע לספק ←  בינוי ←  סעיפי בינוי</a:t>
            </a:r>
            <a:endParaRPr lang="en-US" sz="2100" b="1" dirty="0">
              <a:solidFill>
                <a:srgbClr val="FF0000"/>
              </a:solidFill>
            </a:endParaRPr>
          </a:p>
          <a:p>
            <a:pPr algn="just" rtl="1">
              <a:lnSpc>
                <a:spcPts val="2800"/>
              </a:lnSpc>
            </a:pPr>
            <a:r>
              <a:rPr lang="he-IL" sz="2200" dirty="0">
                <a:solidFill>
                  <a:schemeClr val="tx1"/>
                </a:solidFill>
              </a:rPr>
              <a:t>האתר כולל גם "מדריך עזר לשימוש בקטלוג" ואת המסמך "אודות קטלוג בינוי".</a:t>
            </a:r>
            <a:endParaRPr lang="en-US" sz="2200" b="1" dirty="0">
              <a:solidFill>
                <a:schemeClr val="tx1"/>
              </a:solidFill>
            </a:endParaRPr>
          </a:p>
        </p:txBody>
      </p:sp>
      <p:pic>
        <p:nvPicPr>
          <p:cNvPr id="6" name="תמונה 5" descr="Ilustración de vectores de fondo. Composición de los cubos 3d. Diseño de fondo. Diseño de logotipo. Foto de archivo - 39881619"/>
          <p:cNvPicPr/>
          <p:nvPr/>
        </p:nvPicPr>
        <p:blipFill>
          <a:blip r:embed="rId2" cstate="print">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a:off x="35496" y="44624"/>
            <a:ext cx="936104" cy="720080"/>
          </a:xfrm>
          <a:prstGeom prst="rect">
            <a:avLst/>
          </a:prstGeom>
          <a:noFill/>
          <a:ln>
            <a:noFill/>
          </a:ln>
        </p:spPr>
      </p:pic>
    </p:spTree>
    <p:extLst>
      <p:ext uri="{BB962C8B-B14F-4D97-AF65-F5344CB8AC3E}">
        <p14:creationId xmlns:p14="http://schemas.microsoft.com/office/powerpoint/2010/main" val="21469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61</a:t>
            </a:fld>
            <a:endParaRPr lang="he-IL" altLang="he-IL"/>
          </a:p>
        </p:txBody>
      </p:sp>
      <p:sp>
        <p:nvSpPr>
          <p:cNvPr id="3" name="מלבן 2"/>
          <p:cNvSpPr/>
          <p:nvPr/>
        </p:nvSpPr>
        <p:spPr>
          <a:xfrm>
            <a:off x="539552" y="1290240"/>
            <a:ext cx="8136904" cy="1523494"/>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just" rtl="1"/>
            <a:r>
              <a:rPr lang="he-IL" sz="2200" b="1" dirty="0">
                <a:solidFill>
                  <a:schemeClr val="tx1"/>
                </a:solidFill>
              </a:rPr>
              <a:t>תכולת הפרק</a:t>
            </a:r>
          </a:p>
          <a:p>
            <a:pPr lvl="0" algn="just" rtl="1">
              <a:spcBef>
                <a:spcPts val="600"/>
              </a:spcBef>
            </a:pPr>
            <a:r>
              <a:rPr lang="he-IL" sz="2200" dirty="0">
                <a:solidFill>
                  <a:schemeClr val="tx1"/>
                </a:solidFill>
              </a:rPr>
              <a:t>פרק זה נועד להורות את המתכנן לשימוש בפלטפורמה אירגונית לניהול פרויקטים באמצעות האינטרנט. פרק זה מחייב את כל אחד מהמתכננים ובתכנון כוללני –  את המתכנן הראשי וכל המתכננים הנלווים.</a:t>
            </a:r>
            <a:endParaRPr lang="en-US" sz="2200" dirty="0">
              <a:solidFill>
                <a:schemeClr val="tx1"/>
              </a:solidFill>
            </a:endParaRPr>
          </a:p>
        </p:txBody>
      </p:sp>
      <p:sp>
        <p:nvSpPr>
          <p:cNvPr id="4" name="כותרת 1"/>
          <p:cNvSpPr txBox="1">
            <a:spLocks noChangeArrowheads="1"/>
          </p:cNvSpPr>
          <p:nvPr/>
        </p:nvSpPr>
        <p:spPr>
          <a:xfrm>
            <a:off x="242515" y="44624"/>
            <a:ext cx="8073901" cy="430213"/>
          </a:xfrm>
          <a:prstGeom prst="rect">
            <a:avLst/>
          </a:prstGeom>
        </p:spPr>
        <p:txBody>
          <a:bodyPr lIns="36000" rIns="36000"/>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r>
              <a:rPr lang="he-IL" altLang="he-IL" sz="2700" kern="0" dirty="0"/>
              <a:t>פרק 1.14 </a:t>
            </a:r>
            <a:r>
              <a:rPr lang="he-IL" sz="2700" dirty="0"/>
              <a:t>מערכות לניהול פרויקטים באמצעות </a:t>
            </a:r>
            <a:r>
              <a:rPr lang="he-IL" sz="2700" dirty="0" err="1"/>
              <a:t>האינט</a:t>
            </a:r>
            <a:r>
              <a:rPr lang="he-IL" sz="2700" dirty="0"/>
              <a:t>'</a:t>
            </a:r>
            <a:endParaRPr lang="en-US" altLang="he-IL" sz="2700" kern="0" dirty="0"/>
          </a:p>
        </p:txBody>
      </p:sp>
      <p:sp>
        <p:nvSpPr>
          <p:cNvPr id="5" name="מלבן 4"/>
          <p:cNvSpPr/>
          <p:nvPr/>
        </p:nvSpPr>
        <p:spPr>
          <a:xfrm>
            <a:off x="539552" y="2983011"/>
            <a:ext cx="8136904" cy="2713628"/>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just" rtl="1"/>
            <a:r>
              <a:rPr lang="he-IL" sz="2200" b="1" dirty="0">
                <a:solidFill>
                  <a:schemeClr val="tx1"/>
                </a:solidFill>
              </a:rPr>
              <a:t>הפלטפורמה הארגונית</a:t>
            </a:r>
          </a:p>
          <a:p>
            <a:pPr marL="358775" lvl="0" indent="-358775" algn="just" rtl="1">
              <a:lnSpc>
                <a:spcPts val="2800"/>
              </a:lnSpc>
              <a:spcBef>
                <a:spcPts val="600"/>
              </a:spcBef>
              <a:buFont typeface="+mj-cs"/>
              <a:buAutoNum type="hebrew2Minus"/>
            </a:pPr>
            <a:r>
              <a:rPr lang="he-IL" sz="2200" dirty="0">
                <a:solidFill>
                  <a:schemeClr val="tx1"/>
                </a:solidFill>
              </a:rPr>
              <a:t>לצורך מתן השירותים נשוא ההתקשרות, על המתכנן להחזיק ברשותו ועל חשבונו, מערכת ברישיון לניהול פרויקטים באמצעות האינטרנט, מסוג "</a:t>
            </a:r>
            <a:r>
              <a:rPr lang="he-IL" sz="2200" dirty="0" err="1">
                <a:solidFill>
                  <a:schemeClr val="tx1"/>
                </a:solidFill>
              </a:rPr>
              <a:t>רמדור</a:t>
            </a:r>
            <a:r>
              <a:rPr lang="he-IL" sz="2200" dirty="0">
                <a:solidFill>
                  <a:schemeClr val="tx1"/>
                </a:solidFill>
              </a:rPr>
              <a:t> נט" של חברת "</a:t>
            </a:r>
            <a:r>
              <a:rPr lang="he-IL" sz="2200" dirty="0" err="1">
                <a:solidFill>
                  <a:schemeClr val="tx1"/>
                </a:solidFill>
              </a:rPr>
              <a:t>רמדור</a:t>
            </a:r>
            <a:r>
              <a:rPr lang="he-IL" sz="2200" dirty="0">
                <a:solidFill>
                  <a:schemeClr val="tx1"/>
                </a:solidFill>
              </a:rPr>
              <a:t>", אשר תשמש אותו בעבודה מול </a:t>
            </a:r>
            <a:r>
              <a:rPr lang="he-IL" sz="2200" dirty="0" err="1">
                <a:solidFill>
                  <a:schemeClr val="tx1"/>
                </a:solidFill>
              </a:rPr>
              <a:t>משהב"ט</a:t>
            </a:r>
            <a:r>
              <a:rPr lang="he-IL" sz="2200" dirty="0">
                <a:solidFill>
                  <a:schemeClr val="tx1"/>
                </a:solidFill>
              </a:rPr>
              <a:t> (להלן: "מערכת לניהול פרויקטים" ו/או "המערכת") לכל אורך תקופת ההתקשרות.</a:t>
            </a:r>
            <a:endParaRPr lang="he-IL" sz="2200" b="1" dirty="0">
              <a:solidFill>
                <a:schemeClr val="tx1"/>
              </a:solidFill>
            </a:endParaRPr>
          </a:p>
          <a:p>
            <a:pPr marL="358775" lvl="0" indent="-358775" algn="just" rtl="1">
              <a:lnSpc>
                <a:spcPts val="2800"/>
              </a:lnSpc>
              <a:spcBef>
                <a:spcPts val="600"/>
              </a:spcBef>
              <a:buFont typeface="+mj-cs"/>
              <a:buAutoNum type="hebrew2Minus"/>
            </a:pPr>
            <a:r>
              <a:rPr lang="he-IL" sz="2200" dirty="0">
                <a:solidFill>
                  <a:schemeClr val="tx1"/>
                </a:solidFill>
              </a:rPr>
              <a:t>המתכנן ייעשה שימוש אך ורק בתוכנות מחשב מורשות</a:t>
            </a:r>
            <a:r>
              <a:rPr lang="he-IL" sz="2200" dirty="0"/>
              <a:t>..</a:t>
            </a:r>
            <a:endParaRPr lang="en-US" sz="2200" b="1" dirty="0"/>
          </a:p>
        </p:txBody>
      </p:sp>
      <p:pic>
        <p:nvPicPr>
          <p:cNvPr id="6" name="תמונה 5"/>
          <p:cNvPicPr/>
          <p:nvPr/>
        </p:nvPicPr>
        <p:blipFill>
          <a:blip r:embed="rId2">
            <a:clrChange>
              <a:clrFrom>
                <a:srgbClr val="FFFFFF"/>
              </a:clrFrom>
              <a:clrTo>
                <a:srgbClr val="FFFFFF">
                  <a:alpha val="0"/>
                </a:srgbClr>
              </a:clrTo>
            </a:clrChange>
          </a:blip>
          <a:stretch>
            <a:fillRect/>
          </a:stretch>
        </p:blipFill>
        <p:spPr>
          <a:xfrm>
            <a:off x="-108520" y="67544"/>
            <a:ext cx="1224136" cy="769168"/>
          </a:xfrm>
          <a:prstGeom prst="rect">
            <a:avLst/>
          </a:prstGeom>
        </p:spPr>
      </p:pic>
    </p:spTree>
    <p:extLst>
      <p:ext uri="{BB962C8B-B14F-4D97-AF65-F5344CB8AC3E}">
        <p14:creationId xmlns:p14="http://schemas.microsoft.com/office/powerpoint/2010/main" val="28851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62</a:t>
            </a:fld>
            <a:endParaRPr lang="he-IL" altLang="he-IL"/>
          </a:p>
        </p:txBody>
      </p:sp>
      <p:sp>
        <p:nvSpPr>
          <p:cNvPr id="4" name="כותרת 1"/>
          <p:cNvSpPr txBox="1">
            <a:spLocks noChangeArrowheads="1"/>
          </p:cNvSpPr>
          <p:nvPr/>
        </p:nvSpPr>
        <p:spPr>
          <a:xfrm>
            <a:off x="242515" y="44624"/>
            <a:ext cx="8073901" cy="430213"/>
          </a:xfrm>
          <a:prstGeom prst="rect">
            <a:avLst/>
          </a:prstGeom>
        </p:spPr>
        <p:txBody>
          <a:bodyPr lIns="36000" rIns="36000"/>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lvl="0"/>
            <a:r>
              <a:rPr lang="he-IL" altLang="he-IL" sz="2800" kern="0" dirty="0"/>
              <a:t>פרק 1.15 – </a:t>
            </a:r>
            <a:r>
              <a:rPr lang="he-IL" sz="2800" dirty="0"/>
              <a:t>תרגום מסמכי מכרז</a:t>
            </a:r>
            <a:endParaRPr lang="en-US" altLang="he-IL" sz="2800" kern="0" dirty="0"/>
          </a:p>
        </p:txBody>
      </p:sp>
      <p:sp>
        <p:nvSpPr>
          <p:cNvPr id="5" name="מלבן 4"/>
          <p:cNvSpPr/>
          <p:nvPr/>
        </p:nvSpPr>
        <p:spPr>
          <a:xfrm>
            <a:off x="539552" y="1196752"/>
            <a:ext cx="8136904" cy="769441"/>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rtl="1"/>
            <a:r>
              <a:rPr lang="he-IL" sz="2200" dirty="0">
                <a:solidFill>
                  <a:schemeClr val="tx1"/>
                </a:solidFill>
              </a:rPr>
              <a:t>פרק זה מפרט את אופן התשלום למתכננים בגין תרגום מסמכי מכרז (תכניות, מפרטים וכתבי כמויות) מעברית לאנגלית או מאנגלית לעברית.</a:t>
            </a:r>
            <a:endParaRPr lang="en-US" sz="2200" b="1" dirty="0">
              <a:solidFill>
                <a:schemeClr val="tx1"/>
              </a:solidFill>
            </a:endParaRPr>
          </a:p>
        </p:txBody>
      </p:sp>
      <p:sp>
        <p:nvSpPr>
          <p:cNvPr id="6" name="מלבן 5"/>
          <p:cNvSpPr/>
          <p:nvPr/>
        </p:nvSpPr>
        <p:spPr>
          <a:xfrm>
            <a:off x="539552" y="2219960"/>
            <a:ext cx="8136904" cy="2092881"/>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lIns="1908000">
            <a:spAutoFit/>
          </a:bodyPr>
          <a:lstStyle/>
          <a:p>
            <a:pPr lvl="0" algn="just" rtl="1">
              <a:spcBef>
                <a:spcPts val="600"/>
              </a:spcBef>
              <a:spcAft>
                <a:spcPts val="600"/>
              </a:spcAft>
            </a:pPr>
            <a:r>
              <a:rPr lang="he-IL" sz="2200" b="1" dirty="0">
                <a:solidFill>
                  <a:schemeClr val="tx1"/>
                </a:solidFill>
              </a:rPr>
              <a:t>השכר</a:t>
            </a:r>
          </a:p>
          <a:p>
            <a:pPr lvl="0" algn="just" rtl="1">
              <a:spcBef>
                <a:spcPts val="600"/>
              </a:spcBef>
              <a:spcAft>
                <a:spcPts val="600"/>
              </a:spcAft>
            </a:pPr>
            <a:r>
              <a:rPr lang="he-IL" sz="2200" dirty="0">
                <a:solidFill>
                  <a:schemeClr val="tx1"/>
                </a:solidFill>
              </a:rPr>
              <a:t>השכר כולל תרגום, עריכה, הגהה, עימוד והכנה גרפית לגבי כל מסמך ומסמך.</a:t>
            </a:r>
            <a:endParaRPr lang="he-IL" sz="2200" b="1" dirty="0">
              <a:solidFill>
                <a:schemeClr val="tx1"/>
              </a:solidFill>
            </a:endParaRPr>
          </a:p>
          <a:p>
            <a:pPr lvl="0" algn="just" rtl="1">
              <a:spcBef>
                <a:spcPts val="600"/>
              </a:spcBef>
              <a:spcAft>
                <a:spcPts val="600"/>
              </a:spcAft>
            </a:pPr>
            <a:r>
              <a:rPr lang="he-IL" sz="2200" dirty="0">
                <a:solidFill>
                  <a:schemeClr val="tx1"/>
                </a:solidFill>
              </a:rPr>
              <a:t>בפרויקטים בהם משולמת תוספת לשכר התכנון לפי פרק 1.9, לא ישולם עבור תרגום מסמכי המכרז.</a:t>
            </a:r>
            <a:endParaRPr lang="en-US" sz="2200" dirty="0">
              <a:solidFill>
                <a:schemeClr val="tx1"/>
              </a:solidFill>
            </a:endParaRPr>
          </a:p>
        </p:txBody>
      </p:sp>
      <p:pic>
        <p:nvPicPr>
          <p:cNvPr id="7" name="תמונה 6" descr="Resultado de imagen de ‫תרגום‬‎"/>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20888"/>
            <a:ext cx="1800200" cy="1440160"/>
          </a:xfrm>
          <a:prstGeom prst="rect">
            <a:avLst/>
          </a:prstGeom>
          <a:noFill/>
          <a:ln>
            <a:noFill/>
          </a:ln>
        </p:spPr>
      </p:pic>
      <p:pic>
        <p:nvPicPr>
          <p:cNvPr id="8" name="תמונה 7" descr="Resultado de imagen de ‫תרגום‬‎"/>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51183"/>
            <a:ext cx="864096" cy="641513"/>
          </a:xfrm>
          <a:prstGeom prst="rect">
            <a:avLst/>
          </a:prstGeom>
          <a:noFill/>
          <a:ln>
            <a:noFill/>
          </a:ln>
        </p:spPr>
      </p:pic>
    </p:spTree>
    <p:extLst>
      <p:ext uri="{BB962C8B-B14F-4D97-AF65-F5344CB8AC3E}">
        <p14:creationId xmlns:p14="http://schemas.microsoft.com/office/powerpoint/2010/main" val="31684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63</a:t>
            </a:fld>
            <a:endParaRPr lang="he-IL" altLang="he-IL"/>
          </a:p>
        </p:txBody>
      </p:sp>
      <p:sp>
        <p:nvSpPr>
          <p:cNvPr id="4" name="כותרת 1"/>
          <p:cNvSpPr txBox="1">
            <a:spLocks noChangeArrowheads="1"/>
          </p:cNvSpPr>
          <p:nvPr/>
        </p:nvSpPr>
        <p:spPr>
          <a:xfrm>
            <a:off x="179512" y="116632"/>
            <a:ext cx="8073901" cy="430213"/>
          </a:xfrm>
          <a:prstGeom prst="rect">
            <a:avLst/>
          </a:prstGeom>
        </p:spPr>
        <p:txBody>
          <a:bodyPr lIns="36000" rIns="36000"/>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1.16 – </a:t>
            </a:r>
            <a:r>
              <a:rPr lang="en-US" sz="2800" dirty="0"/>
              <a:t>Building information </a:t>
            </a:r>
            <a:r>
              <a:rPr lang="en-US" sz="2800" dirty="0" err="1"/>
              <a:t>modelling</a:t>
            </a:r>
            <a:endParaRPr lang="he-IL" sz="2800" dirty="0"/>
          </a:p>
          <a:p>
            <a:pPr lvl="0"/>
            <a:endParaRPr lang="en-US" altLang="he-IL" sz="2800" kern="0" dirty="0"/>
          </a:p>
        </p:txBody>
      </p:sp>
      <p:sp>
        <p:nvSpPr>
          <p:cNvPr id="5" name="מלבן 4"/>
          <p:cNvSpPr/>
          <p:nvPr/>
        </p:nvSpPr>
        <p:spPr>
          <a:xfrm>
            <a:off x="5004048" y="1988840"/>
            <a:ext cx="3888432" cy="1631216"/>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rtl="1"/>
            <a:r>
              <a:rPr lang="he-IL" sz="2500" dirty="0">
                <a:solidFill>
                  <a:schemeClr val="tx1"/>
                </a:solidFill>
              </a:rPr>
              <a:t>פרק זה מגדיר וקובע הנחיות לגבי דרישות מיוחדות וקביעת שכר טרחה למתכננים בפרויקטים המתוכננים ב-</a:t>
            </a:r>
            <a:r>
              <a:rPr lang="en-US" sz="2500" dirty="0">
                <a:solidFill>
                  <a:schemeClr val="tx1"/>
                </a:solidFill>
              </a:rPr>
              <a:t>BIM</a:t>
            </a:r>
            <a:r>
              <a:rPr lang="he-IL" sz="2500" dirty="0">
                <a:solidFill>
                  <a:schemeClr val="tx1"/>
                </a:solidFill>
              </a:rPr>
              <a:t>.</a:t>
            </a:r>
            <a:endParaRPr lang="en-US" sz="2500" dirty="0">
              <a:solidFill>
                <a:schemeClr val="tx1"/>
              </a:solidFill>
            </a:endParaRPr>
          </a:p>
        </p:txBody>
      </p:sp>
      <p:pic>
        <p:nvPicPr>
          <p:cNvPr id="7" name="Picture 8" descr="Imagen relacionada"/>
          <p:cNvPicPr>
            <a:picLocks noChangeAspect="1" noChangeArrowheads="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107504" y="1268760"/>
            <a:ext cx="5472608" cy="3056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n relacionada"/>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36512" y="116632"/>
            <a:ext cx="855712" cy="4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277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64</a:t>
            </a:fld>
            <a:endParaRPr lang="he-IL" altLang="he-IL"/>
          </a:p>
        </p:txBody>
      </p:sp>
      <p:sp>
        <p:nvSpPr>
          <p:cNvPr id="3" name="מלבן 2"/>
          <p:cNvSpPr/>
          <p:nvPr/>
        </p:nvSpPr>
        <p:spPr>
          <a:xfrm>
            <a:off x="539552" y="1343044"/>
            <a:ext cx="8136904" cy="3170099"/>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lIns="4788000">
            <a:spAutoFit/>
          </a:bodyPr>
          <a:lstStyle/>
          <a:p>
            <a:pPr algn="just" rtl="1">
              <a:lnSpc>
                <a:spcPts val="4000"/>
              </a:lnSpc>
              <a:spcBef>
                <a:spcPts val="1200"/>
              </a:spcBef>
              <a:spcAft>
                <a:spcPts val="1200"/>
              </a:spcAft>
            </a:pPr>
            <a:r>
              <a:rPr lang="he-IL" sz="2400" dirty="0">
                <a:solidFill>
                  <a:schemeClr val="tx1"/>
                </a:solidFill>
              </a:rPr>
              <a:t>רק ספקים רשומים במאגר הספקים של </a:t>
            </a:r>
            <a:r>
              <a:rPr lang="he-IL" sz="2400" dirty="0" err="1">
                <a:solidFill>
                  <a:schemeClr val="tx1"/>
                </a:solidFill>
              </a:rPr>
              <a:t>אהו"ב</a:t>
            </a:r>
            <a:r>
              <a:rPr lang="he-IL" sz="2400" dirty="0">
                <a:solidFill>
                  <a:schemeClr val="tx1"/>
                </a:solidFill>
              </a:rPr>
              <a:t> שאושרו לקטגוריית </a:t>
            </a:r>
            <a:r>
              <a:rPr lang="x-none" sz="2400">
                <a:solidFill>
                  <a:schemeClr val="tx1"/>
                </a:solidFill>
              </a:rPr>
              <a:t>BIM</a:t>
            </a:r>
            <a:r>
              <a:rPr lang="he-IL" sz="2400" dirty="0">
                <a:solidFill>
                  <a:schemeClr val="tx1"/>
                </a:solidFill>
              </a:rPr>
              <a:t> יוכלו לבצע עבודת תכן במערכת הביטחון בה קיימת דרישה רגולטורית לעבודה </a:t>
            </a:r>
            <a:r>
              <a:rPr lang="x-none" sz="2400">
                <a:solidFill>
                  <a:schemeClr val="tx1"/>
                </a:solidFill>
              </a:rPr>
              <a:t>BIM</a:t>
            </a:r>
            <a:r>
              <a:rPr lang="he-IL" sz="2400" dirty="0">
                <a:solidFill>
                  <a:schemeClr val="tx1"/>
                </a:solidFill>
              </a:rPr>
              <a:t>.</a:t>
            </a:r>
            <a:endParaRPr lang="en-US" sz="2400" dirty="0">
              <a:solidFill>
                <a:schemeClr val="tx1"/>
              </a:solidFill>
            </a:endParaRPr>
          </a:p>
        </p:txBody>
      </p:sp>
      <p:sp>
        <p:nvSpPr>
          <p:cNvPr id="4" name="כותרת 1"/>
          <p:cNvSpPr txBox="1">
            <a:spLocks noChangeArrowheads="1"/>
          </p:cNvSpPr>
          <p:nvPr/>
        </p:nvSpPr>
        <p:spPr>
          <a:xfrm>
            <a:off x="179512" y="116632"/>
            <a:ext cx="8073901" cy="430213"/>
          </a:xfrm>
          <a:prstGeom prst="rect">
            <a:avLst/>
          </a:prstGeom>
        </p:spPr>
        <p:txBody>
          <a:bodyPr lIns="36000" rIns="36000"/>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1.16 – </a:t>
            </a:r>
            <a:r>
              <a:rPr lang="en-US" sz="2800" dirty="0"/>
              <a:t>Building information </a:t>
            </a:r>
            <a:r>
              <a:rPr lang="en-US" sz="2800" dirty="0" err="1"/>
              <a:t>modelling</a:t>
            </a:r>
            <a:endParaRPr lang="he-IL" sz="2800" dirty="0"/>
          </a:p>
          <a:p>
            <a:r>
              <a:rPr lang="he-IL" sz="2800" dirty="0"/>
              <a:t>	      </a:t>
            </a:r>
            <a:r>
              <a:rPr lang="he-IL" sz="2800" b="0" dirty="0"/>
              <a:t>&gt; דרישות סף וקריטריונים לתכנון ב – </a:t>
            </a:r>
            <a:r>
              <a:rPr lang="en-US" sz="2800" b="0" dirty="0"/>
              <a:t>BIM</a:t>
            </a:r>
          </a:p>
          <a:p>
            <a:endParaRPr lang="en-US" sz="2800" b="0" dirty="0"/>
          </a:p>
          <a:p>
            <a:pPr lvl="0"/>
            <a:endParaRPr lang="en-US" altLang="he-IL" sz="2800" kern="0" dirty="0"/>
          </a:p>
        </p:txBody>
      </p:sp>
      <p:pic>
        <p:nvPicPr>
          <p:cNvPr id="6" name="Picture 6" descr="Resultado de imagen de architectural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58" y="1649027"/>
            <a:ext cx="4501106" cy="2572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n relacionada"/>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36512" y="116632"/>
            <a:ext cx="855712" cy="4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80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65</a:t>
            </a:fld>
            <a:endParaRPr lang="he-IL" altLang="he-IL"/>
          </a:p>
        </p:txBody>
      </p:sp>
      <p:sp>
        <p:nvSpPr>
          <p:cNvPr id="4" name="כותרת 1"/>
          <p:cNvSpPr txBox="1">
            <a:spLocks noChangeArrowheads="1"/>
          </p:cNvSpPr>
          <p:nvPr/>
        </p:nvSpPr>
        <p:spPr>
          <a:xfrm>
            <a:off x="179512" y="116632"/>
            <a:ext cx="8073901" cy="430213"/>
          </a:xfrm>
          <a:prstGeom prst="rect">
            <a:avLst/>
          </a:prstGeom>
        </p:spPr>
        <p:txBody>
          <a:bodyPr lIns="36000" rIns="36000"/>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1.16 – </a:t>
            </a:r>
            <a:r>
              <a:rPr lang="en-US" sz="2800" dirty="0"/>
              <a:t>Building information </a:t>
            </a:r>
            <a:r>
              <a:rPr lang="en-US" sz="2800" dirty="0" err="1"/>
              <a:t>modelling</a:t>
            </a:r>
            <a:endParaRPr lang="he-IL" sz="2800" dirty="0"/>
          </a:p>
          <a:p>
            <a:pPr lvl="0"/>
            <a:r>
              <a:rPr lang="he-IL" sz="2800" dirty="0"/>
              <a:t>	      </a:t>
            </a:r>
            <a:r>
              <a:rPr lang="he-IL" sz="2800" b="0" dirty="0"/>
              <a:t>&gt; מקדם תוספת לתכנון ב-</a:t>
            </a:r>
            <a:r>
              <a:rPr lang="en-US" sz="2800" b="0" dirty="0"/>
              <a:t>BIM</a:t>
            </a:r>
            <a:r>
              <a:rPr lang="he-IL" sz="2800" b="0" dirty="0"/>
              <a:t>:</a:t>
            </a:r>
            <a:endParaRPr lang="en-US" sz="2800" b="0" dirty="0"/>
          </a:p>
          <a:p>
            <a:endParaRPr lang="en-US" sz="2800" b="0" dirty="0"/>
          </a:p>
          <a:p>
            <a:pPr lvl="0"/>
            <a:endParaRPr lang="en-US" altLang="he-IL" sz="2800" kern="0" dirty="0"/>
          </a:p>
        </p:txBody>
      </p:sp>
      <p:graphicFrame>
        <p:nvGraphicFramePr>
          <p:cNvPr id="7" name="טבלה 6"/>
          <p:cNvGraphicFramePr>
            <a:graphicFrameLocks noGrp="1"/>
          </p:cNvGraphicFramePr>
          <p:nvPr>
            <p:extLst>
              <p:ext uri="{D42A27DB-BD31-4B8C-83A1-F6EECF244321}">
                <p14:modId xmlns:p14="http://schemas.microsoft.com/office/powerpoint/2010/main" val="1970626815"/>
              </p:ext>
            </p:extLst>
          </p:nvPr>
        </p:nvGraphicFramePr>
        <p:xfrm>
          <a:off x="570790" y="1264528"/>
          <a:ext cx="8105666" cy="3799211"/>
        </p:xfrm>
        <a:graphic>
          <a:graphicData uri="http://schemas.openxmlformats.org/drawingml/2006/table">
            <a:tbl>
              <a:tblPr rtl="1" firstRow="1" firstCol="1" bandRow="1">
                <a:tableStyleId>{5C22544A-7EE6-4342-B048-85BDC9FD1C3A}</a:tableStyleId>
              </a:tblPr>
              <a:tblGrid>
                <a:gridCol w="563828">
                  <a:extLst>
                    <a:ext uri="{9D8B030D-6E8A-4147-A177-3AD203B41FA5}">
                      <a16:colId xmlns:a16="http://schemas.microsoft.com/office/drawing/2014/main" xmlns="" val="20000"/>
                    </a:ext>
                  </a:extLst>
                </a:gridCol>
                <a:gridCol w="1266190">
                  <a:extLst>
                    <a:ext uri="{9D8B030D-6E8A-4147-A177-3AD203B41FA5}">
                      <a16:colId xmlns:a16="http://schemas.microsoft.com/office/drawing/2014/main" xmlns="" val="20001"/>
                    </a:ext>
                  </a:extLst>
                </a:gridCol>
                <a:gridCol w="1767842">
                  <a:extLst>
                    <a:ext uri="{9D8B030D-6E8A-4147-A177-3AD203B41FA5}">
                      <a16:colId xmlns:a16="http://schemas.microsoft.com/office/drawing/2014/main" xmlns="" val="20002"/>
                    </a:ext>
                  </a:extLst>
                </a:gridCol>
                <a:gridCol w="3380626">
                  <a:extLst>
                    <a:ext uri="{9D8B030D-6E8A-4147-A177-3AD203B41FA5}">
                      <a16:colId xmlns:a16="http://schemas.microsoft.com/office/drawing/2014/main" xmlns="" val="20003"/>
                    </a:ext>
                  </a:extLst>
                </a:gridCol>
                <a:gridCol w="1127180">
                  <a:extLst>
                    <a:ext uri="{9D8B030D-6E8A-4147-A177-3AD203B41FA5}">
                      <a16:colId xmlns:a16="http://schemas.microsoft.com/office/drawing/2014/main" xmlns="" val="20004"/>
                    </a:ext>
                  </a:extLst>
                </a:gridCol>
              </a:tblGrid>
              <a:tr h="638984">
                <a:tc>
                  <a:txBody>
                    <a:bodyPr/>
                    <a:lstStyle/>
                    <a:p>
                      <a:pPr algn="ctr" rtl="1">
                        <a:lnSpc>
                          <a:spcPts val="3000"/>
                        </a:lnSpc>
                        <a:spcBef>
                          <a:spcPts val="600"/>
                        </a:spcBef>
                        <a:spcAft>
                          <a:spcPts val="600"/>
                        </a:spcAft>
                      </a:pPr>
                      <a:r>
                        <a:rPr lang="he-IL" sz="2200" dirty="0">
                          <a:solidFill>
                            <a:schemeClr val="tx1"/>
                          </a:solidFill>
                          <a:effectLst/>
                        </a:rPr>
                        <a:t> </a:t>
                      </a:r>
                      <a:endParaRPr lang="en-US" sz="22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000"/>
                        </a:lnSpc>
                        <a:spcBef>
                          <a:spcPts val="600"/>
                        </a:spcBef>
                        <a:spcAft>
                          <a:spcPts val="600"/>
                        </a:spcAft>
                      </a:pPr>
                      <a:r>
                        <a:rPr lang="he-IL" sz="2200" dirty="0">
                          <a:solidFill>
                            <a:schemeClr val="tx1"/>
                          </a:solidFill>
                          <a:effectLst/>
                        </a:rPr>
                        <a:t>מודל התקשרות</a:t>
                      </a:r>
                      <a:endParaRPr lang="en-US" sz="2200" dirty="0">
                        <a:solidFill>
                          <a:schemeClr val="tx1"/>
                        </a:solidFill>
                        <a:effectLst/>
                        <a:latin typeface="Times New Roman"/>
                        <a:ea typeface="Times New Roman"/>
                      </a:endParaRPr>
                    </a:p>
                  </a:txBody>
                  <a:tcPr marL="34916" marR="34916"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000"/>
                        </a:lnSpc>
                        <a:spcBef>
                          <a:spcPts val="600"/>
                        </a:spcBef>
                        <a:spcAft>
                          <a:spcPts val="600"/>
                        </a:spcAft>
                      </a:pPr>
                      <a:r>
                        <a:rPr lang="he-IL" sz="2200" dirty="0">
                          <a:solidFill>
                            <a:schemeClr val="tx1"/>
                          </a:solidFill>
                          <a:effectLst/>
                        </a:rPr>
                        <a:t>סוג התקשרות</a:t>
                      </a:r>
                      <a:endParaRPr lang="en-US" sz="2200" dirty="0">
                        <a:solidFill>
                          <a:schemeClr val="tx1"/>
                        </a:solidFill>
                        <a:effectLst/>
                        <a:latin typeface="Times New Roman"/>
                        <a:ea typeface="Times New Roman"/>
                      </a:endParaRPr>
                    </a:p>
                  </a:txBody>
                  <a:tcPr marL="34916" marR="34916"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000"/>
                        </a:lnSpc>
                        <a:spcBef>
                          <a:spcPts val="0"/>
                        </a:spcBef>
                        <a:spcAft>
                          <a:spcPts val="0"/>
                        </a:spcAft>
                      </a:pPr>
                      <a:r>
                        <a:rPr lang="he-IL" sz="2200" dirty="0">
                          <a:solidFill>
                            <a:schemeClr val="tx1"/>
                          </a:solidFill>
                          <a:effectLst/>
                        </a:rPr>
                        <a:t>היקף שכ"ט להתקשרות</a:t>
                      </a:r>
                    </a:p>
                    <a:p>
                      <a:pPr algn="ctr" rtl="1">
                        <a:lnSpc>
                          <a:spcPts val="3000"/>
                        </a:lnSpc>
                        <a:spcBef>
                          <a:spcPts val="0"/>
                        </a:spcBef>
                        <a:spcAft>
                          <a:spcPts val="0"/>
                        </a:spcAft>
                      </a:pPr>
                      <a:r>
                        <a:rPr lang="he-IL" sz="2200" dirty="0">
                          <a:solidFill>
                            <a:schemeClr val="tx1"/>
                          </a:solidFill>
                          <a:effectLst/>
                        </a:rPr>
                        <a:t>(כולל מע"מ)</a:t>
                      </a:r>
                      <a:endParaRPr lang="en-US" sz="2200" dirty="0">
                        <a:solidFill>
                          <a:schemeClr val="tx1"/>
                        </a:solidFill>
                        <a:effectLst/>
                        <a:latin typeface="Times New Roman"/>
                        <a:ea typeface="Times New Roman"/>
                      </a:endParaRPr>
                    </a:p>
                  </a:txBody>
                  <a:tcPr marL="34916" marR="34916"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000"/>
                        </a:lnSpc>
                        <a:spcBef>
                          <a:spcPts val="600"/>
                        </a:spcBef>
                        <a:spcAft>
                          <a:spcPts val="600"/>
                        </a:spcAft>
                      </a:pPr>
                      <a:r>
                        <a:rPr lang="he-IL" sz="2200" dirty="0">
                          <a:solidFill>
                            <a:schemeClr val="tx1"/>
                          </a:solidFill>
                          <a:effectLst/>
                        </a:rPr>
                        <a:t>מקדם </a:t>
                      </a:r>
                      <a:r>
                        <a:rPr lang="en-US" sz="2200" dirty="0">
                          <a:solidFill>
                            <a:schemeClr val="tx1"/>
                          </a:solidFill>
                          <a:effectLst/>
                        </a:rPr>
                        <a:t>BIM</a:t>
                      </a:r>
                      <a:r>
                        <a:rPr lang="he-IL" sz="2200" dirty="0">
                          <a:solidFill>
                            <a:schemeClr val="tx1"/>
                          </a:solidFill>
                          <a:effectLst/>
                        </a:rPr>
                        <a:t>*</a:t>
                      </a:r>
                      <a:endParaRPr lang="en-US" sz="2200" dirty="0">
                        <a:solidFill>
                          <a:schemeClr val="tx1"/>
                        </a:solidFill>
                        <a:effectLst/>
                        <a:latin typeface="Times New Roman"/>
                        <a:ea typeface="Times New Roman"/>
                      </a:endParaRPr>
                    </a:p>
                  </a:txBody>
                  <a:tcPr marL="34916" marR="34916"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568475">
                <a:tc>
                  <a:txBody>
                    <a:bodyPr/>
                    <a:lstStyle/>
                    <a:p>
                      <a:pPr algn="ctr" rtl="1">
                        <a:lnSpc>
                          <a:spcPct val="100000"/>
                        </a:lnSpc>
                        <a:spcBef>
                          <a:spcPts val="600"/>
                        </a:spcBef>
                        <a:spcAft>
                          <a:spcPts val="600"/>
                        </a:spcAft>
                      </a:pPr>
                      <a:r>
                        <a:rPr lang="he-IL" sz="1600" b="0">
                          <a:solidFill>
                            <a:schemeClr val="tx1"/>
                          </a:solidFill>
                          <a:effectLst/>
                        </a:rPr>
                        <a:t>1.</a:t>
                      </a:r>
                      <a:endParaRPr lang="en-US" sz="1600" b="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ct val="100000"/>
                        </a:lnSpc>
                        <a:spcBef>
                          <a:spcPts val="600"/>
                        </a:spcBef>
                        <a:spcAft>
                          <a:spcPts val="600"/>
                        </a:spcAft>
                      </a:pPr>
                      <a:r>
                        <a:rPr lang="he-IL" sz="2000" dirty="0">
                          <a:solidFill>
                            <a:schemeClr val="tx1"/>
                          </a:solidFill>
                          <a:effectLst/>
                        </a:rPr>
                        <a:t>כוללני</a:t>
                      </a:r>
                      <a:endParaRPr lang="en-US" sz="20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rtl="1">
                        <a:lnSpc>
                          <a:spcPct val="100000"/>
                        </a:lnSpc>
                        <a:spcBef>
                          <a:spcPts val="600"/>
                        </a:spcBef>
                        <a:spcAft>
                          <a:spcPts val="600"/>
                        </a:spcAft>
                      </a:pPr>
                      <a:r>
                        <a:rPr lang="he-IL" sz="2000" kern="1200" dirty="0">
                          <a:solidFill>
                            <a:schemeClr val="tx1"/>
                          </a:solidFill>
                          <a:effectLst/>
                          <a:latin typeface="+mn-lt"/>
                          <a:ea typeface="+mn-ea"/>
                          <a:cs typeface="+mn-cs"/>
                        </a:rPr>
                        <a:t>עבודות קטנות</a:t>
                      </a:r>
                      <a:endParaRPr lang="en-US" sz="2000" kern="1200" dirty="0">
                        <a:solidFill>
                          <a:schemeClr val="tx1"/>
                        </a:solidFill>
                        <a:effectLst/>
                        <a:latin typeface="+mn-lt"/>
                        <a:ea typeface="+mn-ea"/>
                        <a:cs typeface="+mn-cs"/>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rtl="1">
                        <a:lnSpc>
                          <a:spcPct val="100000"/>
                        </a:lnSpc>
                        <a:spcBef>
                          <a:spcPts val="600"/>
                        </a:spcBef>
                        <a:spcAft>
                          <a:spcPts val="600"/>
                        </a:spcAft>
                      </a:pPr>
                      <a:r>
                        <a:rPr lang="he-IL" sz="2000" kern="1200" dirty="0">
                          <a:solidFill>
                            <a:schemeClr val="tx1"/>
                          </a:solidFill>
                          <a:effectLst/>
                          <a:latin typeface="+mn-lt"/>
                          <a:ea typeface="+mn-ea"/>
                          <a:cs typeface="+mn-cs"/>
                        </a:rPr>
                        <a:t>עד 300,000 ₪</a:t>
                      </a:r>
                      <a:endParaRPr lang="en-US" sz="2000" kern="1200" dirty="0">
                        <a:solidFill>
                          <a:schemeClr val="tx1"/>
                        </a:solidFill>
                        <a:effectLst/>
                        <a:latin typeface="+mn-lt"/>
                        <a:ea typeface="+mn-ea"/>
                        <a:cs typeface="+mn-cs"/>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800"/>
                        </a:lnSpc>
                        <a:spcBef>
                          <a:spcPts val="600"/>
                        </a:spcBef>
                        <a:spcAft>
                          <a:spcPts val="600"/>
                        </a:spcAft>
                      </a:pPr>
                      <a:r>
                        <a:rPr lang="he-IL" sz="2200" b="1" dirty="0">
                          <a:solidFill>
                            <a:schemeClr val="tx2">
                              <a:lumMod val="75000"/>
                              <a:lumOff val="25000"/>
                            </a:schemeClr>
                          </a:solidFill>
                          <a:effectLst/>
                        </a:rPr>
                        <a:t>1.15</a:t>
                      </a:r>
                      <a:endParaRPr lang="en-US" sz="2200" b="1" dirty="0">
                        <a:solidFill>
                          <a:schemeClr val="tx2">
                            <a:lumMod val="75000"/>
                            <a:lumOff val="25000"/>
                          </a:schemeClr>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648072">
                <a:tc>
                  <a:txBody>
                    <a:bodyPr/>
                    <a:lstStyle/>
                    <a:p>
                      <a:pPr algn="ctr" rtl="1">
                        <a:lnSpc>
                          <a:spcPct val="100000"/>
                        </a:lnSpc>
                        <a:spcBef>
                          <a:spcPts val="600"/>
                        </a:spcBef>
                        <a:spcAft>
                          <a:spcPts val="600"/>
                        </a:spcAft>
                      </a:pPr>
                      <a:r>
                        <a:rPr lang="he-IL" sz="1600" b="0" dirty="0">
                          <a:solidFill>
                            <a:schemeClr val="tx1"/>
                          </a:solidFill>
                          <a:effectLst/>
                        </a:rPr>
                        <a:t>2.</a:t>
                      </a:r>
                      <a:endParaRPr lang="en-US" sz="1600" b="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ct val="100000"/>
                        </a:lnSpc>
                        <a:spcBef>
                          <a:spcPts val="600"/>
                        </a:spcBef>
                        <a:spcAft>
                          <a:spcPts val="600"/>
                        </a:spcAft>
                      </a:pPr>
                      <a:r>
                        <a:rPr lang="he-IL" sz="2000" dirty="0">
                          <a:solidFill>
                            <a:schemeClr val="tx1"/>
                          </a:solidFill>
                          <a:effectLst/>
                        </a:rPr>
                        <a:t>כוללני</a:t>
                      </a:r>
                      <a:endParaRPr lang="en-US" sz="20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rtl="1">
                        <a:lnSpc>
                          <a:spcPct val="100000"/>
                        </a:lnSpc>
                        <a:spcBef>
                          <a:spcPts val="600"/>
                        </a:spcBef>
                        <a:spcAft>
                          <a:spcPts val="600"/>
                        </a:spcAft>
                      </a:pPr>
                      <a:r>
                        <a:rPr lang="he-IL" sz="2000" kern="1200" dirty="0">
                          <a:solidFill>
                            <a:schemeClr val="tx1"/>
                          </a:solidFill>
                          <a:effectLst/>
                          <a:latin typeface="+mn-lt"/>
                          <a:ea typeface="+mn-ea"/>
                          <a:cs typeface="+mn-cs"/>
                        </a:rPr>
                        <a:t>עבודות בינוניות</a:t>
                      </a:r>
                      <a:endParaRPr lang="en-US" sz="2000" kern="1200" dirty="0">
                        <a:solidFill>
                          <a:schemeClr val="tx1"/>
                        </a:solidFill>
                        <a:effectLst/>
                        <a:latin typeface="+mn-lt"/>
                        <a:ea typeface="+mn-ea"/>
                        <a:cs typeface="+mn-cs"/>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indent="0" algn="r" rtl="1">
                        <a:lnSpc>
                          <a:spcPct val="100000"/>
                        </a:lnSpc>
                        <a:spcBef>
                          <a:spcPts val="600"/>
                        </a:spcBef>
                        <a:spcAft>
                          <a:spcPts val="600"/>
                        </a:spcAft>
                      </a:pPr>
                      <a:r>
                        <a:rPr lang="he-IL" sz="2000" kern="1200" dirty="0">
                          <a:solidFill>
                            <a:schemeClr val="tx1"/>
                          </a:solidFill>
                          <a:effectLst/>
                          <a:latin typeface="+mn-lt"/>
                          <a:ea typeface="+mn-ea"/>
                          <a:cs typeface="+mn-cs"/>
                        </a:rPr>
                        <a:t>300,001 ₪ עד 1,000,000 ₪</a:t>
                      </a:r>
                      <a:endParaRPr lang="en-US" sz="2000" kern="1200" dirty="0">
                        <a:solidFill>
                          <a:schemeClr val="tx1"/>
                        </a:solidFill>
                        <a:effectLst/>
                        <a:latin typeface="+mn-lt"/>
                        <a:ea typeface="+mn-ea"/>
                        <a:cs typeface="+mn-cs"/>
                      </a:endParaRPr>
                    </a:p>
                  </a:txBody>
                  <a:tcPr marL="72000"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800"/>
                        </a:lnSpc>
                        <a:spcBef>
                          <a:spcPts val="600"/>
                        </a:spcBef>
                        <a:spcAft>
                          <a:spcPts val="600"/>
                        </a:spcAft>
                      </a:pPr>
                      <a:r>
                        <a:rPr lang="he-IL" sz="2200" b="1" dirty="0">
                          <a:solidFill>
                            <a:schemeClr val="tx2">
                              <a:lumMod val="75000"/>
                              <a:lumOff val="25000"/>
                            </a:schemeClr>
                          </a:solidFill>
                          <a:effectLst/>
                        </a:rPr>
                        <a:t>1.10</a:t>
                      </a:r>
                      <a:endParaRPr lang="en-US" sz="2200" b="1" dirty="0">
                        <a:solidFill>
                          <a:schemeClr val="tx2">
                            <a:lumMod val="75000"/>
                            <a:lumOff val="25000"/>
                          </a:schemeClr>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576064">
                <a:tc>
                  <a:txBody>
                    <a:bodyPr/>
                    <a:lstStyle/>
                    <a:p>
                      <a:pPr algn="ctr" rtl="1">
                        <a:lnSpc>
                          <a:spcPct val="100000"/>
                        </a:lnSpc>
                        <a:spcBef>
                          <a:spcPts val="600"/>
                        </a:spcBef>
                        <a:spcAft>
                          <a:spcPts val="600"/>
                        </a:spcAft>
                      </a:pPr>
                      <a:r>
                        <a:rPr lang="he-IL" sz="1600" b="0" dirty="0">
                          <a:solidFill>
                            <a:schemeClr val="tx1"/>
                          </a:solidFill>
                          <a:effectLst/>
                        </a:rPr>
                        <a:t>3.</a:t>
                      </a:r>
                      <a:endParaRPr lang="en-US" sz="1600" b="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ct val="100000"/>
                        </a:lnSpc>
                        <a:spcBef>
                          <a:spcPts val="600"/>
                        </a:spcBef>
                        <a:spcAft>
                          <a:spcPts val="600"/>
                        </a:spcAft>
                      </a:pPr>
                      <a:r>
                        <a:rPr lang="he-IL" sz="2000" dirty="0">
                          <a:solidFill>
                            <a:schemeClr val="tx1"/>
                          </a:solidFill>
                          <a:effectLst/>
                        </a:rPr>
                        <a:t>כוללני</a:t>
                      </a:r>
                      <a:endParaRPr lang="en-US" sz="20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rtl="1">
                        <a:lnSpc>
                          <a:spcPct val="100000"/>
                        </a:lnSpc>
                        <a:spcBef>
                          <a:spcPts val="600"/>
                        </a:spcBef>
                        <a:spcAft>
                          <a:spcPts val="600"/>
                        </a:spcAft>
                      </a:pPr>
                      <a:r>
                        <a:rPr lang="he-IL" sz="2000" kern="1200" dirty="0">
                          <a:solidFill>
                            <a:schemeClr val="tx1"/>
                          </a:solidFill>
                          <a:effectLst/>
                          <a:latin typeface="+mn-lt"/>
                          <a:ea typeface="+mn-ea"/>
                          <a:cs typeface="+mn-cs"/>
                        </a:rPr>
                        <a:t>עבודות גדולות</a:t>
                      </a:r>
                      <a:endParaRPr lang="en-US" sz="2000" kern="1200" dirty="0">
                        <a:solidFill>
                          <a:schemeClr val="tx1"/>
                        </a:solidFill>
                        <a:effectLst/>
                        <a:latin typeface="+mn-lt"/>
                        <a:ea typeface="+mn-ea"/>
                        <a:cs typeface="+mn-cs"/>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358775" indent="-358775" algn="r" rtl="1">
                        <a:lnSpc>
                          <a:spcPct val="100000"/>
                        </a:lnSpc>
                        <a:spcBef>
                          <a:spcPts val="600"/>
                        </a:spcBef>
                        <a:spcAft>
                          <a:spcPts val="600"/>
                        </a:spcAft>
                      </a:pPr>
                      <a:r>
                        <a:rPr lang="he-IL" sz="2000" kern="1200" dirty="0">
                          <a:solidFill>
                            <a:schemeClr val="tx1"/>
                          </a:solidFill>
                          <a:effectLst/>
                          <a:latin typeface="+mn-lt"/>
                          <a:ea typeface="+mn-ea"/>
                          <a:cs typeface="+mn-cs"/>
                        </a:rPr>
                        <a:t>1,000,001 ₪ עד 1,500,000 ₪</a:t>
                      </a:r>
                      <a:endParaRPr lang="en-US" sz="2000" kern="1200" dirty="0">
                        <a:solidFill>
                          <a:schemeClr val="tx1"/>
                        </a:solidFill>
                        <a:effectLst/>
                        <a:latin typeface="+mn-lt"/>
                        <a:ea typeface="+mn-ea"/>
                        <a:cs typeface="+mn-cs"/>
                      </a:endParaRPr>
                    </a:p>
                  </a:txBody>
                  <a:tcPr marL="72000"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800"/>
                        </a:lnSpc>
                        <a:spcBef>
                          <a:spcPts val="600"/>
                        </a:spcBef>
                        <a:spcAft>
                          <a:spcPts val="600"/>
                        </a:spcAft>
                      </a:pPr>
                      <a:r>
                        <a:rPr lang="he-IL" sz="2200" b="1" dirty="0">
                          <a:solidFill>
                            <a:schemeClr val="tx2">
                              <a:lumMod val="75000"/>
                              <a:lumOff val="25000"/>
                            </a:schemeClr>
                          </a:solidFill>
                          <a:effectLst/>
                        </a:rPr>
                        <a:t>1.06</a:t>
                      </a:r>
                      <a:endParaRPr lang="en-US" sz="2200" b="1" dirty="0">
                        <a:solidFill>
                          <a:schemeClr val="tx2">
                            <a:lumMod val="75000"/>
                            <a:lumOff val="25000"/>
                          </a:schemeClr>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201735">
                <a:tc>
                  <a:txBody>
                    <a:bodyPr/>
                    <a:lstStyle/>
                    <a:p>
                      <a:pPr algn="ctr" rtl="1">
                        <a:lnSpc>
                          <a:spcPct val="100000"/>
                        </a:lnSpc>
                        <a:spcBef>
                          <a:spcPts val="600"/>
                        </a:spcBef>
                        <a:spcAft>
                          <a:spcPts val="600"/>
                        </a:spcAft>
                      </a:pPr>
                      <a:r>
                        <a:rPr lang="he-IL" sz="1600" b="0">
                          <a:solidFill>
                            <a:schemeClr val="tx1"/>
                          </a:solidFill>
                          <a:effectLst/>
                        </a:rPr>
                        <a:t>4.</a:t>
                      </a:r>
                      <a:endParaRPr lang="en-US" sz="1600" b="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ct val="100000"/>
                        </a:lnSpc>
                        <a:spcBef>
                          <a:spcPts val="600"/>
                        </a:spcBef>
                        <a:spcAft>
                          <a:spcPts val="600"/>
                        </a:spcAft>
                      </a:pPr>
                      <a:r>
                        <a:rPr lang="he-IL" sz="2000" dirty="0">
                          <a:solidFill>
                            <a:schemeClr val="tx1"/>
                          </a:solidFill>
                          <a:effectLst/>
                        </a:rPr>
                        <a:t>כוללני</a:t>
                      </a:r>
                      <a:endParaRPr lang="en-US" sz="20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600"/>
                        </a:spcBef>
                        <a:spcAft>
                          <a:spcPts val="600"/>
                        </a:spcAft>
                        <a:buClrTx/>
                        <a:buSzTx/>
                        <a:buFontTx/>
                        <a:buNone/>
                        <a:tabLst/>
                        <a:defRPr/>
                      </a:pPr>
                      <a:r>
                        <a:rPr lang="he-IL" sz="2000" kern="1200" dirty="0">
                          <a:solidFill>
                            <a:schemeClr val="tx1"/>
                          </a:solidFill>
                          <a:effectLst/>
                          <a:latin typeface="+mn-lt"/>
                          <a:ea typeface="+mn-ea"/>
                          <a:cs typeface="+mn-cs"/>
                        </a:rPr>
                        <a:t> עבודות גדולות</a:t>
                      </a:r>
                      <a:endParaRPr lang="en-US" sz="2000" kern="1200" dirty="0">
                        <a:solidFill>
                          <a:schemeClr val="tx1"/>
                        </a:solidFill>
                        <a:effectLst/>
                        <a:latin typeface="+mn-lt"/>
                        <a:ea typeface="+mn-ea"/>
                        <a:cs typeface="+mn-cs"/>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358775" indent="-358775" algn="r" rtl="1">
                        <a:lnSpc>
                          <a:spcPct val="100000"/>
                        </a:lnSpc>
                        <a:spcBef>
                          <a:spcPts val="600"/>
                        </a:spcBef>
                        <a:spcAft>
                          <a:spcPts val="600"/>
                        </a:spcAft>
                      </a:pPr>
                      <a:r>
                        <a:rPr lang="he-IL" sz="2000" kern="1200" dirty="0">
                          <a:solidFill>
                            <a:schemeClr val="tx1"/>
                          </a:solidFill>
                          <a:effectLst/>
                          <a:latin typeface="+mn-lt"/>
                          <a:ea typeface="+mn-ea"/>
                          <a:cs typeface="+mn-cs"/>
                        </a:rPr>
                        <a:t>מעל 1,500,000 ₪</a:t>
                      </a:r>
                      <a:endParaRPr lang="en-US" sz="2000" kern="1200" dirty="0">
                        <a:solidFill>
                          <a:schemeClr val="tx1"/>
                        </a:solidFill>
                        <a:effectLst/>
                        <a:latin typeface="+mn-lt"/>
                        <a:ea typeface="+mn-ea"/>
                        <a:cs typeface="+mn-cs"/>
                      </a:endParaRPr>
                    </a:p>
                  </a:txBody>
                  <a:tcPr marL="72000"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2500"/>
                        </a:lnSpc>
                        <a:spcBef>
                          <a:spcPts val="0"/>
                        </a:spcBef>
                        <a:spcAft>
                          <a:spcPts val="0"/>
                        </a:spcAft>
                      </a:pPr>
                      <a:r>
                        <a:rPr lang="he-IL" sz="2200" b="1" dirty="0">
                          <a:solidFill>
                            <a:schemeClr val="tx2">
                              <a:lumMod val="75000"/>
                              <a:lumOff val="25000"/>
                            </a:schemeClr>
                          </a:solidFill>
                          <a:effectLst/>
                        </a:rPr>
                        <a:t>בהתאם למכרז </a:t>
                      </a:r>
                      <a:endParaRPr lang="en-US" sz="2200" b="1" dirty="0">
                        <a:solidFill>
                          <a:schemeClr val="tx2">
                            <a:lumMod val="75000"/>
                            <a:lumOff val="25000"/>
                          </a:schemeClr>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201735">
                <a:tc>
                  <a:txBody>
                    <a:bodyPr/>
                    <a:lstStyle/>
                    <a:p>
                      <a:pPr algn="ctr" rtl="1">
                        <a:lnSpc>
                          <a:spcPct val="100000"/>
                        </a:lnSpc>
                        <a:spcBef>
                          <a:spcPts val="600"/>
                        </a:spcBef>
                        <a:spcAft>
                          <a:spcPts val="600"/>
                        </a:spcAft>
                      </a:pPr>
                      <a:r>
                        <a:rPr lang="he-IL" sz="1600" b="0" dirty="0">
                          <a:solidFill>
                            <a:schemeClr val="tx1"/>
                          </a:solidFill>
                          <a:effectLst/>
                        </a:rPr>
                        <a:t>5.</a:t>
                      </a:r>
                      <a:endParaRPr lang="en-US" sz="1600" b="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ct val="100000"/>
                        </a:lnSpc>
                        <a:spcBef>
                          <a:spcPts val="600"/>
                        </a:spcBef>
                        <a:spcAft>
                          <a:spcPts val="600"/>
                        </a:spcAft>
                      </a:pPr>
                      <a:r>
                        <a:rPr lang="he-IL" sz="2000" dirty="0">
                          <a:solidFill>
                            <a:schemeClr val="tx1"/>
                          </a:solidFill>
                          <a:effectLst/>
                        </a:rPr>
                        <a:t>בודדת</a:t>
                      </a:r>
                      <a:endParaRPr lang="en-US" sz="20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rtl="1">
                        <a:lnSpc>
                          <a:spcPts val="2400"/>
                        </a:lnSpc>
                        <a:spcBef>
                          <a:spcPts val="0"/>
                        </a:spcBef>
                        <a:spcAft>
                          <a:spcPts val="0"/>
                        </a:spcAft>
                      </a:pPr>
                      <a:r>
                        <a:rPr lang="he-IL" sz="2000" dirty="0">
                          <a:solidFill>
                            <a:schemeClr val="tx1"/>
                          </a:solidFill>
                          <a:effectLst/>
                        </a:rPr>
                        <a:t>עבודות קטנות, בינוניות וגדולות</a:t>
                      </a:r>
                      <a:endParaRPr lang="en-US" sz="2000" dirty="0">
                        <a:solidFill>
                          <a:schemeClr val="tx1"/>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358775" indent="-358775" algn="r" rtl="1">
                        <a:lnSpc>
                          <a:spcPct val="100000"/>
                        </a:lnSpc>
                        <a:spcBef>
                          <a:spcPts val="600"/>
                        </a:spcBef>
                        <a:spcAft>
                          <a:spcPts val="600"/>
                        </a:spcAft>
                      </a:pPr>
                      <a:r>
                        <a:rPr lang="he-IL" sz="2000" kern="1200" dirty="0">
                          <a:solidFill>
                            <a:schemeClr val="tx1"/>
                          </a:solidFill>
                          <a:effectLst/>
                          <a:latin typeface="+mn-lt"/>
                          <a:ea typeface="+mn-ea"/>
                          <a:cs typeface="+mn-cs"/>
                        </a:rPr>
                        <a:t>ללא קשר להיקף ההתקשרות</a:t>
                      </a:r>
                      <a:endParaRPr lang="en-US" sz="2000" kern="1200" dirty="0">
                        <a:solidFill>
                          <a:schemeClr val="tx1"/>
                        </a:solidFill>
                        <a:effectLst/>
                        <a:latin typeface="+mn-lt"/>
                        <a:ea typeface="+mn-ea"/>
                        <a:cs typeface="+mn-cs"/>
                      </a:endParaRPr>
                    </a:p>
                  </a:txBody>
                  <a:tcPr marL="72000"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1">
                        <a:lnSpc>
                          <a:spcPts val="3800"/>
                        </a:lnSpc>
                        <a:spcBef>
                          <a:spcPts val="600"/>
                        </a:spcBef>
                        <a:spcAft>
                          <a:spcPts val="600"/>
                        </a:spcAft>
                      </a:pPr>
                      <a:r>
                        <a:rPr lang="he-IL" sz="2200" b="1" dirty="0">
                          <a:solidFill>
                            <a:schemeClr val="tx2">
                              <a:lumMod val="75000"/>
                              <a:lumOff val="25000"/>
                            </a:schemeClr>
                          </a:solidFill>
                          <a:effectLst/>
                        </a:rPr>
                        <a:t>1.10</a:t>
                      </a:r>
                      <a:endParaRPr lang="en-US" sz="2200" b="1" dirty="0">
                        <a:solidFill>
                          <a:schemeClr val="tx2">
                            <a:lumMod val="75000"/>
                            <a:lumOff val="25000"/>
                          </a:schemeClr>
                        </a:solidFill>
                        <a:effectLst/>
                        <a:latin typeface="Times New Roman"/>
                        <a:ea typeface="Times New Roman"/>
                      </a:endParaRPr>
                    </a:p>
                  </a:txBody>
                  <a:tcPr marL="34916" marR="34916"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5" name="Picture 8" descr="Imagen relacionada"/>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36512" y="116632"/>
            <a:ext cx="855712" cy="4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53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66</a:t>
            </a:fld>
            <a:endParaRPr lang="he-IL" altLang="he-IL"/>
          </a:p>
        </p:txBody>
      </p:sp>
      <p:sp>
        <p:nvSpPr>
          <p:cNvPr id="4" name="כותרת 1"/>
          <p:cNvSpPr txBox="1">
            <a:spLocks noChangeArrowheads="1"/>
          </p:cNvSpPr>
          <p:nvPr/>
        </p:nvSpPr>
        <p:spPr>
          <a:xfrm>
            <a:off x="179512" y="116632"/>
            <a:ext cx="8073901" cy="430213"/>
          </a:xfrm>
          <a:prstGeom prst="rect">
            <a:avLst/>
          </a:prstGeom>
        </p:spPr>
        <p:txBody>
          <a:bodyPr lIns="36000" rIns="36000"/>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altLang="he-IL" sz="2800" kern="0" dirty="0"/>
              <a:t>פרק 1.16 – </a:t>
            </a:r>
            <a:r>
              <a:rPr lang="en-US" sz="2800" dirty="0"/>
              <a:t>Building information </a:t>
            </a:r>
            <a:r>
              <a:rPr lang="en-US" sz="2800" dirty="0" err="1"/>
              <a:t>modelling</a:t>
            </a:r>
            <a:endParaRPr lang="he-IL" sz="2800" dirty="0"/>
          </a:p>
          <a:p>
            <a:pPr lvl="0"/>
            <a:r>
              <a:rPr lang="he-IL" sz="2800" dirty="0"/>
              <a:t>	      </a:t>
            </a:r>
            <a:r>
              <a:rPr lang="he-IL" sz="2800" b="0" dirty="0"/>
              <a:t>&gt; מקדם תוספת לתכנון ב-</a:t>
            </a:r>
            <a:r>
              <a:rPr lang="en-US" sz="2800" b="0" dirty="0"/>
              <a:t>BIM</a:t>
            </a:r>
            <a:r>
              <a:rPr lang="he-IL" sz="2800" b="0" dirty="0"/>
              <a:t>/ הערות</a:t>
            </a:r>
            <a:endParaRPr lang="en-US" sz="2800" b="0" dirty="0"/>
          </a:p>
          <a:p>
            <a:endParaRPr lang="en-US" sz="2800" b="0" dirty="0"/>
          </a:p>
          <a:p>
            <a:pPr lvl="0"/>
            <a:endParaRPr lang="en-US" altLang="he-IL" sz="2800" kern="0" dirty="0"/>
          </a:p>
        </p:txBody>
      </p:sp>
      <p:sp>
        <p:nvSpPr>
          <p:cNvPr id="10" name="מלבן 9"/>
          <p:cNvSpPr/>
          <p:nvPr/>
        </p:nvSpPr>
        <p:spPr>
          <a:xfrm>
            <a:off x="539552" y="1018321"/>
            <a:ext cx="8136904" cy="5363007"/>
          </a:xfrm>
          <a:prstGeom prst="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lIns="72000">
            <a:spAutoFit/>
          </a:bodyPr>
          <a:lstStyle/>
          <a:p>
            <a:pPr marL="358775" indent="-358775" algn="just" rtl="1">
              <a:lnSpc>
                <a:spcPts val="2800"/>
              </a:lnSpc>
              <a:spcBef>
                <a:spcPts val="400"/>
              </a:spcBef>
              <a:spcAft>
                <a:spcPts val="0"/>
              </a:spcAft>
              <a:buFont typeface="+mj-cs"/>
              <a:buAutoNum type="hebrew2Minus"/>
            </a:pPr>
            <a:r>
              <a:rPr lang="he-IL" altLang="he-IL" sz="2200" dirty="0">
                <a:solidFill>
                  <a:schemeClr val="tx1"/>
                </a:solidFill>
              </a:rPr>
              <a:t>מקדם התוספת יחול רק עבור המקצועות הבאים בהם עבודת מידול תבוצע ישירות ע"י המתכנן (ולא באמצעות מי מטעמו):</a:t>
            </a:r>
          </a:p>
          <a:p>
            <a:pPr marL="358775" indent="-358775" algn="just" rtl="1">
              <a:lnSpc>
                <a:spcPts val="2800"/>
              </a:lnSpc>
              <a:spcBef>
                <a:spcPts val="400"/>
              </a:spcBef>
              <a:spcAft>
                <a:spcPts val="0"/>
              </a:spcAft>
              <a:buFont typeface="+mj-cs"/>
              <a:buAutoNum type="hebrew2Minus"/>
            </a:pPr>
            <a:endParaRPr lang="he-IL" sz="2200" dirty="0">
              <a:solidFill>
                <a:schemeClr val="tx1"/>
              </a:solidFill>
            </a:endParaRPr>
          </a:p>
          <a:p>
            <a:pPr marL="358775" indent="-358775" algn="just" rtl="1">
              <a:lnSpc>
                <a:spcPts val="2800"/>
              </a:lnSpc>
              <a:spcBef>
                <a:spcPts val="400"/>
              </a:spcBef>
              <a:spcAft>
                <a:spcPts val="0"/>
              </a:spcAft>
              <a:buFont typeface="+mj-cs"/>
              <a:buAutoNum type="hebrew2Minus"/>
            </a:pPr>
            <a:endParaRPr lang="he-IL" sz="2200" dirty="0">
              <a:solidFill>
                <a:schemeClr val="tx1"/>
              </a:solidFill>
            </a:endParaRPr>
          </a:p>
          <a:p>
            <a:pPr marL="358775" indent="-358775" algn="just" rtl="1">
              <a:lnSpc>
                <a:spcPts val="2800"/>
              </a:lnSpc>
              <a:spcBef>
                <a:spcPts val="3000"/>
              </a:spcBef>
              <a:spcAft>
                <a:spcPts val="0"/>
              </a:spcAft>
              <a:buFont typeface="+mj-cs"/>
              <a:buAutoNum type="hebrew2Minus"/>
            </a:pPr>
            <a:r>
              <a:rPr lang="he-IL" sz="2200" dirty="0">
                <a:solidFill>
                  <a:schemeClr val="tx1"/>
                </a:solidFill>
              </a:rPr>
              <a:t>לא תשולם תוספת על המקצועות שלא ממדלים (למשל יועץ אקוסטיקה, קרקע, בטיחות, איטום ואחרים).</a:t>
            </a:r>
            <a:endParaRPr lang="en-US" sz="2200" b="1" dirty="0">
              <a:solidFill>
                <a:schemeClr val="tx1"/>
              </a:solidFill>
            </a:endParaRPr>
          </a:p>
          <a:p>
            <a:pPr marL="358775" lvl="0" indent="-358775" algn="just" rtl="1">
              <a:lnSpc>
                <a:spcPts val="2800"/>
              </a:lnSpc>
              <a:spcBef>
                <a:spcPts val="400"/>
              </a:spcBef>
              <a:spcAft>
                <a:spcPts val="0"/>
              </a:spcAft>
              <a:buFont typeface="+mj-cs"/>
              <a:buAutoNum type="hebrew2Minus"/>
            </a:pPr>
            <a:r>
              <a:rPr lang="he-IL" sz="2200" dirty="0">
                <a:solidFill>
                  <a:schemeClr val="tx1"/>
                </a:solidFill>
              </a:rPr>
              <a:t>התוספת תחול על שכר התכנון בלבד (ללא פיקוח עליוןׂ)</a:t>
            </a:r>
            <a:endParaRPr lang="en-US" sz="2200" b="1" dirty="0">
              <a:solidFill>
                <a:schemeClr val="tx1"/>
              </a:solidFill>
            </a:endParaRPr>
          </a:p>
          <a:p>
            <a:pPr marL="358775" lvl="0" indent="-358775" algn="just" rtl="1">
              <a:lnSpc>
                <a:spcPts val="2800"/>
              </a:lnSpc>
              <a:spcBef>
                <a:spcPts val="400"/>
              </a:spcBef>
              <a:spcAft>
                <a:spcPts val="0"/>
              </a:spcAft>
              <a:buFont typeface="+mj-cs"/>
              <a:buAutoNum type="hebrew2Minus"/>
            </a:pPr>
            <a:r>
              <a:rPr lang="he-IL" sz="2200" dirty="0">
                <a:solidFill>
                  <a:schemeClr val="tx1"/>
                </a:solidFill>
              </a:rPr>
              <a:t>המקדם ייקבע עם תחילת הפרויקט בהתאם להיקף שכר הטרחה הכוללני הראשוני של ההתקשרות ויישאר קבוע לכל אורך ההתקשרות, ללא קשר לשינויים (תוספת/הפחתה) בהיקף שכר הטרחה הכוללני.</a:t>
            </a:r>
            <a:endParaRPr lang="en-US" sz="2200" b="1" dirty="0">
              <a:solidFill>
                <a:schemeClr val="tx1"/>
              </a:solidFill>
            </a:endParaRPr>
          </a:p>
          <a:p>
            <a:pPr marL="358775" lvl="0" indent="-358775" algn="just" rtl="1">
              <a:lnSpc>
                <a:spcPts val="2700"/>
              </a:lnSpc>
              <a:spcBef>
                <a:spcPts val="400"/>
              </a:spcBef>
              <a:spcAft>
                <a:spcPts val="0"/>
              </a:spcAft>
              <a:buFont typeface="+mj-cs"/>
              <a:buAutoNum type="hebrew2Minus"/>
            </a:pPr>
            <a:r>
              <a:rPr lang="he-IL" sz="2200" dirty="0">
                <a:solidFill>
                  <a:schemeClr val="tx1"/>
                </a:solidFill>
              </a:rPr>
              <a:t>מקדם התוספת לא ישולם למקצוע בו מבוצע מידול צל. מידול צל יוזמן במקרים מיוחדים, כגון פרויקטים מתמשכים ובאישור מראש של מנהל החוזה.</a:t>
            </a:r>
          </a:p>
        </p:txBody>
      </p:sp>
      <p:graphicFrame>
        <p:nvGraphicFramePr>
          <p:cNvPr id="12" name="טבלה 11"/>
          <p:cNvGraphicFramePr>
            <a:graphicFrameLocks noGrp="1"/>
          </p:cNvGraphicFramePr>
          <p:nvPr>
            <p:extLst>
              <p:ext uri="{D42A27DB-BD31-4B8C-83A1-F6EECF244321}">
                <p14:modId xmlns:p14="http://schemas.microsoft.com/office/powerpoint/2010/main" val="3018013126"/>
              </p:ext>
            </p:extLst>
          </p:nvPr>
        </p:nvGraphicFramePr>
        <p:xfrm>
          <a:off x="2627784" y="1826396"/>
          <a:ext cx="3960440" cy="1098548"/>
        </p:xfrm>
        <a:graphic>
          <a:graphicData uri="http://schemas.openxmlformats.org/drawingml/2006/table">
            <a:tbl>
              <a:tblPr rtl="1" firstRow="1" firstCol="1" bandRow="1">
                <a:tableStyleId>{5C22544A-7EE6-4342-B048-85BDC9FD1C3A}</a:tableStyleId>
              </a:tblPr>
              <a:tblGrid>
                <a:gridCol w="1991866">
                  <a:extLst>
                    <a:ext uri="{9D8B030D-6E8A-4147-A177-3AD203B41FA5}">
                      <a16:colId xmlns:a16="http://schemas.microsoft.com/office/drawing/2014/main" xmlns="" val="20000"/>
                    </a:ext>
                  </a:extLst>
                </a:gridCol>
                <a:gridCol w="1968574">
                  <a:extLst>
                    <a:ext uri="{9D8B030D-6E8A-4147-A177-3AD203B41FA5}">
                      <a16:colId xmlns:a16="http://schemas.microsoft.com/office/drawing/2014/main" xmlns="" val="20001"/>
                    </a:ext>
                  </a:extLst>
                </a:gridCol>
              </a:tblGrid>
              <a:tr h="274637">
                <a:tc>
                  <a:txBody>
                    <a:bodyPr/>
                    <a:lstStyle/>
                    <a:p>
                      <a:pPr algn="ctr" rtl="1">
                        <a:lnSpc>
                          <a:spcPts val="2000"/>
                        </a:lnSpc>
                        <a:spcAft>
                          <a:spcPts val="0"/>
                        </a:spcAft>
                      </a:pPr>
                      <a:r>
                        <a:rPr lang="he-IL" sz="1500" b="1" dirty="0">
                          <a:solidFill>
                            <a:schemeClr val="tx1"/>
                          </a:solidFill>
                          <a:effectLst/>
                        </a:rPr>
                        <a:t>אדריכלות</a:t>
                      </a:r>
                      <a:endParaRPr lang="en-US" sz="1500" b="1" dirty="0">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rtl="1">
                        <a:lnSpc>
                          <a:spcPts val="2000"/>
                        </a:lnSpc>
                        <a:spcAft>
                          <a:spcPts val="0"/>
                        </a:spcAft>
                      </a:pPr>
                      <a:r>
                        <a:rPr lang="he-IL" sz="1500" b="1">
                          <a:solidFill>
                            <a:schemeClr val="tx1"/>
                          </a:solidFill>
                          <a:effectLst/>
                        </a:rPr>
                        <a:t>מיזוג אויר</a:t>
                      </a:r>
                      <a:endParaRPr lang="en-US" sz="1500" b="1">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274637">
                <a:tc>
                  <a:txBody>
                    <a:bodyPr/>
                    <a:lstStyle/>
                    <a:p>
                      <a:pPr algn="ctr" rtl="1">
                        <a:lnSpc>
                          <a:spcPts val="2000"/>
                        </a:lnSpc>
                        <a:spcAft>
                          <a:spcPts val="0"/>
                        </a:spcAft>
                      </a:pPr>
                      <a:r>
                        <a:rPr lang="he-IL" sz="1500" b="1" dirty="0">
                          <a:solidFill>
                            <a:schemeClr val="tx1"/>
                          </a:solidFill>
                          <a:effectLst/>
                        </a:rPr>
                        <a:t>קונסטרוקציה</a:t>
                      </a:r>
                      <a:endParaRPr lang="en-US" sz="1500" b="1" dirty="0">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rtl="1">
                        <a:lnSpc>
                          <a:spcPts val="2000"/>
                        </a:lnSpc>
                        <a:spcAft>
                          <a:spcPts val="0"/>
                        </a:spcAft>
                      </a:pPr>
                      <a:r>
                        <a:rPr lang="he-IL" sz="1500" b="1">
                          <a:solidFill>
                            <a:schemeClr val="tx1"/>
                          </a:solidFill>
                          <a:effectLst/>
                        </a:rPr>
                        <a:t>כבישים</a:t>
                      </a:r>
                      <a:endParaRPr lang="en-US" sz="1500" b="1">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274637">
                <a:tc>
                  <a:txBody>
                    <a:bodyPr/>
                    <a:lstStyle/>
                    <a:p>
                      <a:pPr algn="ctr" rtl="1">
                        <a:lnSpc>
                          <a:spcPts val="2000"/>
                        </a:lnSpc>
                        <a:spcAft>
                          <a:spcPts val="0"/>
                        </a:spcAft>
                      </a:pPr>
                      <a:r>
                        <a:rPr lang="he-IL" sz="1500" b="1" dirty="0">
                          <a:solidFill>
                            <a:schemeClr val="tx1"/>
                          </a:solidFill>
                          <a:effectLst/>
                        </a:rPr>
                        <a:t>חשמל</a:t>
                      </a:r>
                      <a:endParaRPr lang="en-US" sz="1500" b="1" dirty="0">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rtl="1">
                        <a:lnSpc>
                          <a:spcPts val="2000"/>
                        </a:lnSpc>
                        <a:spcAft>
                          <a:spcPts val="0"/>
                        </a:spcAft>
                      </a:pPr>
                      <a:r>
                        <a:rPr lang="he-IL" sz="1500" b="1">
                          <a:solidFill>
                            <a:schemeClr val="tx1"/>
                          </a:solidFill>
                          <a:effectLst/>
                        </a:rPr>
                        <a:t>נוף</a:t>
                      </a:r>
                      <a:endParaRPr lang="en-US" sz="1500" b="1">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274637">
                <a:tc>
                  <a:txBody>
                    <a:bodyPr/>
                    <a:lstStyle/>
                    <a:p>
                      <a:pPr algn="ctr" rtl="1">
                        <a:lnSpc>
                          <a:spcPts val="2000"/>
                        </a:lnSpc>
                        <a:spcAft>
                          <a:spcPts val="0"/>
                        </a:spcAft>
                      </a:pPr>
                      <a:r>
                        <a:rPr lang="he-IL" sz="1500" b="1">
                          <a:solidFill>
                            <a:schemeClr val="tx1"/>
                          </a:solidFill>
                          <a:effectLst/>
                        </a:rPr>
                        <a:t>אינסטלציה</a:t>
                      </a:r>
                      <a:endParaRPr lang="en-US" sz="1500" b="1">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rtl="1">
                        <a:lnSpc>
                          <a:spcPts val="2000"/>
                        </a:lnSpc>
                        <a:spcAft>
                          <a:spcPts val="0"/>
                        </a:spcAft>
                      </a:pPr>
                      <a:r>
                        <a:rPr lang="he-IL" sz="1500" b="1" dirty="0">
                          <a:solidFill>
                            <a:schemeClr val="tx1"/>
                          </a:solidFill>
                          <a:effectLst/>
                        </a:rPr>
                        <a:t>תקשורת</a:t>
                      </a:r>
                      <a:endParaRPr lang="en-US" sz="1500" b="1" dirty="0">
                        <a:solidFill>
                          <a:schemeClr val="tx1"/>
                        </a:solidFill>
                        <a:effectLst/>
                        <a:latin typeface="Calibri"/>
                        <a:ea typeface="Times New Roman"/>
                      </a:endParaRPr>
                    </a:p>
                  </a:txBody>
                  <a:tcPr marL="63378" marR="63378"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pic>
        <p:nvPicPr>
          <p:cNvPr id="6" name="Picture 8" descr="Imagen relacionada"/>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36512" y="116632"/>
            <a:ext cx="855712" cy="4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67</a:t>
            </a:fld>
            <a:endParaRPr lang="he-IL" altLang="he-IL"/>
          </a:p>
        </p:txBody>
      </p:sp>
      <p:pic>
        <p:nvPicPr>
          <p:cNvPr id="3" name="תמונה 2" descr="Dibujos animados trabajando personas con rompecabezas. Doodle linda escena en miniatura de dos equipos. Dibujado a mano ilustración vectorial para negocios y diseño social. Foto de archivo - 97072249"/>
          <p:cNvPicPr/>
          <p:nvPr/>
        </p:nvPicPr>
        <p:blipFill rotWithShape="1">
          <a:blip r:embed="rId2">
            <a:clrChange>
              <a:clrFrom>
                <a:srgbClr val="F1FFF0"/>
              </a:clrFrom>
              <a:clrTo>
                <a:srgbClr val="F1FFF0">
                  <a:alpha val="0"/>
                </a:srgbClr>
              </a:clrTo>
            </a:clrChange>
            <a:extLst>
              <a:ext uri="{28A0092B-C50C-407E-A947-70E740481C1C}">
                <a14:useLocalDpi xmlns:a14="http://schemas.microsoft.com/office/drawing/2010/main" val="0"/>
              </a:ext>
            </a:extLst>
          </a:blip>
          <a:srcRect t="19517"/>
          <a:stretch/>
        </p:blipFill>
        <p:spPr bwMode="auto">
          <a:xfrm>
            <a:off x="611560" y="1124744"/>
            <a:ext cx="8030818" cy="4968552"/>
          </a:xfrm>
          <a:prstGeom prst="rect">
            <a:avLst/>
          </a:prstGeom>
          <a:noFill/>
          <a:ln>
            <a:noFill/>
          </a:ln>
        </p:spPr>
      </p:pic>
      <p:sp>
        <p:nvSpPr>
          <p:cNvPr id="4" name="מלבן 3"/>
          <p:cNvSpPr/>
          <p:nvPr/>
        </p:nvSpPr>
        <p:spPr>
          <a:xfrm>
            <a:off x="611560" y="4739659"/>
            <a:ext cx="8030817" cy="1015663"/>
          </a:xfrm>
          <a:prstGeom prst="rect">
            <a:avLst/>
          </a:prstGeom>
        </p:spPr>
        <p:txBody>
          <a:bodyPr wrap="square">
            <a:spAutoFit/>
          </a:bodyPr>
          <a:lstStyle/>
          <a:p>
            <a:pPr algn="just" rtl="1"/>
            <a:r>
              <a:rPr lang="he-IL" sz="2000" dirty="0"/>
              <a:t>נשמח לקבל את הערותיכם והצעותיכם החשובות בעניין המבוא והתעריפים, על מנת להמשיך ולשפר את איכותו של הקובץ ו/או להשלים נושאים חסרים או נושאים שאינם ברורים. </a:t>
            </a:r>
          </a:p>
        </p:txBody>
      </p:sp>
      <p:sp>
        <p:nvSpPr>
          <p:cNvPr id="5" name="מלבן 4"/>
          <p:cNvSpPr/>
          <p:nvPr/>
        </p:nvSpPr>
        <p:spPr>
          <a:xfrm>
            <a:off x="611560" y="5693186"/>
            <a:ext cx="8030817" cy="400110"/>
          </a:xfrm>
          <a:prstGeom prst="rect">
            <a:avLst/>
          </a:prstGeom>
        </p:spPr>
        <p:txBody>
          <a:bodyPr wrap="square">
            <a:spAutoFit/>
          </a:bodyPr>
          <a:lstStyle/>
          <a:p>
            <a:pPr algn="just" rtl="1"/>
            <a:r>
              <a:rPr lang="he-IL" sz="2000" dirty="0"/>
              <a:t>הערותיכם והצעותיכם יהוו בסיס לעדכון התעריפים בהמשך.</a:t>
            </a:r>
          </a:p>
        </p:txBody>
      </p:sp>
    </p:spTree>
    <p:extLst>
      <p:ext uri="{BB962C8B-B14F-4D97-AF65-F5344CB8AC3E}">
        <p14:creationId xmlns:p14="http://schemas.microsoft.com/office/powerpoint/2010/main" val="36096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xmlns="" id="{3FD2192D-4745-4DE9-93F9-F25BF5EA2981}"/>
              </a:ext>
            </a:extLst>
          </p:cNvPr>
          <p:cNvSpPr>
            <a:spLocks noGrp="1"/>
          </p:cNvSpPr>
          <p:nvPr>
            <p:ph type="sldNum" sz="quarter" idx="10"/>
          </p:nvPr>
        </p:nvSpPr>
        <p:spPr/>
        <p:txBody>
          <a:bodyPr/>
          <a:lstStyle/>
          <a:p>
            <a:pPr>
              <a:defRPr/>
            </a:pPr>
            <a:fld id="{CE2A9442-89A9-4B22-9472-A29DED466E3C}" type="slidenum">
              <a:rPr lang="he-IL" altLang="he-IL" smtClean="0"/>
              <a:pPr>
                <a:defRPr/>
              </a:pPr>
              <a:t>68</a:t>
            </a:fld>
            <a:endParaRPr lang="he-IL" altLang="he-IL"/>
          </a:p>
        </p:txBody>
      </p:sp>
      <p:pic>
        <p:nvPicPr>
          <p:cNvPr id="4" name="תמונה 3">
            <a:extLst>
              <a:ext uri="{FF2B5EF4-FFF2-40B4-BE49-F238E27FC236}">
                <a16:creationId xmlns:a16="http://schemas.microsoft.com/office/drawing/2014/main" xmlns="" id="{3571B20C-C308-4813-843B-6C4A63EDBCF3}"/>
              </a:ext>
            </a:extLst>
          </p:cNvPr>
          <p:cNvPicPr>
            <a:picLocks noChangeAspect="1"/>
          </p:cNvPicPr>
          <p:nvPr/>
        </p:nvPicPr>
        <p:blipFill rotWithShape="1">
          <a:blip r:embed="rId2"/>
          <a:srcRect l="23226" t="16384" r="22438" b="10781"/>
          <a:stretch/>
        </p:blipFill>
        <p:spPr>
          <a:xfrm>
            <a:off x="971600" y="1196752"/>
            <a:ext cx="6120680" cy="4612688"/>
          </a:xfrm>
          <a:prstGeom prst="rect">
            <a:avLst/>
          </a:prstGeom>
        </p:spPr>
      </p:pic>
    </p:spTree>
    <p:extLst>
      <p:ext uri="{BB962C8B-B14F-4D97-AF65-F5344CB8AC3E}">
        <p14:creationId xmlns:p14="http://schemas.microsoft.com/office/powerpoint/2010/main" val="3846466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xmlns="" id="{F3765B32-A569-491F-83DE-2E3B318E5CA3}"/>
              </a:ext>
            </a:extLst>
          </p:cNvPr>
          <p:cNvSpPr>
            <a:spLocks noGrp="1"/>
          </p:cNvSpPr>
          <p:nvPr>
            <p:ph type="sldNum" sz="quarter" idx="10"/>
          </p:nvPr>
        </p:nvSpPr>
        <p:spPr/>
        <p:txBody>
          <a:bodyPr/>
          <a:lstStyle/>
          <a:p>
            <a:pPr>
              <a:defRPr/>
            </a:pPr>
            <a:fld id="{CE2A9442-89A9-4B22-9472-A29DED466E3C}" type="slidenum">
              <a:rPr lang="he-IL" altLang="he-IL" smtClean="0"/>
              <a:pPr>
                <a:defRPr/>
              </a:pPr>
              <a:t>69</a:t>
            </a:fld>
            <a:endParaRPr lang="he-IL" altLang="he-IL"/>
          </a:p>
        </p:txBody>
      </p:sp>
      <p:pic>
        <p:nvPicPr>
          <p:cNvPr id="4" name="תמונה 3">
            <a:extLst>
              <a:ext uri="{FF2B5EF4-FFF2-40B4-BE49-F238E27FC236}">
                <a16:creationId xmlns:a16="http://schemas.microsoft.com/office/drawing/2014/main" xmlns="" id="{CB6DDE84-D691-411B-A081-103B28AB4F87}"/>
              </a:ext>
            </a:extLst>
          </p:cNvPr>
          <p:cNvPicPr>
            <a:picLocks noChangeAspect="1"/>
          </p:cNvPicPr>
          <p:nvPr/>
        </p:nvPicPr>
        <p:blipFill rotWithShape="1">
          <a:blip r:embed="rId2"/>
          <a:srcRect l="24801" t="23387" r="24013" b="6579"/>
          <a:stretch/>
        </p:blipFill>
        <p:spPr>
          <a:xfrm>
            <a:off x="899592" y="836712"/>
            <a:ext cx="6048672" cy="4652825"/>
          </a:xfrm>
          <a:prstGeom prst="rect">
            <a:avLst/>
          </a:prstGeom>
        </p:spPr>
      </p:pic>
    </p:spTree>
    <p:extLst>
      <p:ext uri="{BB962C8B-B14F-4D97-AF65-F5344CB8AC3E}">
        <p14:creationId xmlns:p14="http://schemas.microsoft.com/office/powerpoint/2010/main" val="351388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0" y="222250"/>
            <a:ext cx="791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חלק 1 – נהלים (מבוא) </a:t>
            </a:r>
          </a:p>
        </p:txBody>
      </p:sp>
      <p:sp>
        <p:nvSpPr>
          <p:cNvPr id="28" name="מלבן 27"/>
          <p:cNvSpPr/>
          <p:nvPr/>
        </p:nvSpPr>
        <p:spPr>
          <a:xfrm>
            <a:off x="539750" y="1046581"/>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1.1	הגדרות</a:t>
            </a:r>
            <a:endParaRPr lang="en-US" sz="1600" dirty="0"/>
          </a:p>
        </p:txBody>
      </p:sp>
      <p:sp>
        <p:nvSpPr>
          <p:cNvPr id="29" name="מלבן 28"/>
          <p:cNvSpPr/>
          <p:nvPr/>
        </p:nvSpPr>
        <p:spPr>
          <a:xfrm>
            <a:off x="539750" y="1695348"/>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1.2	תנאים מוקדמים להתקשרות עם מתכננים</a:t>
            </a:r>
            <a:endParaRPr lang="en-US" sz="1600" dirty="0"/>
          </a:p>
        </p:txBody>
      </p:sp>
      <p:sp>
        <p:nvSpPr>
          <p:cNvPr id="32" name="מלבן 31"/>
          <p:cNvSpPr/>
          <p:nvPr/>
        </p:nvSpPr>
        <p:spPr>
          <a:xfrm>
            <a:off x="539750" y="3783580"/>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1.5	מקדמים</a:t>
            </a:r>
            <a:endParaRPr lang="en-US" sz="1600" dirty="0"/>
          </a:p>
        </p:txBody>
      </p:sp>
      <p:sp>
        <p:nvSpPr>
          <p:cNvPr id="33" name="מלבן 32"/>
          <p:cNvSpPr/>
          <p:nvPr/>
        </p:nvSpPr>
        <p:spPr>
          <a:xfrm>
            <a:off x="539750" y="4431652"/>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1.6	מבנים חוזרים ודומים</a:t>
            </a:r>
            <a:endParaRPr lang="en-US" sz="1600" dirty="0"/>
          </a:p>
        </p:txBody>
      </p:sp>
      <p:sp>
        <p:nvSpPr>
          <p:cNvPr id="34" name="מלבן 33"/>
          <p:cNvSpPr/>
          <p:nvPr/>
        </p:nvSpPr>
        <p:spPr>
          <a:xfrm>
            <a:off x="539750" y="5079724"/>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1.7	תכנון וביצוע</a:t>
            </a:r>
            <a:endParaRPr lang="en-US" sz="1600" dirty="0"/>
          </a:p>
        </p:txBody>
      </p:sp>
      <p:sp>
        <p:nvSpPr>
          <p:cNvPr id="35" name="מלבן 34"/>
          <p:cNvSpPr/>
          <p:nvPr/>
        </p:nvSpPr>
        <p:spPr>
          <a:xfrm>
            <a:off x="539750" y="5707867"/>
            <a:ext cx="6408738" cy="654227"/>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216000" bIns="216000">
            <a:spAutoFit/>
          </a:bodyPr>
          <a:lstStyle/>
          <a:p>
            <a:pPr algn="r" rtl="1">
              <a:lnSpc>
                <a:spcPts val="1700"/>
              </a:lnSpc>
              <a:defRPr/>
            </a:pPr>
            <a:r>
              <a:rPr lang="he-IL" sz="1600" dirty="0"/>
              <a:t>פרק 1.8	שינויים ותוספות במהלך התכנון ו/או הביצוע</a:t>
            </a:r>
            <a:endParaRPr lang="en-US" sz="1600" dirty="0"/>
          </a:p>
        </p:txBody>
      </p:sp>
      <p:sp>
        <p:nvSpPr>
          <p:cNvPr id="9235" name="מציין מיקום של מספר שקופית 1"/>
          <p:cNvSpPr>
            <a:spLocks noGrp="1"/>
          </p:cNvSpPr>
          <p:nvPr>
            <p:ph type="sldNum" sz="quarter" idx="10"/>
          </p:nvPr>
        </p:nvSpPr>
        <p:spPr>
          <a:xfrm>
            <a:off x="173038" y="6585793"/>
            <a:ext cx="200025"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E93DEA-2729-4DD0-B552-7F0E6F2C335D}" type="slidenum">
              <a:rPr lang="he-IL" altLang="he-IL" smtClean="0"/>
              <a:pPr/>
              <a:t>7</a:t>
            </a:fld>
            <a:endParaRPr lang="he-IL" altLang="he-IL"/>
          </a:p>
        </p:txBody>
      </p:sp>
      <p:pic>
        <p:nvPicPr>
          <p:cNvPr id="25" name="Picture 8"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79" t="11328" b="25154"/>
          <a:stretch/>
        </p:blipFill>
        <p:spPr bwMode="auto">
          <a:xfrm>
            <a:off x="539552" y="1046806"/>
            <a:ext cx="560296" cy="5813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קבוצה 1"/>
          <p:cNvGrpSpPr/>
          <p:nvPr/>
        </p:nvGrpSpPr>
        <p:grpSpPr>
          <a:xfrm>
            <a:off x="332210" y="2284809"/>
            <a:ext cx="6616278" cy="784151"/>
            <a:chOff x="332210" y="2492896"/>
            <a:chExt cx="6616278" cy="784151"/>
          </a:xfrm>
        </p:grpSpPr>
        <p:sp>
          <p:nvSpPr>
            <p:cNvPr id="31" name="מלבן 30"/>
            <p:cNvSpPr/>
            <p:nvPr/>
          </p:nvSpPr>
          <p:spPr>
            <a:xfrm>
              <a:off x="539750" y="2547934"/>
              <a:ext cx="6408738" cy="654227"/>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216000" bIns="216000">
              <a:spAutoFit/>
            </a:bodyPr>
            <a:lstStyle/>
            <a:p>
              <a:pPr algn="r" rtl="1">
                <a:lnSpc>
                  <a:spcPts val="1700"/>
                </a:lnSpc>
                <a:defRPr/>
              </a:pPr>
              <a:r>
                <a:rPr lang="he-IL" sz="1600" dirty="0"/>
                <a:t>פרק 1.3	הפעלת המתכנן</a:t>
              </a:r>
              <a:endParaRPr lang="en-US" sz="1600" dirty="0"/>
            </a:p>
          </p:txBody>
        </p:sp>
        <p:pic>
          <p:nvPicPr>
            <p:cNvPr id="17" name="תמונה 16" descr="Resultado de imagen de complete solution ic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10" y="2492896"/>
              <a:ext cx="1143446" cy="784151"/>
            </a:xfrm>
            <a:prstGeom prst="rect">
              <a:avLst/>
            </a:prstGeom>
            <a:noFill/>
            <a:ln>
              <a:noFill/>
            </a:ln>
          </p:spPr>
        </p:pic>
      </p:grpSp>
      <p:sp>
        <p:nvSpPr>
          <p:cNvPr id="26" name="מלבן 25"/>
          <p:cNvSpPr/>
          <p:nvPr/>
        </p:nvSpPr>
        <p:spPr>
          <a:xfrm>
            <a:off x="531068" y="3059927"/>
            <a:ext cx="6408738" cy="654227"/>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216000" bIns="216000">
            <a:spAutoFit/>
          </a:bodyPr>
          <a:lstStyle/>
          <a:p>
            <a:pPr algn="r" rtl="1">
              <a:lnSpc>
                <a:spcPts val="1700"/>
              </a:lnSpc>
              <a:defRPr/>
            </a:pPr>
            <a:r>
              <a:rPr lang="he-IL" sz="1600" dirty="0"/>
              <a:t>פרק 1.4	שכר המתכנן</a:t>
            </a:r>
            <a:endParaRPr lang="en-US" sz="1600" dirty="0"/>
          </a:p>
        </p:txBody>
      </p:sp>
      <p:pic>
        <p:nvPicPr>
          <p:cNvPr id="19" name="תמונה 18" descr="Resultado de imagen de complete solution icon"/>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1" y="2905710"/>
            <a:ext cx="1224136" cy="955338"/>
          </a:xfrm>
          <a:prstGeom prst="rect">
            <a:avLst/>
          </a:prstGeom>
          <a:noFill/>
          <a:ln>
            <a:noFill/>
          </a:ln>
        </p:spPr>
      </p:pic>
      <p:pic>
        <p:nvPicPr>
          <p:cNvPr id="30" name="תמונה 29" descr="Resultado de imagen de complete solution icon"/>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680" y="5626192"/>
            <a:ext cx="1274336" cy="742354"/>
          </a:xfrm>
          <a:prstGeom prst="rect">
            <a:avLst/>
          </a:prstGeom>
          <a:noFill/>
          <a:ln>
            <a:noFill/>
          </a:ln>
        </p:spPr>
      </p:pic>
      <p:grpSp>
        <p:nvGrpSpPr>
          <p:cNvPr id="5" name="קבוצה 4"/>
          <p:cNvGrpSpPr/>
          <p:nvPr/>
        </p:nvGrpSpPr>
        <p:grpSpPr>
          <a:xfrm>
            <a:off x="539552" y="3789040"/>
            <a:ext cx="894437" cy="576064"/>
            <a:chOff x="539552" y="3789040"/>
            <a:chExt cx="894437" cy="576064"/>
          </a:xfrm>
        </p:grpSpPr>
        <p:pic>
          <p:nvPicPr>
            <p:cNvPr id="1027" name="3B87E0C3-500C-483B-B0FE-BA63844E12E3" descr="3B87E0C3-500C-483B-B0FE-BA63844E12E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789040"/>
              <a:ext cx="8944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584" y="4025969"/>
              <a:ext cx="274113" cy="100027"/>
            </a:xfrm>
            <a:prstGeom prst="rect">
              <a:avLst/>
            </a:prstGeom>
            <a:solidFill>
              <a:schemeClr val="bg1"/>
            </a:solidFill>
          </p:spPr>
          <p:txBody>
            <a:bodyPr wrap="none" lIns="0" tIns="0" rIns="0" bIns="0" rtlCol="1">
              <a:spAutoFit/>
            </a:bodyPr>
            <a:lstStyle/>
            <a:p>
              <a:r>
                <a:rPr lang="he-IL" sz="650" b="1" dirty="0">
                  <a:solidFill>
                    <a:srgbClr val="CC00CC"/>
                  </a:solidFill>
                  <a:effectLst>
                    <a:outerShdw blurRad="38100" dist="38100" dir="2700000" algn="tl">
                      <a:srgbClr val="000000">
                        <a:alpha val="43137"/>
                      </a:srgbClr>
                    </a:outerShdw>
                  </a:effectLst>
                </a:rPr>
                <a:t>מקדמים</a:t>
              </a:r>
            </a:p>
          </p:txBody>
        </p:sp>
      </p:grpSp>
      <p:pic>
        <p:nvPicPr>
          <p:cNvPr id="23" name="תמונה 22" descr="Portapapeles con formulario en blanco lista de comprobación y un lápiz, lista de tareas y planificación de proyectos con equipos de oficina. Icono plana moderno estilo de diseño de ilustración vectorial concepto. Foto de archivo - 48674565"/>
          <p:cNvPicPr/>
          <p:nvPr/>
        </p:nvPicPr>
        <p:blipFill rotWithShape="1">
          <a:blip r:embed="rId7" cstate="print">
            <a:clrChange>
              <a:clrFrom>
                <a:srgbClr val="11807B"/>
              </a:clrFrom>
              <a:clrTo>
                <a:srgbClr val="11807B">
                  <a:alpha val="0"/>
                </a:srgbClr>
              </a:clrTo>
            </a:clrChange>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10739" t="15263" r="16675" b="5452"/>
          <a:stretch/>
        </p:blipFill>
        <p:spPr bwMode="auto">
          <a:xfrm>
            <a:off x="539552" y="1700808"/>
            <a:ext cx="627212" cy="578863"/>
          </a:xfrm>
          <a:prstGeom prst="rect">
            <a:avLst/>
          </a:prstGeom>
          <a:noFill/>
          <a:ln>
            <a:noFill/>
          </a:ln>
        </p:spPr>
      </p:pic>
      <p:pic>
        <p:nvPicPr>
          <p:cNvPr id="1026" name="ACBEB0C8-DD1D-44A4-A86C-5BDDD857E2F7" descr="ACBEB0C8-DD1D-44A4-A86C-5BDDD857E2F7"/>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5044892"/>
            <a:ext cx="1066639" cy="61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תמונה 26" descr="Patrón transparente de la ciudad. Casas de pueblo y calles, techos de casas. Foto de archivo - 6801743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4431653"/>
            <a:ext cx="894437" cy="581523"/>
          </a:xfrm>
          <a:prstGeom prst="rect">
            <a:avLst/>
          </a:prstGeom>
          <a:noFill/>
          <a:ln>
            <a:noFill/>
          </a:ln>
        </p:spPr>
      </p:pic>
      <p:sp>
        <p:nvSpPr>
          <p:cNvPr id="37" name="מלבן 7"/>
          <p:cNvSpPr>
            <a:spLocks noChangeArrowheads="1"/>
          </p:cNvSpPr>
          <p:nvPr/>
        </p:nvSpPr>
        <p:spPr bwMode="auto">
          <a:xfrm>
            <a:off x="7092280" y="1052736"/>
            <a:ext cx="1944216" cy="5333764"/>
          </a:xfrm>
          <a:prstGeom prst="rect">
            <a:avLst/>
          </a:prstGeom>
          <a:solidFill>
            <a:srgbClr val="E4FFC9"/>
          </a:solidFill>
          <a:ln w="9525">
            <a:solidFill>
              <a:srgbClr val="92D05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252000" rIns="36000" bIns="288000">
            <a:spAutoFit/>
          </a:bodyPr>
          <a:lstStyle/>
          <a:p>
            <a:pPr algn="r" rtl="1">
              <a:spcBef>
                <a:spcPts val="0"/>
              </a:spcBef>
              <a:spcAft>
                <a:spcPts val="600"/>
              </a:spcAft>
              <a:defRPr/>
            </a:pPr>
            <a:r>
              <a:rPr lang="he-IL" altLang="he-IL" b="1" dirty="0">
                <a:solidFill>
                  <a:srgbClr val="FF0000"/>
                </a:solidFill>
                <a:effectLst>
                  <a:outerShdw blurRad="38100" dist="38100" dir="2700000" algn="tl">
                    <a:srgbClr val="000000">
                      <a:alpha val="43137"/>
                    </a:srgbClr>
                  </a:outerShdw>
                </a:effectLst>
              </a:rPr>
              <a:t>מורכב מ- 16 פרקים המסבירים:   </a:t>
            </a:r>
          </a:p>
          <a:p>
            <a:pPr marL="174625" indent="-174625" algn="r" rtl="1">
              <a:lnSpc>
                <a:spcPct val="150000"/>
              </a:lnSpc>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תהליכים,</a:t>
            </a:r>
          </a:p>
          <a:p>
            <a:pPr marL="174625" indent="-174625" algn="r" rtl="1">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שיטות לחישוב שכ"ט,</a:t>
            </a:r>
          </a:p>
          <a:p>
            <a:pPr marL="174625" indent="-174625" algn="r" rtl="1">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מודלים להתקשרות</a:t>
            </a:r>
          </a:p>
          <a:p>
            <a:pPr marL="174625" indent="-174625" algn="r" rtl="1">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נהלים לגבי אופן חישוב השכר הטרחה למתכננים</a:t>
            </a:r>
          </a:p>
          <a:p>
            <a:pPr algn="r" rtl="1">
              <a:spcBef>
                <a:spcPts val="0"/>
              </a:spcBef>
              <a:spcAft>
                <a:spcPts val="1700"/>
              </a:spcAft>
              <a:defRPr/>
            </a:pPr>
            <a:endParaRPr lang="he-IL" altLang="he-IL" b="1" dirty="0">
              <a:solidFill>
                <a:srgbClr val="FF0000"/>
              </a:solidFill>
              <a:effectLst>
                <a:outerShdw blurRad="38100" dist="38100" dir="2700000" algn="tl">
                  <a:srgbClr val="000000">
                    <a:alpha val="43137"/>
                  </a:srgbClr>
                </a:outerShdw>
              </a:effectLst>
            </a:endParaRPr>
          </a:p>
          <a:p>
            <a:pPr algn="r" rtl="1">
              <a:lnSpc>
                <a:spcPts val="3000"/>
              </a:lnSpc>
              <a:spcBef>
                <a:spcPts val="0"/>
              </a:spcBef>
              <a:spcAft>
                <a:spcPts val="0"/>
              </a:spcAft>
              <a:defRPr/>
            </a:pPr>
            <a:endParaRPr lang="he-IL" altLang="he-IL"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598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34" grpId="0" animBg="1"/>
      <p:bldP spid="35" grpId="0" animBg="1"/>
      <p:bldP spid="2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xmlns="" id="{68CD56E6-D0CF-4DCE-A421-35743FFBDFEB}"/>
              </a:ext>
            </a:extLst>
          </p:cNvPr>
          <p:cNvSpPr>
            <a:spLocks noGrp="1"/>
          </p:cNvSpPr>
          <p:nvPr>
            <p:ph type="sldNum" sz="quarter" idx="10"/>
          </p:nvPr>
        </p:nvSpPr>
        <p:spPr/>
        <p:txBody>
          <a:bodyPr/>
          <a:lstStyle/>
          <a:p>
            <a:pPr>
              <a:defRPr/>
            </a:pPr>
            <a:fld id="{CE2A9442-89A9-4B22-9472-A29DED466E3C}" type="slidenum">
              <a:rPr lang="he-IL" altLang="he-IL" smtClean="0"/>
              <a:pPr>
                <a:defRPr/>
              </a:pPr>
              <a:t>70</a:t>
            </a:fld>
            <a:endParaRPr lang="he-IL" altLang="he-IL"/>
          </a:p>
        </p:txBody>
      </p:sp>
      <p:pic>
        <p:nvPicPr>
          <p:cNvPr id="4" name="תמונה 3">
            <a:extLst>
              <a:ext uri="{FF2B5EF4-FFF2-40B4-BE49-F238E27FC236}">
                <a16:creationId xmlns:a16="http://schemas.microsoft.com/office/drawing/2014/main" xmlns="" id="{5D013B37-E5D3-4553-8D67-7706CE3F25B8}"/>
              </a:ext>
            </a:extLst>
          </p:cNvPr>
          <p:cNvPicPr>
            <a:picLocks noChangeAspect="1"/>
          </p:cNvPicPr>
          <p:nvPr/>
        </p:nvPicPr>
        <p:blipFill rotWithShape="1">
          <a:blip r:embed="rId2"/>
          <a:srcRect l="23226" t="16384" r="23226" b="14984"/>
          <a:stretch/>
        </p:blipFill>
        <p:spPr>
          <a:xfrm>
            <a:off x="724717" y="1052736"/>
            <a:ext cx="6295555" cy="4536504"/>
          </a:xfrm>
          <a:prstGeom prst="rect">
            <a:avLst/>
          </a:prstGeom>
        </p:spPr>
      </p:pic>
    </p:spTree>
    <p:extLst>
      <p:ext uri="{BB962C8B-B14F-4D97-AF65-F5344CB8AC3E}">
        <p14:creationId xmlns:p14="http://schemas.microsoft.com/office/powerpoint/2010/main" val="1486403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xmlns="" id="{F375A4A1-3395-485D-AD46-8877C40DAAC7}"/>
              </a:ext>
            </a:extLst>
          </p:cNvPr>
          <p:cNvSpPr>
            <a:spLocks noGrp="1"/>
          </p:cNvSpPr>
          <p:nvPr>
            <p:ph type="sldNum" sz="quarter" idx="10"/>
          </p:nvPr>
        </p:nvSpPr>
        <p:spPr/>
        <p:txBody>
          <a:bodyPr/>
          <a:lstStyle/>
          <a:p>
            <a:pPr>
              <a:defRPr/>
            </a:pPr>
            <a:fld id="{CE2A9442-89A9-4B22-9472-A29DED466E3C}" type="slidenum">
              <a:rPr lang="he-IL" altLang="he-IL" smtClean="0"/>
              <a:pPr>
                <a:defRPr/>
              </a:pPr>
              <a:t>71</a:t>
            </a:fld>
            <a:endParaRPr lang="he-IL" altLang="he-IL"/>
          </a:p>
        </p:txBody>
      </p:sp>
      <p:pic>
        <p:nvPicPr>
          <p:cNvPr id="4" name="תמונה 3">
            <a:extLst>
              <a:ext uri="{FF2B5EF4-FFF2-40B4-BE49-F238E27FC236}">
                <a16:creationId xmlns:a16="http://schemas.microsoft.com/office/drawing/2014/main" xmlns="" id="{1DE76468-F3D7-4190-9841-41AACD651582}"/>
              </a:ext>
            </a:extLst>
          </p:cNvPr>
          <p:cNvPicPr>
            <a:picLocks noChangeAspect="1"/>
          </p:cNvPicPr>
          <p:nvPr/>
        </p:nvPicPr>
        <p:blipFill rotWithShape="1">
          <a:blip r:embed="rId2"/>
          <a:srcRect l="24013" t="20586" r="24012" b="7980"/>
          <a:stretch/>
        </p:blipFill>
        <p:spPr>
          <a:xfrm>
            <a:off x="1022429" y="1628800"/>
            <a:ext cx="5925835" cy="4579055"/>
          </a:xfrm>
          <a:prstGeom prst="rect">
            <a:avLst/>
          </a:prstGeom>
        </p:spPr>
      </p:pic>
      <p:sp>
        <p:nvSpPr>
          <p:cNvPr id="5" name="לחצן פעולה: חזרה 4">
            <a:hlinkClick r:id="rId3" action="ppaction://hlinksldjump" highlightClick="1"/>
            <a:extLst>
              <a:ext uri="{FF2B5EF4-FFF2-40B4-BE49-F238E27FC236}">
                <a16:creationId xmlns:a16="http://schemas.microsoft.com/office/drawing/2014/main" xmlns="" id="{00793072-E339-4B82-86E9-F105E5817B23}"/>
              </a:ext>
            </a:extLst>
          </p:cNvPr>
          <p:cNvSpPr/>
          <p:nvPr/>
        </p:nvSpPr>
        <p:spPr bwMode="auto">
          <a:xfrm>
            <a:off x="7668344" y="5661248"/>
            <a:ext cx="1008112" cy="720080"/>
          </a:xfrm>
          <a:prstGeom prst="actionButtonRetur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Pct val="100000"/>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502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0" y="222250"/>
            <a:ext cx="791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חלק 1 – נהלים (מבוא) </a:t>
            </a:r>
          </a:p>
        </p:txBody>
      </p:sp>
      <p:sp>
        <p:nvSpPr>
          <p:cNvPr id="36" name="מלבן 35"/>
          <p:cNvSpPr/>
          <p:nvPr/>
        </p:nvSpPr>
        <p:spPr>
          <a:xfrm>
            <a:off x="539750" y="1080706"/>
            <a:ext cx="6408738" cy="584775"/>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r" rtl="1">
              <a:defRPr/>
            </a:pPr>
            <a:r>
              <a:rPr lang="he-IL" sz="1600" dirty="0"/>
              <a:t>פרק 1.9	פרויקטים בביצוע חיל ההנדסה של צבא </a:t>
            </a:r>
          </a:p>
          <a:p>
            <a:pPr algn="r" rtl="1">
              <a:defRPr/>
            </a:pPr>
            <a:r>
              <a:rPr lang="he-IL" sz="1600" dirty="0"/>
              <a:t>ארצות הברית (</a:t>
            </a:r>
            <a:r>
              <a:rPr lang="en-US" sz="1600" dirty="0"/>
              <a:t>US C.O.E</a:t>
            </a:r>
            <a:r>
              <a:rPr lang="he-IL" sz="1600" dirty="0"/>
              <a:t>)</a:t>
            </a:r>
            <a:endParaRPr lang="en-US" sz="1600" dirty="0"/>
          </a:p>
        </p:txBody>
      </p:sp>
      <p:sp>
        <p:nvSpPr>
          <p:cNvPr id="37" name="מלבן 36"/>
          <p:cNvSpPr/>
          <p:nvPr/>
        </p:nvSpPr>
        <p:spPr>
          <a:xfrm>
            <a:off x="539750" y="1758659"/>
            <a:ext cx="6408738" cy="609737"/>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spcBef>
                <a:spcPts val="0"/>
              </a:spcBef>
              <a:spcAft>
                <a:spcPts val="0"/>
              </a:spcAft>
              <a:defRPr/>
            </a:pPr>
            <a:r>
              <a:rPr lang="he-IL" sz="1600" dirty="0"/>
              <a:t>פרק 1.10	עבודות קטנות</a:t>
            </a:r>
            <a:endParaRPr lang="en-US" sz="1600" dirty="0"/>
          </a:p>
        </p:txBody>
      </p:sp>
      <p:sp>
        <p:nvSpPr>
          <p:cNvPr id="38" name="מלבן 37"/>
          <p:cNvSpPr/>
          <p:nvPr/>
        </p:nvSpPr>
        <p:spPr>
          <a:xfrm>
            <a:off x="539750" y="2437116"/>
            <a:ext cx="6408738" cy="654227"/>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216000" bIns="216000">
            <a:spAutoFit/>
          </a:bodyPr>
          <a:lstStyle/>
          <a:p>
            <a:pPr algn="r" rtl="1">
              <a:lnSpc>
                <a:spcPts val="1700"/>
              </a:lnSpc>
              <a:defRPr/>
            </a:pPr>
            <a:r>
              <a:rPr lang="he-IL" sz="1600" dirty="0"/>
              <a:t>פרק 1.11	בדיקת היתכנות</a:t>
            </a:r>
            <a:endParaRPr lang="en-US" sz="1600" dirty="0"/>
          </a:p>
        </p:txBody>
      </p:sp>
      <p:sp>
        <p:nvSpPr>
          <p:cNvPr id="39" name="מלבן 38"/>
          <p:cNvSpPr/>
          <p:nvPr/>
        </p:nvSpPr>
        <p:spPr>
          <a:xfrm>
            <a:off x="539750" y="3208211"/>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1.12	תכנון כוללני</a:t>
            </a:r>
            <a:endParaRPr lang="en-US" sz="1600" dirty="0"/>
          </a:p>
        </p:txBody>
      </p:sp>
      <p:sp>
        <p:nvSpPr>
          <p:cNvPr id="40" name="מלבן 39"/>
          <p:cNvSpPr/>
          <p:nvPr/>
        </p:nvSpPr>
        <p:spPr>
          <a:xfrm>
            <a:off x="539750" y="3861048"/>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1.13	מערכות מחשוב ומידע</a:t>
            </a:r>
            <a:endParaRPr lang="en-US" sz="1600" dirty="0"/>
          </a:p>
        </p:txBody>
      </p:sp>
      <p:sp>
        <p:nvSpPr>
          <p:cNvPr id="41" name="מלבן 40"/>
          <p:cNvSpPr/>
          <p:nvPr/>
        </p:nvSpPr>
        <p:spPr>
          <a:xfrm>
            <a:off x="539750" y="4509121"/>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1.14	מערכות לניהול פרויקטים באמצעות האינטרנט</a:t>
            </a:r>
            <a:endParaRPr lang="en-US" sz="1600" dirty="0"/>
          </a:p>
        </p:txBody>
      </p:sp>
      <p:sp>
        <p:nvSpPr>
          <p:cNvPr id="42" name="מלבן 41"/>
          <p:cNvSpPr/>
          <p:nvPr/>
        </p:nvSpPr>
        <p:spPr>
          <a:xfrm>
            <a:off x="539750" y="5157192"/>
            <a:ext cx="6408738" cy="581524"/>
          </a:xfrm>
          <a:prstGeom prst="rect">
            <a:avLst/>
          </a:prstGeom>
          <a:solidFill>
            <a:srgbClr val="E4FF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1.15	תרגום מסמכי מכרז</a:t>
            </a:r>
            <a:endParaRPr lang="en-US" sz="1600" dirty="0"/>
          </a:p>
        </p:txBody>
      </p:sp>
      <p:sp>
        <p:nvSpPr>
          <p:cNvPr id="43" name="מלבן 42"/>
          <p:cNvSpPr/>
          <p:nvPr/>
        </p:nvSpPr>
        <p:spPr>
          <a:xfrm>
            <a:off x="539750" y="5810724"/>
            <a:ext cx="6408738" cy="581524"/>
          </a:xfrm>
          <a:prstGeom prst="rect">
            <a:avLst/>
          </a:prstGeom>
          <a:solidFill>
            <a:srgbClr val="E4FFC9"/>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180000" bIns="180000">
            <a:spAutoFit/>
          </a:bodyPr>
          <a:lstStyle/>
          <a:p>
            <a:pPr algn="r" rtl="1">
              <a:lnSpc>
                <a:spcPts val="1700"/>
              </a:lnSpc>
              <a:defRPr/>
            </a:pPr>
            <a:r>
              <a:rPr lang="he-IL" sz="1600" dirty="0"/>
              <a:t>פרק 1.16  	תכנון ב-</a:t>
            </a:r>
            <a:r>
              <a:rPr lang="en-US" sz="1600" dirty="0"/>
              <a:t>BIM</a:t>
            </a:r>
          </a:p>
        </p:txBody>
      </p:sp>
      <p:sp>
        <p:nvSpPr>
          <p:cNvPr id="9235"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E93DEA-2729-4DD0-B552-7F0E6F2C335D}" type="slidenum">
              <a:rPr lang="he-IL" altLang="he-IL" smtClean="0"/>
              <a:pPr/>
              <a:t>8</a:t>
            </a:fld>
            <a:endParaRPr lang="he-IL" altLang="he-IL"/>
          </a:p>
        </p:txBody>
      </p:sp>
      <p:pic>
        <p:nvPicPr>
          <p:cNvPr id="22" name="תמונה 21" descr="Ilustración del vector. Ingeniería y arquitectura. Notebook, el software. Dibujo, construcción. proyecto arquitectónico. Diseño, dibujo. Espacio de trabajo con herramientas. Planificación y construcción. Foto de archivo - 54453664"/>
          <p:cNvPicPr/>
          <p:nvPr/>
        </p:nvPicPr>
        <p:blipFill rotWithShape="1">
          <a:blip r:embed="rId2" cstate="print">
            <a:clrChange>
              <a:clrFrom>
                <a:srgbClr val="4DA7B2"/>
              </a:clrFrom>
              <a:clrTo>
                <a:srgbClr val="4DA7B2">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2370"/>
          <a:stretch/>
        </p:blipFill>
        <p:spPr bwMode="auto">
          <a:xfrm>
            <a:off x="539552" y="2437116"/>
            <a:ext cx="936104" cy="654227"/>
          </a:xfrm>
          <a:prstGeom prst="rect">
            <a:avLst/>
          </a:prstGeom>
          <a:noFill/>
          <a:ln>
            <a:noFill/>
          </a:ln>
          <a:extLst>
            <a:ext uri="{53640926-AAD7-44D8-BBD7-CCE9431645EC}">
              <a14:shadowObscured xmlns:a14="http://schemas.microsoft.com/office/drawing/2010/main"/>
            </a:ext>
          </a:extLst>
        </p:spPr>
      </p:pic>
      <p:pic>
        <p:nvPicPr>
          <p:cNvPr id="23" name="תמונה 22" descr="Imagen relacionada"/>
          <p:cNvPicPr/>
          <p:nvPr/>
        </p:nvPicPr>
        <p:blipFill rotWithShape="1">
          <a:blip r:embed="rId4" cstate="print">
            <a:extLst>
              <a:ext uri="{28A0092B-C50C-407E-A947-70E740481C1C}">
                <a14:useLocalDpi xmlns:a14="http://schemas.microsoft.com/office/drawing/2010/main" val="0"/>
              </a:ext>
            </a:extLst>
          </a:blip>
          <a:srcRect l="10541" t="21082" r="11824" b="21653"/>
          <a:stretch/>
        </p:blipFill>
        <p:spPr bwMode="auto">
          <a:xfrm>
            <a:off x="545500" y="1080706"/>
            <a:ext cx="930157" cy="584775"/>
          </a:xfrm>
          <a:prstGeom prst="rect">
            <a:avLst/>
          </a:prstGeom>
          <a:noFill/>
          <a:ln>
            <a:noFill/>
          </a:ln>
          <a:extLst>
            <a:ext uri="{53640926-AAD7-44D8-BBD7-CCE9431645EC}">
              <a14:shadowObscured xmlns:a14="http://schemas.microsoft.com/office/drawing/2010/main"/>
            </a:ext>
          </a:extLst>
        </p:spPr>
      </p:pic>
      <p:pic>
        <p:nvPicPr>
          <p:cNvPr id="24" name="תמונה 23" descr="hr planning icon. Trendy flat vector hr planning icon on white background from general collection, vector illustration can be use for web and mobile, eps10 Foto de archivo - 111298748"/>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2" t="14747" r="22589" b="31111"/>
          <a:stretch/>
        </p:blipFill>
        <p:spPr bwMode="auto">
          <a:xfrm>
            <a:off x="539551" y="3201885"/>
            <a:ext cx="720079" cy="587849"/>
          </a:xfrm>
          <a:prstGeom prst="rect">
            <a:avLst/>
          </a:prstGeom>
          <a:noFill/>
          <a:ln>
            <a:noFill/>
          </a:ln>
          <a:extLst>
            <a:ext uri="{53640926-AAD7-44D8-BBD7-CCE9431645EC}">
              <a14:shadowObscured xmlns:a14="http://schemas.microsoft.com/office/drawing/2010/main"/>
            </a:ext>
          </a:extLst>
        </p:spPr>
      </p:pic>
      <p:pic>
        <p:nvPicPr>
          <p:cNvPr id="25" name="Picture 8" descr="Imagen relacionada"/>
          <p:cNvPicPr>
            <a:picLocks noChangeAspect="1" noChangeArrowheads="1"/>
          </p:cNvPicPr>
          <p:nvPr/>
        </p:nvPicPr>
        <p:blipFill>
          <a:blip r:embed="rId6"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539552" y="5805264"/>
            <a:ext cx="936104" cy="581524"/>
          </a:xfrm>
          <a:prstGeom prst="rect">
            <a:avLst/>
          </a:prstGeom>
          <a:noFill/>
          <a:extLst>
            <a:ext uri="{909E8E84-426E-40DD-AFC4-6F175D3DCCD1}">
              <a14:hiddenFill xmlns:a14="http://schemas.microsoft.com/office/drawing/2010/main">
                <a:solidFill>
                  <a:srgbClr val="FFFFFF"/>
                </a:solidFill>
              </a14:hiddenFill>
            </a:ext>
          </a:extLst>
        </p:spPr>
      </p:pic>
      <p:pic>
        <p:nvPicPr>
          <p:cNvPr id="26" name="תמונה 25"/>
          <p:cNvPicPr/>
          <p:nvPr/>
        </p:nvPicPr>
        <p:blipFill>
          <a:blip r:embed="rId7">
            <a:clrChange>
              <a:clrFrom>
                <a:srgbClr val="FFFFFF"/>
              </a:clrFrom>
              <a:clrTo>
                <a:srgbClr val="FFFFFF">
                  <a:alpha val="0"/>
                </a:srgbClr>
              </a:clrTo>
            </a:clrChange>
          </a:blip>
          <a:stretch>
            <a:fillRect/>
          </a:stretch>
        </p:blipFill>
        <p:spPr>
          <a:xfrm>
            <a:off x="539553" y="4509120"/>
            <a:ext cx="936104" cy="590221"/>
          </a:xfrm>
          <a:prstGeom prst="rect">
            <a:avLst/>
          </a:prstGeom>
        </p:spPr>
      </p:pic>
      <p:pic>
        <p:nvPicPr>
          <p:cNvPr id="44" name="תמונה 43" descr="Ilustración de vectores de fondo. Composición de los cubos 3d. Diseño de fondo. Diseño de logotipo. Foto de archivo - 39881619"/>
          <p:cNvPicPr/>
          <p:nvPr/>
        </p:nvPicPr>
        <p:blipFill>
          <a:blip r:embed="rId8" cstate="print">
            <a:clrChange>
              <a:clrFrom>
                <a:srgbClr val="DFE7EA"/>
              </a:clrFrom>
              <a:clrTo>
                <a:srgbClr val="DFE7EA">
                  <a:alpha val="0"/>
                </a:srgbClr>
              </a:clrTo>
            </a:clrChange>
            <a:extLst>
              <a:ext uri="{28A0092B-C50C-407E-A947-70E740481C1C}">
                <a14:useLocalDpi xmlns:a14="http://schemas.microsoft.com/office/drawing/2010/main" val="0"/>
              </a:ext>
            </a:extLst>
          </a:blip>
          <a:srcRect/>
          <a:stretch>
            <a:fillRect/>
          </a:stretch>
        </p:blipFill>
        <p:spPr bwMode="auto">
          <a:xfrm>
            <a:off x="556667" y="3861048"/>
            <a:ext cx="774973" cy="581524"/>
          </a:xfrm>
          <a:prstGeom prst="rect">
            <a:avLst/>
          </a:prstGeom>
          <a:noFill/>
          <a:ln>
            <a:noFill/>
          </a:ln>
        </p:spPr>
      </p:pic>
      <p:pic>
        <p:nvPicPr>
          <p:cNvPr id="20" name="6ADECF28-D91E-4A1C-9E15-310F2766E459" descr="6ADECF28-D91E-4A1C-9E15-310F2766E45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379" y="1793869"/>
            <a:ext cx="773261" cy="57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תמונה 20" descr="Resultado de imagen de ‫תרגום‬‎"/>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378" y="5194467"/>
            <a:ext cx="701253" cy="544249"/>
          </a:xfrm>
          <a:prstGeom prst="rect">
            <a:avLst/>
          </a:prstGeom>
          <a:noFill/>
          <a:ln>
            <a:noFill/>
          </a:ln>
        </p:spPr>
      </p:pic>
      <p:sp>
        <p:nvSpPr>
          <p:cNvPr id="28" name="מלבן 7"/>
          <p:cNvSpPr>
            <a:spLocks noChangeArrowheads="1"/>
          </p:cNvSpPr>
          <p:nvPr/>
        </p:nvSpPr>
        <p:spPr bwMode="auto">
          <a:xfrm>
            <a:off x="7092280" y="1052736"/>
            <a:ext cx="1944216" cy="5333764"/>
          </a:xfrm>
          <a:prstGeom prst="rect">
            <a:avLst/>
          </a:prstGeom>
          <a:solidFill>
            <a:srgbClr val="E4FFC9"/>
          </a:solidFill>
          <a:ln w="9525">
            <a:solidFill>
              <a:srgbClr val="92D05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252000" rIns="36000" bIns="288000">
            <a:spAutoFit/>
          </a:bodyPr>
          <a:lstStyle/>
          <a:p>
            <a:pPr algn="r" rtl="1">
              <a:spcBef>
                <a:spcPts val="0"/>
              </a:spcBef>
              <a:spcAft>
                <a:spcPts val="600"/>
              </a:spcAft>
              <a:defRPr/>
            </a:pPr>
            <a:r>
              <a:rPr lang="he-IL" altLang="he-IL" b="1" dirty="0">
                <a:solidFill>
                  <a:srgbClr val="FF0000"/>
                </a:solidFill>
                <a:effectLst>
                  <a:outerShdw blurRad="38100" dist="38100" dir="2700000" algn="tl">
                    <a:srgbClr val="000000">
                      <a:alpha val="43137"/>
                    </a:srgbClr>
                  </a:outerShdw>
                </a:effectLst>
              </a:rPr>
              <a:t>מורכב מ- 16 פרקים המסבירים:   </a:t>
            </a:r>
          </a:p>
          <a:p>
            <a:pPr marL="174625" indent="-174625" algn="r" rtl="1">
              <a:lnSpc>
                <a:spcPct val="150000"/>
              </a:lnSpc>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תהליכים,</a:t>
            </a:r>
          </a:p>
          <a:p>
            <a:pPr marL="174625" indent="-174625" algn="r" rtl="1">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שיטות לחישוב שכ"ט,</a:t>
            </a:r>
          </a:p>
          <a:p>
            <a:pPr marL="174625" indent="-174625" algn="r" rtl="1">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מודלים להתקשרות</a:t>
            </a:r>
          </a:p>
          <a:p>
            <a:pPr marL="174625" indent="-174625" algn="r" rtl="1">
              <a:spcBef>
                <a:spcPts val="1200"/>
              </a:spcBef>
              <a:spcAft>
                <a:spcPts val="600"/>
              </a:spcAft>
              <a:buClr>
                <a:schemeClr val="accent5">
                  <a:lumMod val="25000"/>
                </a:schemeClr>
              </a:buClr>
              <a:buFont typeface="+mj-cs"/>
              <a:buAutoNum type="hebrew2Minus"/>
              <a:defRPr/>
            </a:pPr>
            <a:r>
              <a:rPr lang="he-IL" altLang="he-IL" b="1" dirty="0">
                <a:solidFill>
                  <a:srgbClr val="FF0000"/>
                </a:solidFill>
                <a:effectLst>
                  <a:outerShdw blurRad="38100" dist="38100" dir="2700000" algn="tl">
                    <a:srgbClr val="000000">
                      <a:alpha val="43137"/>
                    </a:srgbClr>
                  </a:outerShdw>
                </a:effectLst>
              </a:rPr>
              <a:t>נהלים לגבי אופן חישוב השכר הטרחה למתכננים</a:t>
            </a:r>
          </a:p>
          <a:p>
            <a:pPr algn="r" rtl="1">
              <a:spcBef>
                <a:spcPts val="0"/>
              </a:spcBef>
              <a:spcAft>
                <a:spcPts val="1700"/>
              </a:spcAft>
              <a:defRPr/>
            </a:pPr>
            <a:endParaRPr lang="he-IL" altLang="he-IL" b="1" dirty="0">
              <a:solidFill>
                <a:srgbClr val="FF0000"/>
              </a:solidFill>
              <a:effectLst>
                <a:outerShdw blurRad="38100" dist="38100" dir="2700000" algn="tl">
                  <a:srgbClr val="000000">
                    <a:alpha val="43137"/>
                  </a:srgbClr>
                </a:outerShdw>
              </a:effectLst>
            </a:endParaRPr>
          </a:p>
          <a:p>
            <a:pPr algn="r" rtl="1">
              <a:lnSpc>
                <a:spcPts val="3000"/>
              </a:lnSpc>
              <a:spcBef>
                <a:spcPts val="0"/>
              </a:spcBef>
              <a:spcAft>
                <a:spcPts val="0"/>
              </a:spcAft>
              <a:defRPr/>
            </a:pPr>
            <a:endParaRPr lang="he-IL" altLang="he-IL"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539553" y="1403350"/>
            <a:ext cx="8496498" cy="400815"/>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ts val="2600"/>
              </a:lnSpc>
              <a:spcBef>
                <a:spcPts val="600"/>
              </a:spcBef>
              <a:spcAft>
                <a:spcPts val="600"/>
              </a:spcAft>
              <a:defRPr/>
            </a:pPr>
            <a:r>
              <a:rPr lang="he-IL" altLang="he-IL" sz="2000" dirty="0">
                <a:solidFill>
                  <a:schemeClr val="tx1"/>
                </a:solidFill>
                <a:latin typeface="Times New Roman" panose="02020603050405020304" pitchFamily="18" charset="0"/>
              </a:rPr>
              <a:t>חלק זה של ספר הצהוב, כולל :</a:t>
            </a:r>
          </a:p>
        </p:txBody>
      </p:sp>
      <p:sp>
        <p:nvSpPr>
          <p:cNvPr id="13" name="מלבן 12"/>
          <p:cNvSpPr/>
          <p:nvPr/>
        </p:nvSpPr>
        <p:spPr>
          <a:xfrm>
            <a:off x="539553" y="5719031"/>
            <a:ext cx="8136903" cy="662297"/>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ts val="2300"/>
              </a:lnSpc>
              <a:spcBef>
                <a:spcPts val="600"/>
              </a:spcBef>
              <a:spcAft>
                <a:spcPts val="600"/>
              </a:spcAft>
              <a:defRPr/>
            </a:pPr>
            <a:r>
              <a:rPr lang="he-IL" altLang="he-IL" sz="1600" b="1" dirty="0">
                <a:solidFill>
                  <a:srgbClr val="FF0000"/>
                </a:solidFill>
                <a:latin typeface="Times New Roman" panose="02020603050405020304" pitchFamily="18" charset="0"/>
              </a:rPr>
              <a:t>יובהר שהתעריפים והשירותים נכתבו עבור </a:t>
            </a:r>
            <a:r>
              <a:rPr lang="he-IL" altLang="he-IL" sz="1600" b="1" dirty="0" err="1">
                <a:solidFill>
                  <a:srgbClr val="FF0000"/>
                </a:solidFill>
                <a:latin typeface="Times New Roman" panose="02020603050405020304" pitchFamily="18" charset="0"/>
              </a:rPr>
              <a:t>פרויקטי</a:t>
            </a:r>
            <a:r>
              <a:rPr lang="he-IL" altLang="he-IL" sz="1600" b="1" dirty="0">
                <a:solidFill>
                  <a:srgbClr val="FF0000"/>
                </a:solidFill>
                <a:latin typeface="Times New Roman" panose="02020603050405020304" pitchFamily="18" charset="0"/>
              </a:rPr>
              <a:t> בינוי מנוהלים ע"י אגף ההנדסה והבינוי של </a:t>
            </a:r>
            <a:r>
              <a:rPr lang="he-IL" altLang="he-IL" sz="1600" b="1" dirty="0" err="1">
                <a:solidFill>
                  <a:srgbClr val="FF0000"/>
                </a:solidFill>
                <a:latin typeface="Times New Roman" panose="02020603050405020304" pitchFamily="18" charset="0"/>
              </a:rPr>
              <a:t>משהב"ט</a:t>
            </a:r>
            <a:r>
              <a:rPr lang="he-IL" altLang="he-IL" sz="1600" b="1" dirty="0">
                <a:solidFill>
                  <a:srgbClr val="FF0000"/>
                </a:solidFill>
                <a:latin typeface="Times New Roman" panose="02020603050405020304" pitchFamily="18" charset="0"/>
              </a:rPr>
              <a:t> בלבד.</a:t>
            </a:r>
            <a:endParaRPr lang="en-US" altLang="he-IL" sz="1600" b="1" dirty="0">
              <a:solidFill>
                <a:srgbClr val="FF0000"/>
              </a:solidFill>
              <a:latin typeface="Times New Roman" panose="02020603050405020304" pitchFamily="18" charset="0"/>
            </a:endParaRPr>
          </a:p>
        </p:txBody>
      </p:sp>
      <p:sp>
        <p:nvSpPr>
          <p:cNvPr id="7" name="Title 1"/>
          <p:cNvSpPr txBox="1">
            <a:spLocks/>
          </p:cNvSpPr>
          <p:nvPr/>
        </p:nvSpPr>
        <p:spPr bwMode="auto">
          <a:xfrm>
            <a:off x="323850" y="115888"/>
            <a:ext cx="791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pPr>
              <a:defRPr/>
            </a:pPr>
            <a:r>
              <a:rPr lang="he-IL" altLang="he-IL" sz="2800" kern="0" dirty="0"/>
              <a:t>חלק 2 – תעריפים  </a:t>
            </a:r>
          </a:p>
        </p:txBody>
      </p:sp>
      <p:sp>
        <p:nvSpPr>
          <p:cNvPr id="10248"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D63624-6738-4DC2-83C4-2ED68DEF4D5F}" type="slidenum">
              <a:rPr lang="he-IL" altLang="he-IL" smtClean="0"/>
              <a:pPr/>
              <a:t>9</a:t>
            </a:fld>
            <a:endParaRPr lang="he-IL" altLang="he-IL"/>
          </a:p>
        </p:txBody>
      </p:sp>
      <p:sp>
        <p:nvSpPr>
          <p:cNvPr id="9" name="מלבן 8"/>
          <p:cNvSpPr/>
          <p:nvPr/>
        </p:nvSpPr>
        <p:spPr>
          <a:xfrm>
            <a:off x="539553" y="1988840"/>
            <a:ext cx="8496498" cy="954107"/>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266700" indent="-266700" algn="just" rtl="1">
              <a:spcBef>
                <a:spcPts val="600"/>
              </a:spcBef>
              <a:spcAft>
                <a:spcPts val="600"/>
              </a:spcAft>
              <a:buFont typeface="Arial" panose="020B0604020202020204" pitchFamily="34" charset="0"/>
              <a:buAutoNum type="arabicPeriod"/>
              <a:defRPr/>
            </a:pPr>
            <a:r>
              <a:rPr lang="he-IL" altLang="he-IL" sz="2800" dirty="0">
                <a:solidFill>
                  <a:schemeClr val="tx1"/>
                </a:solidFill>
                <a:latin typeface="Times New Roman" panose="02020603050405020304" pitchFamily="18" charset="0"/>
              </a:rPr>
              <a:t>פרקים הקובעים את תעריפי תכנון להתמחויות שונות לתכנון ויעוץ בתחום ההנדסי. </a:t>
            </a:r>
          </a:p>
        </p:txBody>
      </p:sp>
      <p:sp>
        <p:nvSpPr>
          <p:cNvPr id="8" name="מלבן 7"/>
          <p:cNvSpPr/>
          <p:nvPr/>
        </p:nvSpPr>
        <p:spPr>
          <a:xfrm>
            <a:off x="539553" y="3052117"/>
            <a:ext cx="8496498" cy="1384995"/>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514350" indent="-514350" algn="just" rtl="1">
              <a:spcBef>
                <a:spcPts val="600"/>
              </a:spcBef>
              <a:spcAft>
                <a:spcPts val="600"/>
              </a:spcAft>
              <a:buFont typeface="+mj-lt"/>
              <a:buAutoNum type="arabicPeriod" startAt="2"/>
              <a:defRPr/>
            </a:pPr>
            <a:r>
              <a:rPr lang="he-IL" altLang="he-IL" sz="2800" dirty="0">
                <a:solidFill>
                  <a:schemeClr val="tx1"/>
                </a:solidFill>
                <a:latin typeface="Times New Roman" panose="02020603050405020304" pitchFamily="18" charset="0"/>
              </a:rPr>
              <a:t>פירוט שרירותי התכנון והפיקוח עליון בכל שלבי ההתקשרות, ביחס להתקדמות הפרויקט (ב-</a:t>
            </a:r>
            <a:r>
              <a:rPr lang="en-US" altLang="he-IL" sz="2800" dirty="0">
                <a:solidFill>
                  <a:schemeClr val="tx1"/>
                </a:solidFill>
                <a:latin typeface="Times New Roman" panose="02020603050405020304" pitchFamily="18" charset="0"/>
              </a:rPr>
              <a:t>CAD</a:t>
            </a:r>
            <a:r>
              <a:rPr lang="he-IL" altLang="he-IL" sz="2800" dirty="0">
                <a:solidFill>
                  <a:schemeClr val="tx1"/>
                </a:solidFill>
                <a:latin typeface="Times New Roman" panose="02020603050405020304" pitchFamily="18" charset="0"/>
              </a:rPr>
              <a:t> וב-</a:t>
            </a:r>
            <a:r>
              <a:rPr lang="en-US" altLang="he-IL" sz="2800" dirty="0">
                <a:solidFill>
                  <a:schemeClr val="tx1"/>
                </a:solidFill>
                <a:latin typeface="Times New Roman" panose="02020603050405020304" pitchFamily="18" charset="0"/>
              </a:rPr>
              <a:t>BIM</a:t>
            </a:r>
            <a:r>
              <a:rPr lang="he-IL" altLang="he-IL" sz="2800" dirty="0">
                <a:solidFill>
                  <a:schemeClr val="tx1"/>
                </a:solidFill>
                <a:latin typeface="Times New Roman" panose="02020603050405020304" pitchFamily="18" charset="0"/>
              </a:rPr>
              <a:t>).</a:t>
            </a:r>
          </a:p>
        </p:txBody>
      </p:sp>
      <p:sp>
        <p:nvSpPr>
          <p:cNvPr id="10" name="מלבן 9"/>
          <p:cNvSpPr/>
          <p:nvPr/>
        </p:nvSpPr>
        <p:spPr>
          <a:xfrm>
            <a:off x="539553" y="4563125"/>
            <a:ext cx="8496498" cy="954107"/>
          </a:xfrm>
          <a:prstGeom prst="rect">
            <a:avLst/>
          </a:prstGeom>
          <a:solidFill>
            <a:srgbClr val="FFFF8B"/>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514350" indent="-514350" algn="just" rtl="1">
              <a:spcBef>
                <a:spcPts val="600"/>
              </a:spcBef>
              <a:spcAft>
                <a:spcPts val="600"/>
              </a:spcAft>
              <a:buFont typeface="+mj-lt"/>
              <a:buAutoNum type="arabicPeriod" startAt="3"/>
              <a:defRPr/>
            </a:pPr>
            <a:r>
              <a:rPr lang="he-IL" altLang="he-IL" sz="2800" dirty="0">
                <a:solidFill>
                  <a:schemeClr val="tx1"/>
                </a:solidFill>
                <a:latin typeface="Times New Roman" panose="02020603050405020304" pitchFamily="18" charset="0"/>
              </a:rPr>
              <a:t>התייחסות לאופן תשלום לנותן השירות בשלבים שונים של הפרויקט.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6nWfMccIk.1l.f7W2Ha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PDfLoKsZk23nuBeTfh30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xsBUTq4VUGgrIXdwwNhjA"/>
</p:tagLst>
</file>

<file path=ppt/theme/theme1.xml><?xml version="1.0" encoding="utf-8"?>
<a:theme xmlns:a="http://schemas.openxmlformats.org/drawingml/2006/main" name="2_Firm Format - Hebrew">
  <a:themeElements>
    <a:clrScheme name="2_Firm Format - Hebrew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Firm Format - Hebr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Pct val="100000"/>
          <a:buFontTx/>
          <a:buNone/>
          <a:tabLst/>
          <a:defRPr kumimoji="0" lang="ru-RU" alt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Pct val="100000"/>
          <a:buFontTx/>
          <a:buNone/>
          <a:tabLst/>
          <a:defRPr kumimoji="0" lang="ru-RU" alt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Firm Format - Hebrew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Firm Format - Hebrew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Firm Format - Hebrew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E3E0BB"/>
      </a:accent1>
      <a:accent2>
        <a:srgbClr val="993333"/>
      </a:accent2>
      <a:accent3>
        <a:srgbClr val="FFFFFF"/>
      </a:accent3>
      <a:accent4>
        <a:srgbClr val="000000"/>
      </a:accent4>
      <a:accent5>
        <a:srgbClr val="EFEDDA"/>
      </a:accent5>
      <a:accent6>
        <a:srgbClr val="8A2D2D"/>
      </a:accent6>
      <a:hlink>
        <a:srgbClr val="999900"/>
      </a:hlink>
      <a:folHlink>
        <a:srgbClr val="00CC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14584</TotalTime>
  <Words>6640</Words>
  <Application>Microsoft Office PowerPoint</Application>
  <PresentationFormat>‫הצגה על המסך (4:3)</PresentationFormat>
  <Paragraphs>919</Paragraphs>
  <Slides>71</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71</vt:i4>
      </vt:variant>
    </vt:vector>
  </HeadingPairs>
  <TitlesOfParts>
    <vt:vector size="72" baseType="lpstr">
      <vt:lpstr>2_Firm Format - Hebrew</vt:lpstr>
      <vt:lpstr>תעריפים ונהלים לעבודות תכנון במערכת הביטחון חלק 1– נהלים הקדמה (מבוא)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כללי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פרק 1.7 תכנון וביצוע</vt:lpstr>
      <vt:lpstr>פרק 1.8 שינויים במהלך התכנון </vt:lpstr>
      <vt:lpstr>פרק 1.8 שינויים במהלך התכנון</vt:lpstr>
      <vt:lpstr>פרק 1.8 – שינויים במהלך הביצוע</vt:lpstr>
      <vt:lpstr>מצגת של PowerPoint</vt:lpstr>
      <vt:lpstr>מצגת של PowerPoint</vt:lpstr>
      <vt:lpstr>מצגת של PowerPoint</vt:lpstr>
      <vt:lpstr>פרק 1.10 – עבודות קטנות</vt:lpstr>
      <vt:lpstr>מצגת של PowerPoint</vt:lpstr>
      <vt:lpstr>מצגת של PowerPoint</vt:lpstr>
      <vt:lpstr>פרק 1.12 – תכנון כוללני</vt:lpstr>
      <vt:lpstr>מצגת של PowerPoint</vt:lpstr>
      <vt:lpstr>מצגת של PowerPoint</vt:lpstr>
      <vt:lpstr>מצגת של PowerPoint</vt:lpstr>
      <vt:lpstr>מצגת של PowerPoint</vt:lpstr>
      <vt:lpstr>פרק 1.13 – מערכות מחשוב ומידע</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דיון בנושא תעריף חדש אדריכלות</dc:title>
  <dc:creator>yaniv</dc:creator>
  <cp:lastModifiedBy>Tatiana Zemtsov</cp:lastModifiedBy>
  <cp:revision>752</cp:revision>
  <cp:lastPrinted>2018-11-27T09:13:01Z</cp:lastPrinted>
  <dcterms:created xsi:type="dcterms:W3CDTF">2016-12-20T10:29:19Z</dcterms:created>
  <dcterms:modified xsi:type="dcterms:W3CDTF">2021-07-22T09:08:27Z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ditLog">
    <vt:lpwstr/>
  </property>
  <property fmtid="{D5CDD505-2E9C-101B-9397-08002B2CF9AE}" pid="3" name="Classification">
    <vt:lpwstr>רשום בגוף המסמך</vt:lpwstr>
  </property>
  <property fmtid="{D5CDD505-2E9C-101B-9397-08002B2CF9AE}" pid="4" name="DocumentDate">
    <vt:lpwstr>2015-06-18T00:00:00Z</vt:lpwstr>
  </property>
  <property fmtid="{D5CDD505-2E9C-101B-9397-08002B2CF9AE}" pid="5" name="DocumentPriority">
    <vt:lpwstr>ללא</vt:lpwstr>
  </property>
  <property fmtid="{D5CDD505-2E9C-101B-9397-08002B2CF9AE}" pid="6" name="DocumentStatus">
    <vt:lpwstr>טיוטא</vt:lpwstr>
  </property>
  <property fmtid="{D5CDD505-2E9C-101B-9397-08002B2CF9AE}" pid="7" name="NatavRecipeints">
    <vt:lpwstr/>
  </property>
  <property fmtid="{D5CDD505-2E9C-101B-9397-08002B2CF9AE}" pid="8" name="SendCc">
    <vt:lpwstr/>
  </property>
  <property fmtid="{D5CDD505-2E9C-101B-9397-08002B2CF9AE}" pid="9" name="SendTo">
    <vt:lpwstr/>
  </property>
  <property fmtid="{D5CDD505-2E9C-101B-9397-08002B2CF9AE}" pid="10" name="SendTransfer">
    <vt:lpwstr/>
  </property>
  <property fmtid="{D5CDD505-2E9C-101B-9397-08002B2CF9AE}" pid="11" name="Sensitivity">
    <vt:lpwstr/>
  </property>
  <property fmtid="{D5CDD505-2E9C-101B-9397-08002B2CF9AE}" pid="12" name="Signature">
    <vt:lpwstr/>
  </property>
  <property fmtid="{D5CDD505-2E9C-101B-9397-08002B2CF9AE}" pid="13" name="Simouhin">
    <vt:lpwstr>נ-בינוי-032588-260616</vt:lpwstr>
  </property>
  <property fmtid="{D5CDD505-2E9C-101B-9397-08002B2CF9AE}" pid="14" name="SimpleTags">
    <vt:lpwstr>ILS</vt:lpwstr>
  </property>
  <property fmtid="{D5CDD505-2E9C-101B-9397-08002B2CF9AE}" pid="15" name="TransferInfo">
    <vt:lpwstr/>
  </property>
</Properties>
</file>