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1" r:id="rId5"/>
    <p:sldId id="262" r:id="rId6"/>
  </p:sldIdLst>
  <p:sldSz cx="12192000" cy="6858000"/>
  <p:notesSz cx="6858000" cy="9144000"/>
  <p:custDataLst>
    <p:tags r:id="rId8"/>
  </p:custDataLst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13" autoAdjust="0"/>
    <p:restoredTop sz="99878" autoAdjust="0"/>
  </p:normalViewPr>
  <p:slideViewPr>
    <p:cSldViewPr snapToGrid="0">
      <p:cViewPr>
        <p:scale>
          <a:sx n="100" d="100"/>
          <a:sy n="100" d="100"/>
        </p:scale>
        <p:origin x="-126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3A82E5A-15D9-4CF8-B84E-9419C4E5E30D}" type="datetimeFigureOut">
              <a:rPr lang="he-IL" smtClean="0"/>
              <a:t>י"ג/אב/תשפ"א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9C38915-8A9B-4FD7-BA1E-CA08AC2D763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26211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1A25B-BC91-45F8-A1F0-D96D455F4C14}" type="datetimeFigureOut">
              <a:rPr lang="he-IL" smtClean="0"/>
              <a:t>י"ג/אב/תשפ"א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B8BB-BDA8-4EF8-BD62-D88D75AC0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0143637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1A25B-BC91-45F8-A1F0-D96D455F4C14}" type="datetimeFigureOut">
              <a:rPr lang="he-IL" smtClean="0"/>
              <a:t>י"ג/אב/תשפ"א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B8BB-BDA8-4EF8-BD62-D88D75AC0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7381333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1A25B-BC91-45F8-A1F0-D96D455F4C14}" type="datetimeFigureOut">
              <a:rPr lang="he-IL" smtClean="0"/>
              <a:t>י"ג/אב/תשפ"א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B8BB-BDA8-4EF8-BD62-D88D75AC0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9995884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1A25B-BC91-45F8-A1F0-D96D455F4C14}" type="datetimeFigureOut">
              <a:rPr lang="he-IL" smtClean="0"/>
              <a:t>י"ג/אב/תשפ"א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B8BB-BDA8-4EF8-BD62-D88D75AC0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000605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1A25B-BC91-45F8-A1F0-D96D455F4C14}" type="datetimeFigureOut">
              <a:rPr lang="he-IL" smtClean="0"/>
              <a:t>י"ג/אב/תשפ"א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B8BB-BDA8-4EF8-BD62-D88D75AC0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0339697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1A25B-BC91-45F8-A1F0-D96D455F4C14}" type="datetimeFigureOut">
              <a:rPr lang="he-IL" smtClean="0"/>
              <a:t>י"ג/אב/תשפ"א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B8BB-BDA8-4EF8-BD62-D88D75AC0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9334749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1A25B-BC91-45F8-A1F0-D96D455F4C14}" type="datetimeFigureOut">
              <a:rPr lang="he-IL" smtClean="0"/>
              <a:t>י"ג/אב/תשפ"א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B8BB-BDA8-4EF8-BD62-D88D75AC0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1094865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1A25B-BC91-45F8-A1F0-D96D455F4C14}" type="datetimeFigureOut">
              <a:rPr lang="he-IL" smtClean="0"/>
              <a:t>י"ג/אב/תשפ"א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B8BB-BDA8-4EF8-BD62-D88D75AC0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215345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1A25B-BC91-45F8-A1F0-D96D455F4C14}" type="datetimeFigureOut">
              <a:rPr lang="he-IL" smtClean="0"/>
              <a:t>י"ג/אב/תשפ"א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B8BB-BDA8-4EF8-BD62-D88D75AC0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5588115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1A25B-BC91-45F8-A1F0-D96D455F4C14}" type="datetimeFigureOut">
              <a:rPr lang="he-IL" smtClean="0"/>
              <a:t>י"ג/אב/תשפ"א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B8BB-BDA8-4EF8-BD62-D88D75AC0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216869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1A25B-BC91-45F8-A1F0-D96D455F4C14}" type="datetimeFigureOut">
              <a:rPr lang="he-IL" smtClean="0"/>
              <a:t>י"ג/אב/תשפ"א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2B8BB-BDA8-4EF8-BD62-D88D75AC0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6863424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1A25B-BC91-45F8-A1F0-D96D455F4C14}" type="datetimeFigureOut">
              <a:rPr lang="he-IL" smtClean="0"/>
              <a:t>י"ג/אב/תשפ"א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B8BB-BDA8-4EF8-BD62-D88D75AC0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19452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41971" y="795437"/>
            <a:ext cx="5870317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3600" b="1" kern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כנס משרדי תכנון 2021</a:t>
            </a:r>
          </a:p>
          <a:p>
            <a:pPr algn="ctr"/>
            <a:r>
              <a:rPr lang="he-IL" sz="3600" b="1" kern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מהנדס מים וביוב ראשי </a:t>
            </a:r>
          </a:p>
          <a:p>
            <a:pPr algn="ctr"/>
            <a:r>
              <a:rPr lang="he-IL" sz="3600" b="1" kern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הנחיות תכנון </a:t>
            </a:r>
            <a:endParaRPr lang="en-US" sz="3600" b="1" kern="0">
              <a:solidFill>
                <a:schemeClr val="accent1">
                  <a:lumMod val="50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638175" y="6283456"/>
            <a:ext cx="2009774" cy="24622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defTabSz="894970" rtl="0">
              <a:defRPr/>
            </a:pPr>
            <a:r>
              <a:rPr lang="he-IL" sz="1600" b="1" kern="0">
                <a:solidFill>
                  <a:srgbClr val="0029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ענף הנדסה, יולי 2021</a:t>
            </a:r>
            <a:endParaRPr lang="en-GB" sz="1600" b="1" kern="0">
              <a:solidFill>
                <a:srgbClr val="0029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50366347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274556" y="312326"/>
            <a:ext cx="8422019" cy="430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ctr" defTabSz="894970" rtl="0">
              <a:defRPr/>
            </a:pPr>
            <a:r>
              <a:rPr lang="he-IL" sz="2800" b="1" kern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כללי</a:t>
            </a:r>
            <a:endParaRPr lang="en-GB" sz="2800" b="1" kern="0">
              <a:solidFill>
                <a:schemeClr val="accent1">
                  <a:lumMod val="50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2144121" y="1169285"/>
            <a:ext cx="9257304" cy="6188183"/>
          </a:xfrm>
          <a:prstGeom prst="rect">
            <a:avLst/>
          </a:prstGeom>
        </p:spPr>
        <p:txBody>
          <a:bodyPr wrap="square" lIns="93296" tIns="46648" rIns="93296" bIns="46648">
            <a:spAutoFit/>
          </a:bodyPr>
          <a:lstStyle/>
          <a:p>
            <a:pPr marL="349861" indent="-349861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he-IL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דרישות / הנחיות מהנדס מים וביוב ראשי לתכנון מערכות מים וביוב עבור מחנות / מתקני צה''ל פורטו בנוהלים אגפיים :</a:t>
            </a:r>
          </a:p>
          <a:p>
            <a:pPr>
              <a:lnSpc>
                <a:spcPct val="200000"/>
              </a:lnSpc>
            </a:pPr>
            <a:r>
              <a:rPr lang="he-IL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           002.005 מתקני תברואה </a:t>
            </a:r>
          </a:p>
          <a:p>
            <a:pPr>
              <a:lnSpc>
                <a:spcPct val="200000"/>
              </a:lnSpc>
            </a:pPr>
            <a:r>
              <a:rPr lang="he-IL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           002.047 תשתיות מים וביוב במחנות ומתקני צה''ל </a:t>
            </a:r>
          </a:p>
          <a:p>
            <a:pPr marL="349861" indent="-349861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he-IL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בנוסף לכך קיימים נוהלים שמפרטים דרישות למערכות מים וביוב עבור מתקנים ייעודיים כגון מטבח , מרט''פ וחו' </a:t>
            </a:r>
          </a:p>
          <a:p>
            <a:pPr marL="349861" indent="-349861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he-IL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חובה לציין שקיים נוהל המתייחס לתכנון מערכות מים וביוב עבור מתקנים אסטרטגיים עם דרישות לרציפות התפקוד </a:t>
            </a:r>
          </a:p>
          <a:p>
            <a:pPr marL="349861" indent="-349861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he-IL"/>
          </a:p>
          <a:p>
            <a:pPr marL="349861" indent="-349861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he-IL"/>
          </a:p>
          <a:p>
            <a:pPr marL="349861" indent="-349861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819106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3703712" y="328526"/>
            <a:ext cx="6204430" cy="430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ctr" defTabSz="894970">
              <a:defRPr/>
            </a:pPr>
            <a:r>
              <a:rPr lang="he-IL" sz="2800" b="1" kern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בקרה הנדסית </a:t>
            </a:r>
            <a:endParaRPr lang="en-GB" sz="2800" b="1" kern="0">
              <a:solidFill>
                <a:schemeClr val="accent1">
                  <a:lumMod val="50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2229846" y="1169285"/>
            <a:ext cx="8371479" cy="6188183"/>
          </a:xfrm>
          <a:prstGeom prst="rect">
            <a:avLst/>
          </a:prstGeom>
        </p:spPr>
        <p:txBody>
          <a:bodyPr wrap="square" lIns="93296" tIns="46648" rIns="93296" bIns="46648">
            <a:spAutoFit/>
          </a:bodyPr>
          <a:lstStyle/>
          <a:p>
            <a:pPr marL="349861" indent="-349861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he-IL" dirty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מסמכי תכנון מוצגים לבקרה הנדסית של מהנדס מים וביוב ראשי בהגשה אישית </a:t>
            </a:r>
            <a:r>
              <a:rPr lang="he-IL" dirty="0" err="1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ע''י</a:t>
            </a:r>
            <a:r>
              <a:rPr lang="he-IL" dirty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b="1" u="sng" dirty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מנהל הפרויקט</a:t>
            </a:r>
            <a:r>
              <a:rPr lang="he-IL" dirty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ובליווי המתכנן.</a:t>
            </a:r>
          </a:p>
          <a:p>
            <a:pPr marL="349861" indent="-349861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he-IL" dirty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נתוני פרויקט שתדרשו להציג בתחילת הפגישה :</a:t>
            </a:r>
          </a:p>
          <a:p>
            <a:pPr>
              <a:lnSpc>
                <a:spcPct val="200000"/>
              </a:lnSpc>
            </a:pPr>
            <a:r>
              <a:rPr lang="he-IL" dirty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      - שם הפרויקט </a:t>
            </a:r>
          </a:p>
          <a:p>
            <a:pPr>
              <a:lnSpc>
                <a:spcPct val="200000"/>
              </a:lnSpc>
            </a:pPr>
            <a:r>
              <a:rPr lang="he-IL" dirty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      - מספר פרויקט </a:t>
            </a:r>
          </a:p>
          <a:p>
            <a:pPr>
              <a:lnSpc>
                <a:spcPct val="200000"/>
              </a:lnSpc>
            </a:pPr>
            <a:r>
              <a:rPr lang="he-IL" dirty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      - שם מנהל הפרויקט </a:t>
            </a:r>
          </a:p>
          <a:p>
            <a:pPr>
              <a:lnSpc>
                <a:spcPct val="200000"/>
              </a:lnSpc>
            </a:pPr>
            <a:r>
              <a:rPr lang="he-IL" dirty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      - שלב תכנון </a:t>
            </a:r>
          </a:p>
          <a:p>
            <a:pPr>
              <a:lnSpc>
                <a:spcPct val="200000"/>
              </a:lnSpc>
            </a:pPr>
            <a:r>
              <a:rPr lang="he-IL" dirty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      - מהדורה </a:t>
            </a:r>
            <a:r>
              <a:rPr lang="he-IL" dirty="0" err="1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וסה</a:t>
            </a:r>
            <a:r>
              <a:rPr lang="he-IL" dirty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''כ מספר מהדורות / עדכונים </a:t>
            </a:r>
          </a:p>
          <a:p>
            <a:pPr marL="349861" indent="-349861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he-IL" dirty="0"/>
          </a:p>
          <a:p>
            <a:pPr marL="349861" indent="-349861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he-IL" dirty="0"/>
          </a:p>
          <a:p>
            <a:pPr marL="349861" indent="-349861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71684588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3703712" y="328526"/>
            <a:ext cx="6204430" cy="430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ctr" defTabSz="894970">
              <a:defRPr/>
            </a:pPr>
            <a:r>
              <a:rPr lang="he-IL" sz="2800" b="1" kern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בקרה הנדסית </a:t>
            </a:r>
            <a:endParaRPr lang="en-GB" sz="2800" b="1" kern="0">
              <a:solidFill>
                <a:schemeClr val="accent1">
                  <a:lumMod val="50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1423358" y="1350260"/>
            <a:ext cx="9435142" cy="5634185"/>
          </a:xfrm>
          <a:prstGeom prst="rect">
            <a:avLst/>
          </a:prstGeom>
        </p:spPr>
        <p:txBody>
          <a:bodyPr wrap="square" lIns="93296" tIns="46648" rIns="93296" bIns="46648">
            <a:spAutoFit/>
          </a:bodyPr>
          <a:lstStyle/>
          <a:p>
            <a:pPr marL="349861" indent="-349861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he-IL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מסמכי חובה שתדרשו להציג לצורך קיום הבקרה שלב תכנון סופי :</a:t>
            </a:r>
          </a:p>
          <a:p>
            <a:pPr>
              <a:lnSpc>
                <a:spcPct val="200000"/>
              </a:lnSpc>
            </a:pPr>
            <a:r>
              <a:rPr lang="he-IL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      - אישור אדריכל ראשי על הקפאת תצורה של מבנה / מחנה / תכנית  האב .</a:t>
            </a:r>
          </a:p>
          <a:p>
            <a:pPr>
              <a:lnSpc>
                <a:spcPct val="200000"/>
              </a:lnSpc>
            </a:pPr>
            <a:r>
              <a:rPr lang="he-IL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      - אישור מהנדס איכות הסביבה ראשי המתייחס להמצאות שפכים תעשייתיים ואופן טיפול בהם </a:t>
            </a:r>
          </a:p>
          <a:p>
            <a:pPr marL="741363" lvl="1" indent="-285750">
              <a:lnSpc>
                <a:spcPct val="200000"/>
              </a:lnSpc>
              <a:buFontTx/>
              <a:buChar char="-"/>
            </a:pPr>
            <a:r>
              <a:rPr lang="he-IL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אישור רע''ן בטיחות אש בצה''ל ( אישור רשות כב''א ) לרבות הגדרה של רמת הסיכון של  המתחם , במבנה , מחנה . יש לוודא קיום התייחסות לצורך לכיבוי על ידי מתזים והגדרה של סה''כ ספיקה הנדרשת .</a:t>
            </a:r>
          </a:p>
          <a:p>
            <a:pPr marL="741363" lvl="1" indent="-285750">
              <a:lnSpc>
                <a:spcPct val="200000"/>
              </a:lnSpc>
              <a:buFontTx/>
              <a:buChar char="-"/>
            </a:pPr>
            <a:r>
              <a:rPr lang="he-IL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מסמך תוצאות מדידת אופיין רשת המים וחיבור המים הראשי </a:t>
            </a:r>
          </a:p>
          <a:p>
            <a:pPr marL="741363" lvl="1" indent="-285750">
              <a:lnSpc>
                <a:spcPct val="200000"/>
              </a:lnSpc>
              <a:buFontTx/>
              <a:buChar char="-"/>
            </a:pPr>
            <a:endParaRPr lang="he-IL"/>
          </a:p>
          <a:p>
            <a:pPr marL="349861" indent="-349861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he-IL"/>
          </a:p>
          <a:p>
            <a:pPr marL="349861" indent="-349861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5000147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3812261" y="218003"/>
            <a:ext cx="6204430" cy="49244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ctr" defTabSz="894970">
              <a:defRPr/>
            </a:pPr>
            <a:r>
              <a:rPr lang="he-IL" sz="2800" b="1" kern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דגשים</a:t>
            </a:r>
            <a:r>
              <a:rPr lang="he-IL" sz="3200" b="1" kern="0">
                <a:solidFill>
                  <a:srgbClr val="002960"/>
                </a:solidFill>
                <a:latin typeface="Arial"/>
                <a:cs typeface="Arial"/>
              </a:rPr>
              <a:t> </a:t>
            </a:r>
            <a:r>
              <a:rPr lang="he-IL" sz="2800" b="1" kern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מיוחדים</a:t>
            </a:r>
            <a:r>
              <a:rPr lang="he-IL" sz="3200" b="1" kern="0">
                <a:solidFill>
                  <a:srgbClr val="002960"/>
                </a:solidFill>
                <a:latin typeface="Arial"/>
                <a:cs typeface="Arial"/>
              </a:rPr>
              <a:t> </a:t>
            </a:r>
            <a:r>
              <a:rPr lang="he-IL" sz="2800" b="1" kern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לתכנון</a:t>
            </a:r>
            <a:r>
              <a:rPr lang="he-IL" sz="3200" b="1" kern="0">
                <a:solidFill>
                  <a:srgbClr val="002960"/>
                </a:solidFill>
                <a:latin typeface="Arial"/>
                <a:cs typeface="Arial"/>
              </a:rPr>
              <a:t> </a:t>
            </a:r>
            <a:endParaRPr lang="en-GB" sz="2800" b="1" kern="0">
              <a:solidFill>
                <a:srgbClr val="002960"/>
              </a:solidFill>
              <a:latin typeface="Arial"/>
              <a:cs typeface="Arial"/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2038351" y="1056063"/>
            <a:ext cx="9448800" cy="4994266"/>
          </a:xfrm>
          <a:prstGeom prst="rect">
            <a:avLst/>
          </a:prstGeom>
        </p:spPr>
        <p:txBody>
          <a:bodyPr wrap="square" lIns="93296" tIns="46648" rIns="93296" bIns="46648">
            <a:spAutoFit/>
          </a:bodyPr>
          <a:lstStyle/>
          <a:p>
            <a:pPr marL="349861" indent="-349861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he-IL" dirty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חובה לקבל </a:t>
            </a:r>
            <a:r>
              <a:rPr lang="he-IL" dirty="0" err="1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איפיון</a:t>
            </a:r>
            <a:r>
              <a:rPr lang="he-IL" dirty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מבנה / מתחם / מחנה .</a:t>
            </a:r>
          </a:p>
          <a:p>
            <a:pPr marL="349861" indent="-349861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he-IL" dirty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תכנון חייב להתבסס על נתון של  </a:t>
            </a:r>
            <a:r>
              <a:rPr lang="he-IL" dirty="0" err="1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סד''כ</a:t>
            </a:r>
            <a:r>
              <a:rPr lang="he-IL" dirty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מעודכן כולל הערכה </a:t>
            </a:r>
            <a:r>
              <a:rPr lang="he-IL" dirty="0" err="1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לכ</a:t>
            </a:r>
            <a:r>
              <a:rPr lang="he-IL" dirty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– 15  שנים קדימה או להוסיף מקדם 20% לנתון .</a:t>
            </a:r>
          </a:p>
          <a:p>
            <a:pPr marL="349861" indent="-349861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he-IL" dirty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בקביעת תצורת אספקת מים למחנה גדודי ומעלה נדרש  להפריד בין מערכות מים לצריכה שוטפת וכיבוי קונבנציונלי לבין מערכת לכיבוי לא קונבנציונלי / </a:t>
            </a:r>
            <a:r>
              <a:rPr lang="he-IL" dirty="0" err="1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מתזים</a:t>
            </a:r>
            <a:r>
              <a:rPr lang="he-IL" dirty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.</a:t>
            </a:r>
          </a:p>
          <a:p>
            <a:pPr marL="349861" indent="-349861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he-IL" dirty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נדרש למנוע סכמה של צירוף מערכת אספקה לברזי כיבוי אש יחד עם </a:t>
            </a:r>
            <a:r>
              <a:rPr lang="he-IL" dirty="0" err="1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מתזים</a:t>
            </a:r>
            <a:r>
              <a:rPr lang="he-IL" dirty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.</a:t>
            </a:r>
          </a:p>
          <a:p>
            <a:pPr marL="349861" indent="-349861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he-IL" dirty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יש למנוע </a:t>
            </a:r>
            <a:r>
              <a:rPr lang="he-IL" b="1" dirty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ככל האפשר </a:t>
            </a:r>
            <a:r>
              <a:rPr lang="he-IL" dirty="0">
                <a:solidFill>
                  <a:schemeClr val="accent1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פתרונות אלקטרומכניים לרבות מתקנים לאיגום והגברת לחץ מים . החלטה על התבססות על מתקן לאיגום והגברת לחץ מים דורשת הוכחה .</a:t>
            </a:r>
          </a:p>
          <a:p>
            <a:pPr>
              <a:lnSpc>
                <a:spcPct val="200000"/>
              </a:lnSpc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81559584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20.07.14"/>
  <p:tag name="AS_TITLE" val="Aspose.Slides for .NET 2.0"/>
  <p:tag name="AS_VERSION" val="20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THINKCELLSHAPEDONOTDELETE" val="pBNGwnWtSZ0aF9uKMBg47F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THINKCELLSHAPEDONOTDELETE" val="pBNGwnWtSZ0aF9uKMBg47F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THINKCELLSHAPEDONOTDELETE" val="pBNGwnWtSZ0aF9uKMBg47F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THINKCELLSHAPEDONOTDELETE" val="pBNGwnWtSZ0aF9uKMBg47F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THINKCELLSHAPEDONOTDELETE" val="pBNGwnWtSZ0aF9uKMBg47Fg"/>
</p:tagLst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340</Words>
  <Application>Microsoft Office PowerPoint</Application>
  <PresentationFormat>מותאם אישית</PresentationFormat>
  <Paragraphs>33</Paragraphs>
  <Slides>5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6" baseType="lpstr">
      <vt:lpstr>ערכת נושא Office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Tatiana Zemtsov</dc:creator>
  <cp:lastModifiedBy>Tatiana Zemtsov</cp:lastModifiedBy>
  <cp:revision>3</cp:revision>
  <dcterms:created xsi:type="dcterms:W3CDTF">2020-05-26T07:03:14Z</dcterms:created>
  <dcterms:modified xsi:type="dcterms:W3CDTF">2021-07-22T11:55:55Z</dcterms:modified>
</cp:coreProperties>
</file>