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66" r:id="rId4"/>
    <p:sldId id="265" r:id="rId5"/>
    <p:sldId id="264" r:id="rId6"/>
    <p:sldId id="263" r:id="rId7"/>
    <p:sldId id="262" r:id="rId8"/>
    <p:sldId id="261" r:id="rId9"/>
    <p:sldId id="260" r:id="rId10"/>
    <p:sldId id="259" r:id="rId11"/>
    <p:sldId id="267" r:id="rId12"/>
    <p:sldId id="268" r:id="rId13"/>
    <p:sldId id="269" r:id="rId14"/>
    <p:sldId id="270" r:id="rId15"/>
  </p:sldIdLst>
  <p:sldSz cx="12192000" cy="6858000"/>
  <p:notesSz cx="6858000" cy="9144000"/>
  <p:custDataLst>
    <p:tags r:id="rId17"/>
  </p:custDataLst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איתי מנשה" initials="אמ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013" autoAdjust="0"/>
    <p:restoredTop sz="79401" autoAdjust="0"/>
  </p:normalViewPr>
  <p:slideViewPr>
    <p:cSldViewPr snapToGrid="0">
      <p:cViewPr>
        <p:scale>
          <a:sx n="78" d="100"/>
          <a:sy n="78" d="100"/>
        </p:scale>
        <p:origin x="-96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F38B49-4543-4776-9451-4D16234236BA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/>
        </a:p>
      </dgm:t>
    </dgm:pt>
    <dgm:pt modelId="{CA9550A0-799F-4EAF-9059-59EB31D803AC}" type="parTrans" cxnId="{4B7F9507-CDE1-4F45-8D2A-4B4A91A30E24}">
      <dgm:prSet/>
      <dgm:spPr/>
      <dgm:t>
        <a:bodyPr/>
        <a:lstStyle/>
        <a:p>
          <a:pPr rtl="1"/>
          <a:endParaRPr lang="he-IL"/>
        </a:p>
      </dgm:t>
    </dgm:pt>
    <dgm:pt modelId="{22D58FC7-598C-4727-8C2B-9EA4254603CD}">
      <dgm:prSet phldrT="[טקסט]"/>
      <dgm:spPr/>
      <dgm:t>
        <a:bodyPr/>
        <a:lstStyle/>
        <a:p>
          <a:pPr rtl="1"/>
          <a:r>
            <a:rPr lang="he-IL"/>
            <a:t>רציפות תפקודית</a:t>
          </a:r>
        </a:p>
      </dgm:t>
    </dgm:pt>
    <dgm:pt modelId="{B20FFA95-3681-4AED-883B-5E5F523E2BFC}" type="sibTrans" cxnId="{4B7F9507-CDE1-4F45-8D2A-4B4A91A30E24}">
      <dgm:prSet/>
      <dgm:spPr/>
      <dgm:t>
        <a:bodyPr/>
        <a:lstStyle/>
        <a:p>
          <a:pPr rtl="1"/>
          <a:endParaRPr lang="he-IL"/>
        </a:p>
      </dgm:t>
    </dgm:pt>
    <dgm:pt modelId="{68E0C8A8-3AF3-463E-B2BE-73B1F18101F5}" type="parTrans" cxnId="{E1C4D27B-D15E-4A4F-B58B-87010271D986}">
      <dgm:prSet/>
      <dgm:spPr/>
      <dgm:t>
        <a:bodyPr/>
        <a:lstStyle/>
        <a:p>
          <a:pPr rtl="1"/>
          <a:endParaRPr lang="he-IL"/>
        </a:p>
      </dgm:t>
    </dgm:pt>
    <dgm:pt modelId="{B80FB8E2-DF4F-444E-882A-7C2466E631DA}">
      <dgm:prSet phldrT="[טקסט]"/>
      <dgm:spPr/>
      <dgm:t>
        <a:bodyPr/>
        <a:lstStyle/>
        <a:p>
          <a:pPr rtl="1"/>
          <a:r>
            <a:rPr lang="he-IL"/>
            <a:t>ניהול תחזוקה</a:t>
          </a:r>
        </a:p>
      </dgm:t>
    </dgm:pt>
    <dgm:pt modelId="{34B4783E-3A9A-4359-AFD6-7598715FBE9D}" type="sibTrans" cxnId="{E1C4D27B-D15E-4A4F-B58B-87010271D986}">
      <dgm:prSet/>
      <dgm:spPr/>
      <dgm:t>
        <a:bodyPr/>
        <a:lstStyle/>
        <a:p>
          <a:pPr rtl="1"/>
          <a:endParaRPr lang="he-IL"/>
        </a:p>
      </dgm:t>
    </dgm:pt>
    <dgm:pt modelId="{FC8EFADE-E84A-4EBA-9CC2-1029E8241BFD}" type="parTrans" cxnId="{FFAD4031-C723-4DDE-AA0A-BBEE9E757386}">
      <dgm:prSet/>
      <dgm:spPr/>
      <dgm:t>
        <a:bodyPr/>
        <a:lstStyle/>
        <a:p>
          <a:pPr rtl="1"/>
          <a:endParaRPr lang="he-IL"/>
        </a:p>
      </dgm:t>
    </dgm:pt>
    <dgm:pt modelId="{6EF4A381-B536-4797-A5B9-355D32A52295}">
      <dgm:prSet phldrT="[טקסט]"/>
      <dgm:spPr/>
      <dgm:t>
        <a:bodyPr/>
        <a:lstStyle/>
        <a:p>
          <a:pPr rtl="1"/>
          <a:r>
            <a:rPr lang="he-IL"/>
            <a:t>ניהול וחסכון אנרגיה</a:t>
          </a:r>
        </a:p>
      </dgm:t>
    </dgm:pt>
    <dgm:pt modelId="{9C1F0522-43C5-4228-A2AB-16B433702EB7}" type="sibTrans" cxnId="{FFAD4031-C723-4DDE-AA0A-BBEE9E757386}">
      <dgm:prSet/>
      <dgm:spPr/>
      <dgm:t>
        <a:bodyPr/>
        <a:lstStyle/>
        <a:p>
          <a:pPr rtl="1"/>
          <a:endParaRPr lang="he-IL"/>
        </a:p>
      </dgm:t>
    </dgm:pt>
    <dgm:pt modelId="{AB3D56E5-3436-4E4A-AC35-48CEA9F6CC1F}" type="pres">
      <dgm:prSet presAssocID="{D0F38B49-4543-4776-9451-4D16234236BA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14783BDA-7C3A-4572-B0F3-C69BA269B4E5}" type="pres">
      <dgm:prSet presAssocID="{22D58FC7-598C-4727-8C2B-9EA4254603CD}" presName="gear1" presStyleLbl="node1" presStyleIdx="0" presStyleCnt="3" custLinFactNeighborX="237" custLinFactNeighborY="-67038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FD9D681-7CB2-42C9-9952-E423DF735C52}" type="pres">
      <dgm:prSet presAssocID="{22D58FC7-598C-4727-8C2B-9EA4254603CD}" presName="gear1srcNode" presStyleLbl="node1" presStyleIdx="0" presStyleCnt="3"/>
      <dgm:spPr/>
      <dgm:t>
        <a:bodyPr/>
        <a:lstStyle/>
        <a:p>
          <a:pPr rtl="1"/>
          <a:endParaRPr lang="he-IL"/>
        </a:p>
      </dgm:t>
    </dgm:pt>
    <dgm:pt modelId="{8E194969-DC85-4CCA-A4E3-C253BFDE78FA}" type="pres">
      <dgm:prSet presAssocID="{22D58FC7-598C-4727-8C2B-9EA4254603CD}" presName="gear1dstNode" presStyleLbl="node1" presStyleIdx="0" presStyleCnt="3"/>
      <dgm:spPr/>
      <dgm:t>
        <a:bodyPr/>
        <a:lstStyle/>
        <a:p>
          <a:pPr rtl="1"/>
          <a:endParaRPr lang="he-IL"/>
        </a:p>
      </dgm:t>
    </dgm:pt>
    <dgm:pt modelId="{3F1F8323-9A14-41A8-857E-16DC32E74318}" type="pres">
      <dgm:prSet presAssocID="{B80FB8E2-DF4F-444E-882A-7C2466E631DA}" presName="gear2" presStyleLbl="node1" presStyleIdx="1" presStyleCnt="3" custLinFactNeighborX="-16582" custLinFactNeighborY="-52867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09F19DD-76D1-4F4A-A0B5-30F1F41A8E6B}" type="pres">
      <dgm:prSet presAssocID="{B80FB8E2-DF4F-444E-882A-7C2466E631DA}" presName="gear2srcNode" presStyleLbl="node1" presStyleIdx="1" presStyleCnt="3"/>
      <dgm:spPr/>
      <dgm:t>
        <a:bodyPr/>
        <a:lstStyle/>
        <a:p>
          <a:pPr rtl="1"/>
          <a:endParaRPr lang="he-IL"/>
        </a:p>
      </dgm:t>
    </dgm:pt>
    <dgm:pt modelId="{8EF4AC7F-9BD6-454A-A882-C74E9A54EE6D}" type="pres">
      <dgm:prSet presAssocID="{B80FB8E2-DF4F-444E-882A-7C2466E631DA}" presName="gear2dstNode" presStyleLbl="node1" presStyleIdx="1" presStyleCnt="3"/>
      <dgm:spPr/>
      <dgm:t>
        <a:bodyPr/>
        <a:lstStyle/>
        <a:p>
          <a:pPr rtl="1"/>
          <a:endParaRPr lang="he-IL"/>
        </a:p>
      </dgm:t>
    </dgm:pt>
    <dgm:pt modelId="{982D98F9-0676-418C-95B5-87503F98760B}" type="pres">
      <dgm:prSet presAssocID="{6EF4A381-B536-4797-A5B9-355D32A52295}" presName="gear3" presStyleLbl="node1" presStyleIdx="2" presStyleCnt="3" custLinFactNeighborX="-72295" custLinFactNeighborY="90185"/>
      <dgm:spPr/>
      <dgm:t>
        <a:bodyPr/>
        <a:lstStyle/>
        <a:p>
          <a:pPr rtl="1"/>
          <a:endParaRPr lang="he-IL"/>
        </a:p>
      </dgm:t>
    </dgm:pt>
    <dgm:pt modelId="{7BA811F3-204E-4AB8-B23F-849D2B806293}" type="pres">
      <dgm:prSet presAssocID="{6EF4A381-B536-4797-A5B9-355D32A52295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F8E8886-5554-4964-B19D-1393A26A956F}" type="pres">
      <dgm:prSet presAssocID="{6EF4A381-B536-4797-A5B9-355D32A52295}" presName="gear3srcNode" presStyleLbl="node1" presStyleIdx="2" presStyleCnt="3"/>
      <dgm:spPr/>
      <dgm:t>
        <a:bodyPr/>
        <a:lstStyle/>
        <a:p>
          <a:pPr rtl="1"/>
          <a:endParaRPr lang="he-IL"/>
        </a:p>
      </dgm:t>
    </dgm:pt>
    <dgm:pt modelId="{AFCB7CFA-DE24-4A1E-8D22-B0F843DCC0B4}" type="pres">
      <dgm:prSet presAssocID="{6EF4A381-B536-4797-A5B9-355D32A52295}" presName="gear3dstNode" presStyleLbl="node1" presStyleIdx="2" presStyleCnt="3"/>
      <dgm:spPr/>
      <dgm:t>
        <a:bodyPr/>
        <a:lstStyle/>
        <a:p>
          <a:pPr rtl="1"/>
          <a:endParaRPr lang="he-IL"/>
        </a:p>
      </dgm:t>
    </dgm:pt>
    <dgm:pt modelId="{9D4618F4-38A7-4864-B46A-E46BB13A9EAD}" type="pres">
      <dgm:prSet presAssocID="{B20FFA95-3681-4AED-883B-5E5F523E2BFC}" presName="connector1" presStyleLbl="sibTrans2D1" presStyleIdx="0" presStyleCnt="3" custLinFactNeighborX="186" custLinFactNeighborY="-52373"/>
      <dgm:spPr/>
      <dgm:t>
        <a:bodyPr/>
        <a:lstStyle/>
        <a:p>
          <a:pPr rtl="1"/>
          <a:endParaRPr lang="he-IL"/>
        </a:p>
      </dgm:t>
    </dgm:pt>
    <dgm:pt modelId="{2BA35F8B-E1B0-47A8-BEBD-470E48BC2EBB}" type="pres">
      <dgm:prSet presAssocID="{34B4783E-3A9A-4359-AFD6-7598715FBE9D}" presName="connector2" presStyleLbl="sibTrans2D1" presStyleIdx="1" presStyleCnt="3" custLinFactNeighborX="-12969" custLinFactNeighborY="-41343"/>
      <dgm:spPr/>
      <dgm:t>
        <a:bodyPr/>
        <a:lstStyle/>
        <a:p>
          <a:pPr rtl="1"/>
          <a:endParaRPr lang="he-IL"/>
        </a:p>
      </dgm:t>
    </dgm:pt>
    <dgm:pt modelId="{8D3C5EA1-507E-4C15-93BD-97463ABA5255}" type="pres">
      <dgm:prSet presAssocID="{9C1F0522-43C5-4228-A2AB-16B433702EB7}" presName="connector3" presStyleLbl="sibTrans2D1" presStyleIdx="2" presStyleCnt="3" custAng="18471787" custLinFactNeighborX="-63296" custLinFactNeighborY="95167"/>
      <dgm:spPr/>
      <dgm:t>
        <a:bodyPr/>
        <a:lstStyle/>
        <a:p>
          <a:pPr rtl="1"/>
          <a:endParaRPr lang="he-IL"/>
        </a:p>
      </dgm:t>
    </dgm:pt>
  </dgm:ptLst>
  <dgm:cxnLst>
    <dgm:cxn modelId="{A4C8DD89-8D2C-4B79-84B2-B2C5C19CA522}" type="presOf" srcId="{6EF4A381-B536-4797-A5B9-355D32A52295}" destId="{AFCB7CFA-DE24-4A1E-8D22-B0F843DCC0B4}" srcOrd="3" destOrd="0" presId="urn:microsoft.com/office/officeart/2005/8/layout/gear1"/>
    <dgm:cxn modelId="{A38155BC-B838-450F-8B2E-1532890B0B5C}" type="presOf" srcId="{22D58FC7-598C-4727-8C2B-9EA4254603CD}" destId="{8E194969-DC85-4CCA-A4E3-C253BFDE78FA}" srcOrd="2" destOrd="0" presId="urn:microsoft.com/office/officeart/2005/8/layout/gear1"/>
    <dgm:cxn modelId="{4B7F9507-CDE1-4F45-8D2A-4B4A91A30E24}" srcId="{D0F38B49-4543-4776-9451-4D16234236BA}" destId="{22D58FC7-598C-4727-8C2B-9EA4254603CD}" srcOrd="0" destOrd="0" parTransId="{CA9550A0-799F-4EAF-9059-59EB31D803AC}" sibTransId="{B20FFA95-3681-4AED-883B-5E5F523E2BFC}"/>
    <dgm:cxn modelId="{48135AA9-DF55-4334-BF82-CC443DDBA55D}" type="presOf" srcId="{6EF4A381-B536-4797-A5B9-355D32A52295}" destId="{982D98F9-0676-418C-95B5-87503F98760B}" srcOrd="0" destOrd="0" presId="urn:microsoft.com/office/officeart/2005/8/layout/gear1"/>
    <dgm:cxn modelId="{D13AD13F-8333-4A4E-96CA-FFA2834F865B}" type="presOf" srcId="{6EF4A381-B536-4797-A5B9-355D32A52295}" destId="{7BA811F3-204E-4AB8-B23F-849D2B806293}" srcOrd="1" destOrd="0" presId="urn:microsoft.com/office/officeart/2005/8/layout/gear1"/>
    <dgm:cxn modelId="{7E055FF4-CA19-4E70-A75E-6CE37BE96B98}" type="presOf" srcId="{22D58FC7-598C-4727-8C2B-9EA4254603CD}" destId="{FFD9D681-7CB2-42C9-9952-E423DF735C52}" srcOrd="1" destOrd="0" presId="urn:microsoft.com/office/officeart/2005/8/layout/gear1"/>
    <dgm:cxn modelId="{DED2E49F-F5F0-4F62-9209-921654AC35F0}" type="presOf" srcId="{B80FB8E2-DF4F-444E-882A-7C2466E631DA}" destId="{909F19DD-76D1-4F4A-A0B5-30F1F41A8E6B}" srcOrd="1" destOrd="0" presId="urn:microsoft.com/office/officeart/2005/8/layout/gear1"/>
    <dgm:cxn modelId="{BFD75423-6F08-492D-BFC5-A586613FA1EF}" type="presOf" srcId="{B20FFA95-3681-4AED-883B-5E5F523E2BFC}" destId="{9D4618F4-38A7-4864-B46A-E46BB13A9EAD}" srcOrd="0" destOrd="0" presId="urn:microsoft.com/office/officeart/2005/8/layout/gear1"/>
    <dgm:cxn modelId="{85132402-564C-414D-8784-48B0A75DA783}" type="presOf" srcId="{22D58FC7-598C-4727-8C2B-9EA4254603CD}" destId="{14783BDA-7C3A-4572-B0F3-C69BA269B4E5}" srcOrd="0" destOrd="0" presId="urn:microsoft.com/office/officeart/2005/8/layout/gear1"/>
    <dgm:cxn modelId="{E1C4D27B-D15E-4A4F-B58B-87010271D986}" srcId="{D0F38B49-4543-4776-9451-4D16234236BA}" destId="{B80FB8E2-DF4F-444E-882A-7C2466E631DA}" srcOrd="1" destOrd="0" parTransId="{68E0C8A8-3AF3-463E-B2BE-73B1F18101F5}" sibTransId="{34B4783E-3A9A-4359-AFD6-7598715FBE9D}"/>
    <dgm:cxn modelId="{11F397B4-33E6-4A02-98BD-34D287A80E1E}" type="presOf" srcId="{34B4783E-3A9A-4359-AFD6-7598715FBE9D}" destId="{2BA35F8B-E1B0-47A8-BEBD-470E48BC2EBB}" srcOrd="0" destOrd="0" presId="urn:microsoft.com/office/officeart/2005/8/layout/gear1"/>
    <dgm:cxn modelId="{86503140-616B-4F50-A17A-9DBBEB422504}" type="presOf" srcId="{D0F38B49-4543-4776-9451-4D16234236BA}" destId="{AB3D56E5-3436-4E4A-AC35-48CEA9F6CC1F}" srcOrd="0" destOrd="0" presId="urn:microsoft.com/office/officeart/2005/8/layout/gear1"/>
    <dgm:cxn modelId="{068C1E62-8B56-4121-80D6-8152600FE6C2}" type="presOf" srcId="{B80FB8E2-DF4F-444E-882A-7C2466E631DA}" destId="{3F1F8323-9A14-41A8-857E-16DC32E74318}" srcOrd="0" destOrd="0" presId="urn:microsoft.com/office/officeart/2005/8/layout/gear1"/>
    <dgm:cxn modelId="{8D2DEED3-A7BB-42B1-B98A-21B322EDD892}" type="presOf" srcId="{B80FB8E2-DF4F-444E-882A-7C2466E631DA}" destId="{8EF4AC7F-9BD6-454A-A882-C74E9A54EE6D}" srcOrd="2" destOrd="0" presId="urn:microsoft.com/office/officeart/2005/8/layout/gear1"/>
    <dgm:cxn modelId="{FFAD4031-C723-4DDE-AA0A-BBEE9E757386}" srcId="{D0F38B49-4543-4776-9451-4D16234236BA}" destId="{6EF4A381-B536-4797-A5B9-355D32A52295}" srcOrd="2" destOrd="0" parTransId="{FC8EFADE-E84A-4EBA-9CC2-1029E8241BFD}" sibTransId="{9C1F0522-43C5-4228-A2AB-16B433702EB7}"/>
    <dgm:cxn modelId="{0858E0C5-7AA7-4E59-A30A-B2F07E60F1E9}" type="presOf" srcId="{6EF4A381-B536-4797-A5B9-355D32A52295}" destId="{9F8E8886-5554-4964-B19D-1393A26A956F}" srcOrd="2" destOrd="0" presId="urn:microsoft.com/office/officeart/2005/8/layout/gear1"/>
    <dgm:cxn modelId="{9CB7EE7F-66BC-4460-B8D2-94E865D3F630}" type="presOf" srcId="{9C1F0522-43C5-4228-A2AB-16B433702EB7}" destId="{8D3C5EA1-507E-4C15-93BD-97463ABA5255}" srcOrd="0" destOrd="0" presId="urn:microsoft.com/office/officeart/2005/8/layout/gear1"/>
    <dgm:cxn modelId="{712E60ED-E7D0-474D-BAF4-35AA21D92A0A}" type="presParOf" srcId="{AB3D56E5-3436-4E4A-AC35-48CEA9F6CC1F}" destId="{14783BDA-7C3A-4572-B0F3-C69BA269B4E5}" srcOrd="0" destOrd="0" presId="urn:microsoft.com/office/officeart/2005/8/layout/gear1"/>
    <dgm:cxn modelId="{76C8EFD9-DAB3-4794-B59C-D774F3987E63}" type="presParOf" srcId="{AB3D56E5-3436-4E4A-AC35-48CEA9F6CC1F}" destId="{FFD9D681-7CB2-42C9-9952-E423DF735C52}" srcOrd="1" destOrd="0" presId="urn:microsoft.com/office/officeart/2005/8/layout/gear1"/>
    <dgm:cxn modelId="{379D493A-DFE2-456C-B006-637437D9FF22}" type="presParOf" srcId="{AB3D56E5-3436-4E4A-AC35-48CEA9F6CC1F}" destId="{8E194969-DC85-4CCA-A4E3-C253BFDE78FA}" srcOrd="2" destOrd="0" presId="urn:microsoft.com/office/officeart/2005/8/layout/gear1"/>
    <dgm:cxn modelId="{1EEFA201-F49C-4872-9493-105D33525EBA}" type="presParOf" srcId="{AB3D56E5-3436-4E4A-AC35-48CEA9F6CC1F}" destId="{3F1F8323-9A14-41A8-857E-16DC32E74318}" srcOrd="3" destOrd="0" presId="urn:microsoft.com/office/officeart/2005/8/layout/gear1"/>
    <dgm:cxn modelId="{101B3C1F-5F94-4B11-BB05-E37F68CEA56D}" type="presParOf" srcId="{AB3D56E5-3436-4E4A-AC35-48CEA9F6CC1F}" destId="{909F19DD-76D1-4F4A-A0B5-30F1F41A8E6B}" srcOrd="4" destOrd="0" presId="urn:microsoft.com/office/officeart/2005/8/layout/gear1"/>
    <dgm:cxn modelId="{BE8E02C7-6E76-467A-AF33-E58D8B1DB3CC}" type="presParOf" srcId="{AB3D56E5-3436-4E4A-AC35-48CEA9F6CC1F}" destId="{8EF4AC7F-9BD6-454A-A882-C74E9A54EE6D}" srcOrd="5" destOrd="0" presId="urn:microsoft.com/office/officeart/2005/8/layout/gear1"/>
    <dgm:cxn modelId="{0D5847EC-2C41-4F8A-97B5-38F3DAE6FCB7}" type="presParOf" srcId="{AB3D56E5-3436-4E4A-AC35-48CEA9F6CC1F}" destId="{982D98F9-0676-418C-95B5-87503F98760B}" srcOrd="6" destOrd="0" presId="urn:microsoft.com/office/officeart/2005/8/layout/gear1"/>
    <dgm:cxn modelId="{DCB9E091-40EE-4EE1-B5D9-E260A2A7BAFE}" type="presParOf" srcId="{AB3D56E5-3436-4E4A-AC35-48CEA9F6CC1F}" destId="{7BA811F3-204E-4AB8-B23F-849D2B806293}" srcOrd="7" destOrd="0" presId="urn:microsoft.com/office/officeart/2005/8/layout/gear1"/>
    <dgm:cxn modelId="{130D614E-B757-46FC-A29E-F6ECCFD112EB}" type="presParOf" srcId="{AB3D56E5-3436-4E4A-AC35-48CEA9F6CC1F}" destId="{9F8E8886-5554-4964-B19D-1393A26A956F}" srcOrd="8" destOrd="0" presId="urn:microsoft.com/office/officeart/2005/8/layout/gear1"/>
    <dgm:cxn modelId="{4B902B38-C595-4C6A-B8D0-87866E1D1B24}" type="presParOf" srcId="{AB3D56E5-3436-4E4A-AC35-48CEA9F6CC1F}" destId="{AFCB7CFA-DE24-4A1E-8D22-B0F843DCC0B4}" srcOrd="9" destOrd="0" presId="urn:microsoft.com/office/officeart/2005/8/layout/gear1"/>
    <dgm:cxn modelId="{4D2B527F-56F7-48F8-A1A5-5EC4B4E942F4}" type="presParOf" srcId="{AB3D56E5-3436-4E4A-AC35-48CEA9F6CC1F}" destId="{9D4618F4-38A7-4864-B46A-E46BB13A9EAD}" srcOrd="10" destOrd="0" presId="urn:microsoft.com/office/officeart/2005/8/layout/gear1"/>
    <dgm:cxn modelId="{D3F1E541-EB55-4612-B8A9-FC165551850D}" type="presParOf" srcId="{AB3D56E5-3436-4E4A-AC35-48CEA9F6CC1F}" destId="{2BA35F8B-E1B0-47A8-BEBD-470E48BC2EBB}" srcOrd="11" destOrd="0" presId="urn:microsoft.com/office/officeart/2005/8/layout/gear1"/>
    <dgm:cxn modelId="{D3DBDFD3-8D82-43CD-A623-9AC872D1AB43}" type="presParOf" srcId="{AB3D56E5-3436-4E4A-AC35-48CEA9F6CC1F}" destId="{8D3C5EA1-507E-4C15-93BD-97463ABA5255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783BDA-7C3A-4572-B0F3-C69BA269B4E5}">
      <dsp:nvSpPr>
        <dsp:cNvPr id="0" name=""/>
        <dsp:cNvSpPr/>
      </dsp:nvSpPr>
      <dsp:spPr>
        <a:xfrm>
          <a:off x="3897969" y="442535"/>
          <a:ext cx="2994116" cy="2994116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600" kern="1200"/>
            <a:t>רציפות תפקודית</a:t>
          </a:r>
        </a:p>
      </dsp:txBody>
      <dsp:txXfrm>
        <a:off x="4499920" y="1143892"/>
        <a:ext cx="1790214" cy="1539038"/>
      </dsp:txXfrm>
    </dsp:sp>
    <dsp:sp modelId="{3F1F8323-9A14-41A8-857E-16DC32E74318}">
      <dsp:nvSpPr>
        <dsp:cNvPr id="0" name=""/>
        <dsp:cNvSpPr/>
      </dsp:nvSpPr>
      <dsp:spPr>
        <a:xfrm>
          <a:off x="1787762" y="590831"/>
          <a:ext cx="2177539" cy="2177539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600" kern="1200"/>
            <a:t>ניהול תחזוקה</a:t>
          </a:r>
        </a:p>
      </dsp:txBody>
      <dsp:txXfrm>
        <a:off x="2335964" y="1142346"/>
        <a:ext cx="1081135" cy="1074509"/>
      </dsp:txXfrm>
    </dsp:sp>
    <dsp:sp modelId="{982D98F9-0676-418C-95B5-87503F98760B}">
      <dsp:nvSpPr>
        <dsp:cNvPr id="0" name=""/>
        <dsp:cNvSpPr/>
      </dsp:nvSpPr>
      <dsp:spPr>
        <a:xfrm rot="20700000">
          <a:off x="1479383" y="2596328"/>
          <a:ext cx="2133544" cy="2133544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600" kern="1200"/>
            <a:t>ניהול וחסכון אנרגיה</a:t>
          </a:r>
        </a:p>
      </dsp:txBody>
      <dsp:txXfrm rot="-20700000">
        <a:off x="1947332" y="3064277"/>
        <a:ext cx="1197646" cy="1197646"/>
      </dsp:txXfrm>
    </dsp:sp>
    <dsp:sp modelId="{9D4618F4-38A7-4864-B46A-E46BB13A9EAD}">
      <dsp:nvSpPr>
        <dsp:cNvPr id="0" name=""/>
        <dsp:cNvSpPr/>
      </dsp:nvSpPr>
      <dsp:spPr>
        <a:xfrm>
          <a:off x="3681733" y="-17237"/>
          <a:ext cx="3832469" cy="3832469"/>
        </a:xfrm>
        <a:prstGeom prst="circularArrow">
          <a:avLst>
            <a:gd name="adj1" fmla="val 4687"/>
            <a:gd name="adj2" fmla="val 299029"/>
            <a:gd name="adj3" fmla="val 2539672"/>
            <a:gd name="adj4" fmla="val 15811538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A35F8B-E1B0-47A8-BEBD-470E48BC2EBB}">
      <dsp:nvSpPr>
        <dsp:cNvPr id="0" name=""/>
        <dsp:cNvSpPr/>
      </dsp:nvSpPr>
      <dsp:spPr>
        <a:xfrm>
          <a:off x="1402078" y="103654"/>
          <a:ext cx="2784528" cy="278452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3C5EA1-507E-4C15-93BD-97463ABA5255}">
      <dsp:nvSpPr>
        <dsp:cNvPr id="0" name=""/>
        <dsp:cNvSpPr/>
      </dsp:nvSpPr>
      <dsp:spPr>
        <a:xfrm rot="18471787">
          <a:off x="974650" y="2624245"/>
          <a:ext cx="3002282" cy="300228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3FF004-4F79-4A68-8AFF-4AEC874F83FE}" type="datetimeFigureOut">
              <a:rPr lang="x-none" smtClean="0"/>
              <a:t>22/07/2021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B02EB-F6D2-4D1A-AF14-FB5D0DAEEC0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03070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b="1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רציפות תפקודית:</a:t>
            </a:r>
          </a:p>
          <a:p>
            <a:pPr algn="r" rtl="1"/>
            <a:r>
              <a:rPr lang="he-IL" b="1" dirty="0"/>
              <a:t>	</a:t>
            </a:r>
            <a:r>
              <a:rPr lang="he-IL" b="1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• </a:t>
            </a:r>
            <a:r>
              <a:rPr lang="he-IL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ניטור, בקרה, שליטה של כלל המערכות האלקטרו – מכניות בפרויקט.</a:t>
            </a:r>
          </a:p>
          <a:p>
            <a:pPr lvl="1" algn="r" rtl="1"/>
            <a:r>
              <a:rPr lang="he-IL" b="1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	• </a:t>
            </a:r>
            <a:r>
              <a:rPr lang="he-IL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איסוף נתונים על פעולת הציוד.</a:t>
            </a:r>
          </a:p>
          <a:p>
            <a:pPr lvl="1" algn="r" rtl="1"/>
            <a:r>
              <a:rPr lang="he-IL" b="1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	• </a:t>
            </a:r>
            <a:r>
              <a:rPr lang="he-IL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תפעול המערכת, ביצוע פעולות ושינוי ערכים.</a:t>
            </a:r>
          </a:p>
          <a:p>
            <a:pPr lvl="1" algn="r" rtl="1"/>
            <a:r>
              <a:rPr lang="he-IL" b="1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	• </a:t>
            </a:r>
            <a:r>
              <a:rPr lang="he-IL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הצגת נתוני זמינות של ציוד ושל האתר.</a:t>
            </a:r>
          </a:p>
          <a:p>
            <a:pPr lvl="1" algn="r" rtl="1"/>
            <a:r>
              <a:rPr lang="he-IL" b="1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	• </a:t>
            </a:r>
            <a:r>
              <a:rPr lang="he-IL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ריכוז התראות ודווח לפי מערכות בחתכים שונים.</a:t>
            </a:r>
          </a:p>
          <a:p>
            <a:pPr lvl="1" algn="r" rtl="1"/>
            <a:r>
              <a:rPr lang="he-IL" b="1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	• </a:t>
            </a:r>
            <a:r>
              <a:rPr lang="he-IL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ניהול ובקרת תצורה ומעקב תקלות .</a:t>
            </a:r>
          </a:p>
          <a:p>
            <a:pPr lvl="1" algn="r" rtl="1"/>
            <a:r>
              <a:rPr lang="he-IL" b="1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	• </a:t>
            </a:r>
            <a:r>
              <a:rPr lang="he-IL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הקטנת הסיכוי לתקלות בלתי צפויות במערכות קריטיות.</a:t>
            </a:r>
          </a:p>
          <a:p>
            <a:pPr algn="r" rtl="1"/>
            <a:endParaRPr lang="he-IL" b="1" dirty="0"/>
          </a:p>
          <a:p>
            <a:pPr algn="r" rtl="1"/>
            <a:r>
              <a:rPr lang="he-IL" b="1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ניהול תחזוקה:</a:t>
            </a:r>
          </a:p>
          <a:p>
            <a:pPr lvl="1" algn="r" rtl="1"/>
            <a:r>
              <a:rPr lang="he-IL" b="1" dirty="0"/>
              <a:t>       	</a:t>
            </a:r>
            <a:r>
              <a:rPr lang="he-IL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• ניהול תחזוקה התראות, טיפולים , תקלות שבר ותחזוקה מונעת.</a:t>
            </a:r>
          </a:p>
          <a:p>
            <a:pPr lvl="1" algn="r" rtl="1"/>
            <a:r>
              <a:rPr lang="he-IL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	• עיבוד אינפורמציה והפקת דוחות.</a:t>
            </a:r>
          </a:p>
          <a:p>
            <a:pPr lvl="1" algn="r" rtl="1"/>
            <a:r>
              <a:rPr lang="he-IL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	• מעקב אחר המגמות של הנתונים הנמדדים.</a:t>
            </a:r>
          </a:p>
          <a:p>
            <a:pPr lvl="1" algn="r" rtl="1"/>
            <a:r>
              <a:rPr lang="he-IL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	• הצגה ועריכה של גרפים לפי מערכות בחתכים שונים.</a:t>
            </a:r>
          </a:p>
          <a:p>
            <a:pPr lvl="1" algn="r" rtl="1"/>
            <a:r>
              <a:rPr lang="he-IL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	• חסכון בעלויות תפעול ותחזוקה.</a:t>
            </a:r>
          </a:p>
          <a:p>
            <a:pPr lvl="1" algn="r" rtl="1"/>
            <a:endParaRPr lang="he-IL" dirty="0"/>
          </a:p>
          <a:p>
            <a:pPr algn="r" rtl="1"/>
            <a:r>
              <a:rPr lang="he-IL" b="1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ניהול</a:t>
            </a:r>
            <a:r>
              <a:rPr lang="he-IL" b="1" dirty="0"/>
              <a:t> </a:t>
            </a:r>
            <a:r>
              <a:rPr lang="he-IL" b="1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וחסכון</a:t>
            </a:r>
            <a:r>
              <a:rPr lang="he-IL" b="1" dirty="0"/>
              <a:t> </a:t>
            </a:r>
            <a:r>
              <a:rPr lang="he-IL" b="1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אנרגיה:</a:t>
            </a:r>
          </a:p>
          <a:p>
            <a:pPr lvl="1" algn="r" rtl="1"/>
            <a:r>
              <a:rPr lang="he-IL" b="1" dirty="0"/>
              <a:t>      	</a:t>
            </a:r>
            <a:r>
              <a:rPr lang="he-IL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• המערכת תשמש ככלי הטכנולוגי המרכזי לניהול משק האנרגיה.</a:t>
            </a:r>
          </a:p>
          <a:p>
            <a:pPr lvl="1" algn="r" rtl="1"/>
            <a:r>
              <a:rPr lang="he-IL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	• מדידת אנרגיה וכלי לניהול וחסכון באנרגיה.</a:t>
            </a:r>
          </a:p>
          <a:p>
            <a:pPr algn="r" rtl="1"/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3B02EB-F6D2-4D1A-AF14-FB5D0DAEEC04}" type="slidenum">
              <a:rPr lang="x-none" smtClean="0"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12585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1A25B-BC91-45F8-A1F0-D96D455F4C14}" type="datetimeFigureOut">
              <a:rPr lang="he-IL" smtClean="0"/>
              <a:t>י"ג/אב/תשפ"א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2B8BB-BDA8-4EF8-BD62-D88D75AC088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014363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1A25B-BC91-45F8-A1F0-D96D455F4C14}" type="datetimeFigureOut">
              <a:rPr lang="he-IL" smtClean="0"/>
              <a:t>י"ג/אב/תשפ"א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2B8BB-BDA8-4EF8-BD62-D88D75AC088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7381333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1A25B-BC91-45F8-A1F0-D96D455F4C14}" type="datetimeFigureOut">
              <a:rPr lang="he-IL" smtClean="0"/>
              <a:t>י"ג/אב/תשפ"א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2B8BB-BDA8-4EF8-BD62-D88D75AC088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9995884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1A25B-BC91-45F8-A1F0-D96D455F4C14}" type="datetimeFigureOut">
              <a:rPr lang="he-IL" smtClean="0"/>
              <a:t>י"ג/אב/תשפ"א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2B8BB-BDA8-4EF8-BD62-D88D75AC088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3000605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1A25B-BC91-45F8-A1F0-D96D455F4C14}" type="datetimeFigureOut">
              <a:rPr lang="he-IL" smtClean="0"/>
              <a:t>י"ג/אב/תשפ"א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2B8BB-BDA8-4EF8-BD62-D88D75AC088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0339697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1A25B-BC91-45F8-A1F0-D96D455F4C14}" type="datetimeFigureOut">
              <a:rPr lang="he-IL" smtClean="0"/>
              <a:t>י"ג/אב/תשפ"א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2B8BB-BDA8-4EF8-BD62-D88D75AC088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9334749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1A25B-BC91-45F8-A1F0-D96D455F4C14}" type="datetimeFigureOut">
              <a:rPr lang="he-IL" smtClean="0"/>
              <a:t>י"ג/אב/תשפ"א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2B8BB-BDA8-4EF8-BD62-D88D75AC088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1094865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1A25B-BC91-45F8-A1F0-D96D455F4C14}" type="datetimeFigureOut">
              <a:rPr lang="he-IL" smtClean="0"/>
              <a:t>י"ג/אב/תשפ"א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2B8BB-BDA8-4EF8-BD62-D88D75AC088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6215345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1A25B-BC91-45F8-A1F0-D96D455F4C14}" type="datetimeFigureOut">
              <a:rPr lang="he-IL" smtClean="0"/>
              <a:t>י"ג/אב/תשפ"א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2B8BB-BDA8-4EF8-BD62-D88D75AC088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5588115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1A25B-BC91-45F8-A1F0-D96D455F4C14}" type="datetimeFigureOut">
              <a:rPr lang="he-IL" smtClean="0"/>
              <a:t>י"ג/אב/תשפ"א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2B8BB-BDA8-4EF8-BD62-D88D75AC088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216869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1A25B-BC91-45F8-A1F0-D96D455F4C14}" type="datetimeFigureOut">
              <a:rPr lang="he-IL" smtClean="0"/>
              <a:t>י"ג/אב/תשפ"א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2B8BB-BDA8-4EF8-BD62-D88D75AC088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6863424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1A25B-BC91-45F8-A1F0-D96D455F4C14}" type="datetimeFigureOut">
              <a:rPr lang="he-IL" smtClean="0"/>
              <a:t>י"ג/אב/תשפ"א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2B8BB-BDA8-4EF8-BD62-D88D75AC088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19452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notesSlide" Target="../notesSlides/notesSlide1.xml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jpe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2131681" y="325482"/>
            <a:ext cx="8422019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 defTabSz="894970" rtl="0">
              <a:defRPr/>
            </a:pPr>
            <a:r>
              <a:rPr lang="he-IL" sz="5400" b="1" kern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מערכות בקרת מתקן</a:t>
            </a:r>
            <a:endParaRPr lang="en-GB" sz="5400" b="1" kern="0">
              <a:solidFill>
                <a:schemeClr val="accent1">
                  <a:lumMod val="5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523876" y="6045806"/>
            <a:ext cx="19812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 defTabSz="894970" rtl="0">
              <a:defRPr/>
            </a:pPr>
            <a:r>
              <a:rPr lang="he-IL" sz="2400" b="1" kern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יולי 2021</a:t>
            </a:r>
            <a:endParaRPr lang="en-GB" sz="2400" b="1" kern="0">
              <a:solidFill>
                <a:schemeClr val="accent1">
                  <a:lumMod val="5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כותרת משנה 2"/>
          <p:cNvSpPr>
            <a:spLocks noGrp="1"/>
          </p:cNvSpPr>
          <p:nvPr>
            <p:ph type="subTitle" idx="1"/>
          </p:nvPr>
        </p:nvSpPr>
        <p:spPr>
          <a:xfrm>
            <a:off x="2131681" y="4848225"/>
            <a:ext cx="7422307" cy="619125"/>
          </a:xfrm>
        </p:spPr>
        <p:txBody>
          <a:bodyPr>
            <a:noAutofit/>
          </a:bodyPr>
          <a:lstStyle/>
          <a:p>
            <a:pPr algn="ctr"/>
            <a:r>
              <a:rPr lang="he-IL" sz="2000" b="1" kern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אתגרים</a:t>
            </a:r>
            <a:r>
              <a:rPr lang="he-IL" sz="4800" b="1" kern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000" b="1" kern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ביישום מערכות בק"מ במערכת ביטחון</a:t>
            </a:r>
          </a:p>
        </p:txBody>
      </p:sp>
    </p:spTree>
    <p:extLst>
      <p:ext uri="{BB962C8B-B14F-4D97-AF65-F5344CB8AC3E}">
        <p14:creationId xmlns:p14="http://schemas.microsoft.com/office/powerpoint/2010/main" val="150366347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2131681" y="325483"/>
            <a:ext cx="8422019" cy="430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he-IL" sz="2800" b="1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עמדות</a:t>
            </a:r>
            <a:r>
              <a:rPr lang="he-IL" sz="2800" b="1"/>
              <a:t> </a:t>
            </a:r>
            <a:r>
              <a:rPr lang="he-IL" sz="2800" b="1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עבודה</a:t>
            </a:r>
            <a:r>
              <a:rPr lang="he-IL" sz="2800" b="1"/>
              <a:t> </a:t>
            </a:r>
            <a:r>
              <a:rPr lang="he-IL" sz="2800" b="1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ו-</a:t>
            </a:r>
            <a:r>
              <a:rPr lang="en-US" sz="2800" b="1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HMI</a:t>
            </a:r>
            <a:endParaRPr lang="he-IL" sz="2800" b="1">
              <a:solidFill>
                <a:schemeClr val="accent1">
                  <a:lumMod val="5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5667400" y="953344"/>
            <a:ext cx="633670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b="1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עמדת</a:t>
            </a:r>
            <a:r>
              <a:rPr lang="he-IL" sz="1600" b="1"/>
              <a:t> </a:t>
            </a:r>
            <a:r>
              <a:rPr lang="he-IL" b="1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מהנדס/מנהל:</a:t>
            </a:r>
          </a:p>
          <a:p>
            <a:pPr lvl="1"/>
            <a:r>
              <a:rPr lang="he-IL" sz="1600" b="1"/>
              <a:t>	</a:t>
            </a:r>
            <a:r>
              <a:rPr lang="he-IL" sz="160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• צפייה בנתונים של המערכות המבוקרות</a:t>
            </a:r>
          </a:p>
          <a:p>
            <a:pPr lvl="1"/>
            <a:r>
              <a:rPr lang="he-IL" sz="160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	• הגדרה, ושליטה על כל מרכיבי המערכת</a:t>
            </a:r>
          </a:p>
          <a:p>
            <a:pPr lvl="1"/>
            <a:r>
              <a:rPr lang="he-IL" sz="160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	• ניהול אחזקה ותקלות</a:t>
            </a:r>
          </a:p>
          <a:p>
            <a:pPr lvl="1"/>
            <a:r>
              <a:rPr lang="he-IL" sz="160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	• ניתוח מידע והפקת דוחות בכל הרמות</a:t>
            </a:r>
          </a:p>
          <a:p>
            <a:r>
              <a:rPr lang="he-IL" b="1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עמדת</a:t>
            </a:r>
            <a:r>
              <a:rPr lang="he-IL" sz="1600" b="1"/>
              <a:t> </a:t>
            </a:r>
            <a:r>
              <a:rPr lang="he-IL" b="1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מפעיל:</a:t>
            </a:r>
          </a:p>
          <a:p>
            <a:pPr lvl="1"/>
            <a:r>
              <a:rPr lang="he-IL" sz="1600" b="1"/>
              <a:t>	</a:t>
            </a:r>
            <a:r>
              <a:rPr lang="he-IL" sz="160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• צפייה בנתונים של המערכות המבוקרות</a:t>
            </a:r>
          </a:p>
          <a:p>
            <a:pPr lvl="1"/>
            <a:r>
              <a:rPr lang="he-IL" sz="160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	• שינוי של חלק מהגדרות הסף וחלק מפעולות המתוזמנות </a:t>
            </a:r>
          </a:p>
          <a:p>
            <a:pPr lvl="1"/>
            <a:r>
              <a:rPr lang="he-IL" sz="160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	• ניהול אחזקה ותקלות ברמת מפעיל.</a:t>
            </a:r>
          </a:p>
          <a:p>
            <a:pPr lvl="1"/>
            <a:r>
              <a:rPr lang="he-IL" sz="160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	• ניתוח מידע והפקת דוחות ברמות מוגדרות מראש</a:t>
            </a:r>
          </a:p>
          <a:p>
            <a:r>
              <a:rPr lang="he-IL" b="1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עמדת צפייה (מוקד):</a:t>
            </a:r>
          </a:p>
          <a:p>
            <a:pPr lvl="1"/>
            <a:r>
              <a:rPr lang="he-IL" sz="1600" b="1"/>
              <a:t>      </a:t>
            </a:r>
            <a:r>
              <a:rPr lang="he-IL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	</a:t>
            </a:r>
            <a:r>
              <a:rPr lang="he-IL" sz="160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• צפייה בלבד 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517" y="2971800"/>
            <a:ext cx="6446415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12136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2131681" y="325483"/>
            <a:ext cx="8422019" cy="430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he-IL" sz="2800" b="1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עמדות</a:t>
            </a:r>
            <a:r>
              <a:rPr lang="he-IL" sz="2800" b="1"/>
              <a:t> </a:t>
            </a:r>
            <a:r>
              <a:rPr lang="he-IL" sz="2800" b="1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עבודה</a:t>
            </a:r>
            <a:r>
              <a:rPr lang="he-IL" sz="2800" b="1"/>
              <a:t> </a:t>
            </a:r>
            <a:r>
              <a:rPr lang="he-IL" sz="2800" b="1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ו-</a:t>
            </a:r>
            <a:r>
              <a:rPr lang="en-US" sz="2800" b="1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HMI</a:t>
            </a:r>
            <a:endParaRPr lang="he-IL" sz="2800" b="1">
              <a:solidFill>
                <a:schemeClr val="accent1">
                  <a:lumMod val="5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3520877" y="912744"/>
            <a:ext cx="856895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b="1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עמדת תצפית:</a:t>
            </a:r>
          </a:p>
          <a:p>
            <a:pPr lvl="1"/>
            <a:r>
              <a:rPr lang="he-IL" sz="1600" b="1"/>
              <a:t>      	</a:t>
            </a:r>
            <a:r>
              <a:rPr lang="he-IL" sz="160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• צפייה ברשת חיצונית</a:t>
            </a:r>
          </a:p>
          <a:p>
            <a:pPr lvl="1"/>
            <a:r>
              <a:rPr lang="he-IL" sz="160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	• ניתוח מידע והפקת דוחות ברמות מוגדרות מראש</a:t>
            </a:r>
          </a:p>
          <a:p>
            <a:r>
              <a:rPr lang="he-IL" b="1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עמדת ניהול רשת:</a:t>
            </a:r>
          </a:p>
          <a:p>
            <a:pPr lvl="1"/>
            <a:r>
              <a:rPr lang="he-IL" sz="1600" b="1"/>
              <a:t>      	</a:t>
            </a:r>
            <a:r>
              <a:rPr lang="he-IL" sz="160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• הגדרה, ושליטה על כל מרכיבי רשת תקשורת </a:t>
            </a:r>
            <a:r>
              <a:rPr lang="en-US" sz="160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BMSN</a:t>
            </a:r>
            <a:endParaRPr lang="he-IL" sz="1600">
              <a:solidFill>
                <a:schemeClr val="accent1">
                  <a:lumMod val="5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b="1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עמדת התאוששות (נייד):</a:t>
            </a:r>
          </a:p>
          <a:p>
            <a:pPr lvl="1"/>
            <a:r>
              <a:rPr lang="he-IL" sz="1600"/>
              <a:t>      	</a:t>
            </a:r>
            <a:r>
              <a:rPr lang="he-IL" sz="160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• כוללת גיבוי מלא של כלל התוכנות והגדרות שקיימות במערכת</a:t>
            </a:r>
          </a:p>
          <a:p>
            <a:pPr lvl="1"/>
            <a:r>
              <a:rPr lang="he-IL" sz="160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	• הרשאות ברמת </a:t>
            </a:r>
            <a:r>
              <a:rPr lang="en-US" sz="160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ADMIN</a:t>
            </a:r>
            <a:endParaRPr lang="he-IL" sz="1600">
              <a:solidFill>
                <a:schemeClr val="accent1">
                  <a:lumMod val="5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b="1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עמדת הגנת סייבר:</a:t>
            </a:r>
          </a:p>
          <a:p>
            <a:pPr lvl="1"/>
            <a:r>
              <a:rPr lang="he-IL" sz="1400" b="1"/>
              <a:t>      	</a:t>
            </a:r>
            <a:r>
              <a:rPr lang="he-IL" sz="160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• צפייה בנתונים של כלל רכיבי הגנת סייבר</a:t>
            </a:r>
          </a:p>
          <a:p>
            <a:pPr lvl="1"/>
            <a:r>
              <a:rPr lang="he-IL" sz="160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	• הגדרה, ושליטה על כל מרכיבי הגנת סייבר</a:t>
            </a:r>
          </a:p>
          <a:p>
            <a:pPr lvl="1"/>
            <a:r>
              <a:rPr lang="he-IL" sz="160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	• ניתוח מידע והפקת דוחות בכל הרמות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2770066"/>
            <a:ext cx="6235186" cy="3523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641818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2131681" y="325483"/>
            <a:ext cx="8422019" cy="430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he-IL" sz="2800" b="1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שלבי</a:t>
            </a:r>
            <a:r>
              <a:rPr lang="he-IL" sz="2800" b="1"/>
              <a:t> </a:t>
            </a:r>
            <a:r>
              <a:rPr lang="he-IL" sz="2800" b="1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עבודה</a:t>
            </a:r>
          </a:p>
        </p:txBody>
      </p:sp>
      <p:pic>
        <p:nvPicPr>
          <p:cNvPr id="3" name="תמונה 2"/>
          <p:cNvPicPr/>
          <p:nvPr/>
        </p:nvPicPr>
        <p:blipFill>
          <a:blip r:embed="rId4"/>
          <a:stretch>
            <a:fillRect/>
          </a:stretch>
        </p:blipFill>
        <p:spPr>
          <a:xfrm>
            <a:off x="2118325" y="885825"/>
            <a:ext cx="3272081" cy="5410200"/>
          </a:xfrm>
          <a:prstGeom prst="rect">
            <a:avLst/>
          </a:prstGeom>
        </p:spPr>
      </p:pic>
      <p:graphicFrame>
        <p:nvGraphicFramePr>
          <p:cNvPr id="4" name="טבלה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0924497"/>
              </p:ext>
            </p:extLst>
          </p:nvPr>
        </p:nvGraphicFramePr>
        <p:xfrm>
          <a:off x="5606430" y="912244"/>
          <a:ext cx="5508104" cy="545000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6599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481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14122">
                <a:tc>
                  <a:txBody>
                    <a:bodyPr/>
                    <a:lstStyle/>
                    <a:p>
                      <a:pPr rtl="1"/>
                      <a:r>
                        <a:rPr lang="he-IL" sz="140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שלב עבודה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הישג</a:t>
                      </a:r>
                      <a:r>
                        <a:rPr lang="he-IL" sz="1400" baseline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נדרש</a:t>
                      </a:r>
                      <a:endParaRPr lang="he-IL" sz="140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70971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SRR</a:t>
                      </a:r>
                      <a:endParaRPr lang="he-IL" sz="140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System Requirement review </a:t>
                      </a:r>
                    </a:p>
                    <a:p>
                      <a:pPr algn="just" rtl="1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he-IL" sz="140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סקר דרישות מערכת</a:t>
                      </a:r>
                      <a:endParaRPr lang="en-US" sz="1400">
                        <a:effectLst/>
                        <a:latin typeface="David" panose="020E0502060401010101" pitchFamily="34" charset="-79"/>
                        <a:ea typeface="Times New Roman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he-IL" sz="1400" err="1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אינטגרטור</a:t>
                      </a:r>
                      <a:r>
                        <a:rPr lang="he-IL" sz="1400" baseline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של מערכת בק"מ ב</a:t>
                      </a:r>
                      <a:r>
                        <a:rPr lang="he-IL" sz="140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פרויקט מבין את הנדרש והמצופה מממנו</a:t>
                      </a:r>
                      <a:endParaRPr lang="en-US" sz="140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rtl="1"/>
                      <a:endParaRPr lang="he-IL" sz="140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70971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PDR</a:t>
                      </a:r>
                      <a:endParaRPr lang="he-IL" sz="140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Preliminary design review </a:t>
                      </a:r>
                      <a:endParaRPr lang="he-IL" sz="140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just" rtl="1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he-IL" sz="140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סקר תכנון ראשוני</a:t>
                      </a:r>
                      <a:endParaRPr lang="en-US" sz="1400">
                        <a:effectLst/>
                        <a:latin typeface="David" panose="020E0502060401010101" pitchFamily="34" charset="-79"/>
                        <a:ea typeface="Times New Roman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סיכום עם האינטגרטור את התצורה של המערכת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80596">
                <a:tc>
                  <a:txBody>
                    <a:bodyPr/>
                    <a:lstStyle/>
                    <a:p>
                      <a:pPr marL="0" algn="r" defTabSz="914400" rtl="1" eaLnBrk="1" latinLnBrk="0" hangingPunct="1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CDR</a:t>
                      </a:r>
                      <a:endParaRPr lang="he-IL" sz="1400" kern="1200">
                        <a:solidFill>
                          <a:schemeClr val="dk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  <a:p>
                      <a:pPr marL="0" algn="r" defTabSz="914400" rtl="1" eaLnBrk="1" latinLnBrk="0" hangingPunct="1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Critical design review </a:t>
                      </a:r>
                      <a:endParaRPr lang="he-IL" sz="1400" kern="1200">
                        <a:solidFill>
                          <a:schemeClr val="dk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  <a:p>
                      <a:pPr marL="0" algn="just" defTabSz="914400" rtl="1" eaLnBrk="1" latinLnBrk="0" hangingPunct="1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he-IL" sz="1400" kern="1200">
                          <a:solidFill>
                            <a:schemeClr val="dk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סקר תכנון קריטי</a:t>
                      </a:r>
                      <a:endParaRPr lang="en-US" sz="1400" kern="1200">
                        <a:solidFill>
                          <a:schemeClr val="dk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סיכום תכנון מלא כולל רשימת המוצרים וכל הנדרש לפני ביצוע רכש ע"י האינטגרטור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05279">
                <a:tc>
                  <a:txBody>
                    <a:bodyPr/>
                    <a:lstStyle/>
                    <a:p>
                      <a:pPr rtl="1"/>
                      <a:r>
                        <a:rPr lang="en-US" sz="140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POC</a:t>
                      </a:r>
                      <a:r>
                        <a:rPr lang="he-IL" sz="140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- 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Proof of concept</a:t>
                      </a:r>
                    </a:p>
                    <a:p>
                      <a:pPr rtl="1"/>
                      <a:r>
                        <a:rPr lang="he-IL" sz="140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הוכחת התכנות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he-IL" sz="140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שלב זה יבוצע רק במידה ונדרש, במטרה להוכיח עמידה בדרישות של המערכת או חלק ממנה</a:t>
                      </a:r>
                      <a:endParaRPr lang="en-US" sz="140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70971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ATP</a:t>
                      </a:r>
                      <a:r>
                        <a:rPr lang="he-IL" sz="140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- </a:t>
                      </a:r>
                      <a:endParaRPr lang="en-US" sz="140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Acceptance Testing Procedure </a:t>
                      </a:r>
                      <a:endParaRPr lang="he-IL" sz="140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just" rtl="1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he-IL" sz="140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תהליך בדיקות קבלה</a:t>
                      </a:r>
                      <a:endParaRPr lang="en-US" sz="1400">
                        <a:effectLst/>
                        <a:latin typeface="David" panose="020E0502060401010101" pitchFamily="34" charset="-79"/>
                        <a:ea typeface="Times New Roman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kern="1200">
                          <a:solidFill>
                            <a:schemeClr val="dk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בדיקות על פי מסמך בדיקות קבלה </a:t>
                      </a:r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ATP</a:t>
                      </a:r>
                      <a:endParaRPr lang="he-IL" sz="140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910986">
                <a:tc>
                  <a:txBody>
                    <a:bodyPr/>
                    <a:lstStyle/>
                    <a:p>
                      <a:pPr rtl="1"/>
                      <a:r>
                        <a:rPr lang="en-US" sz="140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TR</a:t>
                      </a:r>
                      <a:r>
                        <a:rPr lang="he-IL" sz="140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- </a:t>
                      </a:r>
                      <a:r>
                        <a:rPr lang="en-US" sz="140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Trial run</a:t>
                      </a:r>
                      <a:endParaRPr lang="he-IL" sz="140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rtl="1"/>
                      <a:r>
                        <a:rPr lang="he-IL" sz="140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בדיקות הרצה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kern="1200">
                          <a:solidFill>
                            <a:schemeClr val="dk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קבלת המערכת ע"י מנהל הפרויקט תהייה לאחר תקופת הרצה ובדיקות קבלה שיבוצעו ע"י צוות הפרויקט מטעם המזמין.</a:t>
                      </a:r>
                      <a:endParaRPr lang="he-IL" sz="140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841292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2131681" y="325483"/>
            <a:ext cx="8422019" cy="430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he-IL" sz="2800" b="1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לוח</a:t>
            </a:r>
            <a:r>
              <a:rPr lang="he-IL" sz="2800" b="1"/>
              <a:t> </a:t>
            </a:r>
            <a:r>
              <a:rPr lang="he-IL" sz="2800" b="1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זמנים</a:t>
            </a:r>
            <a:r>
              <a:rPr lang="he-IL" sz="2800" b="1"/>
              <a:t> </a:t>
            </a:r>
            <a:r>
              <a:rPr lang="he-IL" sz="2800" b="1" err="1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פרויקטלי</a:t>
            </a:r>
            <a:r>
              <a:rPr lang="he-IL" sz="2800" b="1"/>
              <a:t> </a:t>
            </a:r>
            <a:r>
              <a:rPr lang="he-IL" sz="2800" b="1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לדוגמא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8845" y="1122833"/>
            <a:ext cx="9044528" cy="4830291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70797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2131681" y="325483"/>
            <a:ext cx="8422019" cy="430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he-IL" sz="2800" b="1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אתגרים</a:t>
            </a:r>
            <a:r>
              <a:rPr lang="he-IL" sz="2800" b="1"/>
              <a:t> </a:t>
            </a:r>
            <a:r>
              <a:rPr lang="he-IL" sz="2800" b="1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עיקריים</a:t>
            </a:r>
          </a:p>
        </p:txBody>
      </p:sp>
      <p:sp>
        <p:nvSpPr>
          <p:cNvPr id="4" name="מלבן 3"/>
          <p:cNvSpPr/>
          <p:nvPr/>
        </p:nvSpPr>
        <p:spPr>
          <a:xfrm>
            <a:off x="2131681" y="1335485"/>
            <a:ext cx="8568952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b="1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מערכת מבוזרת:</a:t>
            </a:r>
          </a:p>
          <a:p>
            <a:pPr lvl="1"/>
            <a:r>
              <a:rPr lang="he-IL" sz="1600" b="1"/>
              <a:t>      </a:t>
            </a:r>
            <a:r>
              <a:rPr lang="he-IL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	• מספר רב של מערכות מסוגים שונים</a:t>
            </a:r>
          </a:p>
          <a:p>
            <a:pPr lvl="1"/>
            <a:r>
              <a:rPr lang="he-IL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	• פריסה גאוגרפית רחבה</a:t>
            </a:r>
          </a:p>
          <a:p>
            <a:endParaRPr lang="he-IL" sz="1600" b="1"/>
          </a:p>
          <a:p>
            <a:r>
              <a:rPr lang="he-IL" b="1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מספר רב של שכבות:</a:t>
            </a:r>
          </a:p>
          <a:p>
            <a:pPr lvl="1"/>
            <a:r>
              <a:rPr lang="he-IL" sz="1600" b="1"/>
              <a:t>      	</a:t>
            </a:r>
            <a:r>
              <a:rPr lang="he-IL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• קיימים חוצצים מובנים בין שכבות שונות הדבר מקשה על כלי הגנה</a:t>
            </a:r>
          </a:p>
          <a:p>
            <a:endParaRPr lang="he-IL" sz="1600" b="1"/>
          </a:p>
          <a:p>
            <a:r>
              <a:rPr lang="he-IL" b="1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אופן פעולה ואופן ציוד:</a:t>
            </a:r>
          </a:p>
          <a:p>
            <a:pPr lvl="1"/>
            <a:r>
              <a:rPr lang="he-IL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    	• דרישות תפעוליות לרוב מונעות הפעלת רכיבי הגנה אקטיביים</a:t>
            </a:r>
          </a:p>
          <a:p>
            <a:pPr lvl="1"/>
            <a:r>
              <a:rPr lang="he-IL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	• ציוד המותקן במערכת לרוב לא תומך ברכיבי הגנה</a:t>
            </a:r>
          </a:p>
          <a:p>
            <a:endParaRPr lang="he-IL" sz="1600" b="1"/>
          </a:p>
          <a:p>
            <a:r>
              <a:rPr lang="he-IL" b="1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התקנה ותפעול:</a:t>
            </a:r>
          </a:p>
          <a:p>
            <a:pPr lvl="1"/>
            <a:r>
              <a:rPr lang="he-IL" sz="1600" b="1"/>
              <a:t>      	</a:t>
            </a:r>
            <a:r>
              <a:rPr lang="he-IL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• נמצא בתפר בין שתי הדיסציפלינות תקשוב ובינוי</a:t>
            </a:r>
          </a:p>
          <a:p>
            <a:pPr lvl="1"/>
            <a:r>
              <a:rPr lang="he-IL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	• נתק בין אנשי תפעול בתחום התשתיות לבין אנשי רשת ברוב הארגונים</a:t>
            </a:r>
          </a:p>
          <a:p>
            <a:pPr lvl="1"/>
            <a:endParaRPr lang="he-IL">
              <a:solidFill>
                <a:schemeClr val="accent1">
                  <a:lumMod val="5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b="1" err="1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כח </a:t>
            </a:r>
            <a:r>
              <a:rPr lang="he-IL" b="1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אדם:</a:t>
            </a:r>
          </a:p>
          <a:p>
            <a:pPr lvl="1"/>
            <a:r>
              <a:rPr lang="he-IL" sz="1600" b="1"/>
              <a:t> 	</a:t>
            </a:r>
            <a:r>
              <a:rPr lang="he-IL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• מחסור בכח אדם מאומן בכל הרמות (תכנון, פיקוח, תפעול, הגנה)</a:t>
            </a:r>
          </a:p>
          <a:p>
            <a:pPr lvl="1"/>
            <a:r>
              <a:rPr lang="he-IL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	• מודעות נמוכה לסכנות</a:t>
            </a:r>
          </a:p>
        </p:txBody>
      </p:sp>
    </p:spTree>
    <p:extLst>
      <p:ext uri="{BB962C8B-B14F-4D97-AF65-F5344CB8AC3E}">
        <p14:creationId xmlns:p14="http://schemas.microsoft.com/office/powerpoint/2010/main" val="151207369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2131681" y="325483"/>
            <a:ext cx="8422019" cy="430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he-IL" sz="2800" b="1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יעוד</a:t>
            </a:r>
            <a:r>
              <a:rPr lang="he-IL" sz="2800" b="1"/>
              <a:t> </a:t>
            </a:r>
            <a:r>
              <a:rPr lang="he-IL" sz="2800" b="1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ותפקידי</a:t>
            </a:r>
            <a:r>
              <a:rPr lang="he-IL" sz="2800" b="1"/>
              <a:t> </a:t>
            </a:r>
            <a:r>
              <a:rPr lang="he-IL" sz="2800" b="1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המערכת</a:t>
            </a:r>
          </a:p>
        </p:txBody>
      </p:sp>
      <p:graphicFrame>
        <p:nvGraphicFramePr>
          <p:cNvPr id="3" name="דיאגרמה 2"/>
          <p:cNvGraphicFramePr/>
          <p:nvPr>
            <p:extLst>
              <p:ext uri="{D42A27DB-BD31-4B8C-83A1-F6EECF244321}">
                <p14:modId xmlns:p14="http://schemas.microsoft.com/office/powerpoint/2010/main" val="359003741"/>
              </p:ext>
            </p:extLst>
          </p:nvPr>
        </p:nvGraphicFramePr>
        <p:xfrm>
          <a:off x="1951343" y="923924"/>
          <a:ext cx="8326132" cy="5443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51819106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2131681" y="325483"/>
            <a:ext cx="8422019" cy="430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he-IL" sz="2800" b="1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מטרות מערכת בק"מ</a:t>
            </a:r>
          </a:p>
        </p:txBody>
      </p:sp>
      <p:sp>
        <p:nvSpPr>
          <p:cNvPr id="3" name="מלבן 2"/>
          <p:cNvSpPr/>
          <p:nvPr/>
        </p:nvSpPr>
        <p:spPr>
          <a:xfrm>
            <a:off x="1102296" y="908720"/>
            <a:ext cx="885698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b="1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רציפות תפקודית:</a:t>
            </a:r>
          </a:p>
          <a:p>
            <a:r>
              <a:rPr lang="he-IL" b="1" dirty="0"/>
              <a:t>	</a:t>
            </a:r>
            <a:r>
              <a:rPr lang="he-IL" b="1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• </a:t>
            </a:r>
            <a:r>
              <a:rPr lang="he-IL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ניטור, בקרה, שליטה של כלל המערכות האלקטרו – מכניות בפרויקט.</a:t>
            </a:r>
          </a:p>
          <a:p>
            <a:pPr lvl="1"/>
            <a:r>
              <a:rPr lang="he-IL" b="1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	• </a:t>
            </a:r>
            <a:r>
              <a:rPr lang="he-IL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איסוף נתונים על פעולת הציוד.</a:t>
            </a:r>
          </a:p>
          <a:p>
            <a:pPr lvl="1"/>
            <a:r>
              <a:rPr lang="he-IL" b="1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	• </a:t>
            </a:r>
            <a:r>
              <a:rPr lang="he-IL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תפעול המערכת, ביצוע פעולות ושינוי ערכים.</a:t>
            </a:r>
          </a:p>
          <a:p>
            <a:pPr lvl="1"/>
            <a:r>
              <a:rPr lang="he-IL" b="1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	• </a:t>
            </a:r>
            <a:r>
              <a:rPr lang="he-IL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הצגת נתוני זמינות של ציוד ושל האתר.</a:t>
            </a:r>
          </a:p>
          <a:p>
            <a:pPr lvl="1"/>
            <a:r>
              <a:rPr lang="he-IL" b="1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	• </a:t>
            </a:r>
            <a:r>
              <a:rPr lang="he-IL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ריכוז התראות ודווח לפי מערכות בחתכים שונים.</a:t>
            </a:r>
          </a:p>
          <a:p>
            <a:pPr lvl="1"/>
            <a:r>
              <a:rPr lang="he-IL" b="1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	• </a:t>
            </a:r>
            <a:r>
              <a:rPr lang="he-IL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ניהול ובקרת תצורה ומעקב תקלות .</a:t>
            </a:r>
          </a:p>
          <a:p>
            <a:pPr lvl="1"/>
            <a:r>
              <a:rPr lang="he-IL" b="1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	• </a:t>
            </a:r>
            <a:r>
              <a:rPr lang="he-IL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הקטנת הסיכוי לתקלות בלתי צפויות במערכות קריטיות.</a:t>
            </a:r>
          </a:p>
          <a:p>
            <a:endParaRPr lang="he-IL" b="1" dirty="0"/>
          </a:p>
          <a:p>
            <a:r>
              <a:rPr lang="he-IL" b="1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ניהול תחזוקה:</a:t>
            </a:r>
          </a:p>
          <a:p>
            <a:pPr lvl="1"/>
            <a:r>
              <a:rPr lang="he-IL" b="1" dirty="0"/>
              <a:t>       	</a:t>
            </a:r>
            <a:r>
              <a:rPr lang="he-IL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• ניהול תחזוקה התראות, טיפולים , תקלות שבר ותחזוקה מונעת.</a:t>
            </a:r>
          </a:p>
          <a:p>
            <a:pPr lvl="1"/>
            <a:r>
              <a:rPr lang="he-IL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	• עיבוד אינפורמציה והפקת דוחות.</a:t>
            </a:r>
          </a:p>
          <a:p>
            <a:pPr lvl="1"/>
            <a:r>
              <a:rPr lang="he-IL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	• מעקב אחר המגמות של הנתונים הנמדדים.</a:t>
            </a:r>
          </a:p>
          <a:p>
            <a:pPr lvl="1"/>
            <a:r>
              <a:rPr lang="he-IL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	• הצגה ועריכה של גרפים לפי מערכות בחתכים שונים.</a:t>
            </a:r>
          </a:p>
          <a:p>
            <a:pPr lvl="1"/>
            <a:r>
              <a:rPr lang="he-IL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	• חסכון בעלויות תפעול ותחזוקה.</a:t>
            </a:r>
          </a:p>
          <a:p>
            <a:pPr lvl="1"/>
            <a:endParaRPr lang="he-IL" dirty="0"/>
          </a:p>
          <a:p>
            <a:r>
              <a:rPr lang="he-IL" b="1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ניהול</a:t>
            </a:r>
            <a:r>
              <a:rPr lang="he-IL" b="1" dirty="0"/>
              <a:t> </a:t>
            </a:r>
            <a:r>
              <a:rPr lang="he-IL" b="1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וחסכון</a:t>
            </a:r>
            <a:r>
              <a:rPr lang="he-IL" b="1" dirty="0"/>
              <a:t> </a:t>
            </a:r>
            <a:r>
              <a:rPr lang="he-IL" b="1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אנרגיה:</a:t>
            </a:r>
          </a:p>
          <a:p>
            <a:pPr lvl="1"/>
            <a:r>
              <a:rPr lang="he-IL" b="1" dirty="0"/>
              <a:t>      	</a:t>
            </a:r>
            <a:r>
              <a:rPr lang="he-IL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• המערכת תשמש ככלי הטכנולוגי המרכזי לניהול משק האנרגיה.</a:t>
            </a:r>
          </a:p>
          <a:p>
            <a:pPr lvl="1"/>
            <a:r>
              <a:rPr lang="he-IL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	• מדידת אנרגיה וכלי לניהול וחסכון באנרגיה.</a:t>
            </a:r>
          </a:p>
        </p:txBody>
      </p:sp>
    </p:spTree>
    <p:extLst>
      <p:ext uri="{BB962C8B-B14F-4D97-AF65-F5344CB8AC3E}">
        <p14:creationId xmlns:p14="http://schemas.microsoft.com/office/powerpoint/2010/main" val="163713893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2131681" y="325483"/>
            <a:ext cx="8422019" cy="430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he-IL" sz="2800" b="1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ממשקים</a:t>
            </a:r>
            <a:r>
              <a:rPr lang="he-IL" sz="2800" b="1"/>
              <a:t> </a:t>
            </a:r>
            <a:r>
              <a:rPr lang="he-IL" sz="2800" b="1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של</a:t>
            </a:r>
            <a:r>
              <a:rPr lang="he-IL" sz="2800" b="1"/>
              <a:t> </a:t>
            </a:r>
            <a:r>
              <a:rPr lang="he-IL" sz="2800" b="1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מערכת</a:t>
            </a:r>
            <a:r>
              <a:rPr lang="he-IL" sz="2800" b="1"/>
              <a:t> </a:t>
            </a:r>
            <a:r>
              <a:rPr lang="he-IL" sz="2800" b="1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בק"מ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12504" y="1115219"/>
            <a:ext cx="8885559" cy="4954543"/>
          </a:xfrm>
          <a:prstGeom prst="rect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6823093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2131681" y="325483"/>
            <a:ext cx="8422019" cy="430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he-IL" sz="2800" b="1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מערכת</a:t>
            </a:r>
            <a:r>
              <a:rPr lang="he-IL" sz="2800" b="1"/>
              <a:t> </a:t>
            </a:r>
            <a:r>
              <a:rPr lang="he-IL" sz="2800" b="1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מרכזית</a:t>
            </a:r>
            <a:r>
              <a:rPr lang="he-IL" sz="2800" b="1"/>
              <a:t> </a:t>
            </a:r>
            <a:r>
              <a:rPr lang="he-IL" sz="2800" b="1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לניהול</a:t>
            </a:r>
            <a:r>
              <a:rPr lang="he-IL" sz="2800" b="1"/>
              <a:t> </a:t>
            </a:r>
            <a:r>
              <a:rPr lang="he-IL" sz="2800" b="1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אנרגיה</a:t>
            </a:r>
          </a:p>
        </p:txBody>
      </p:sp>
      <p:sp>
        <p:nvSpPr>
          <p:cNvPr id="3" name="מלבן 2"/>
          <p:cNvSpPr/>
          <p:nvPr/>
        </p:nvSpPr>
        <p:spPr>
          <a:xfrm>
            <a:off x="1165919" y="1060776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b="1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מרכיבי</a:t>
            </a:r>
            <a:r>
              <a:rPr lang="he-IL" b="1"/>
              <a:t> </a:t>
            </a:r>
            <a:r>
              <a:rPr lang="he-IL" b="1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המערכת:</a:t>
            </a:r>
          </a:p>
          <a:p>
            <a:pPr lvl="1"/>
            <a:r>
              <a:rPr lang="he-IL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• כלל יחידות יצור אנרגיה השונות (חשמל, מז"א)</a:t>
            </a:r>
          </a:p>
          <a:p>
            <a:pPr lvl="1"/>
            <a:r>
              <a:rPr lang="he-IL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• כלל יחידות צריכת אנרגיה </a:t>
            </a:r>
          </a:p>
          <a:p>
            <a:pPr lvl="1"/>
            <a:r>
              <a:rPr lang="he-IL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• אביזרי ניטור ופיקוד (רגשים, מונים, מפסקים, ברזים)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97936" y="2156330"/>
            <a:ext cx="7336935" cy="404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79104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2131681" y="325483"/>
            <a:ext cx="8422019" cy="430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he-IL" sz="2800" b="1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ארכיטקטורה</a:t>
            </a:r>
            <a:r>
              <a:rPr lang="he-IL" sz="2800" b="1"/>
              <a:t> </a:t>
            </a:r>
            <a:r>
              <a:rPr lang="he-IL" sz="2800" b="1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עקרונית</a:t>
            </a:r>
            <a:r>
              <a:rPr lang="he-IL" sz="2800" b="1"/>
              <a:t> </a:t>
            </a:r>
            <a:r>
              <a:rPr lang="he-IL" sz="2800" b="1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של</a:t>
            </a:r>
            <a:r>
              <a:rPr lang="he-IL" sz="2800" b="1"/>
              <a:t> </a:t>
            </a:r>
            <a:r>
              <a:rPr lang="he-IL" sz="2800" b="1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מערכת</a:t>
            </a:r>
            <a:r>
              <a:rPr lang="he-IL" sz="2800" b="1"/>
              <a:t> </a:t>
            </a:r>
            <a:r>
              <a:rPr lang="he-IL" sz="2800" b="1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בק"מ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6147" y="966242"/>
            <a:ext cx="6152679" cy="5301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מלבן 3"/>
          <p:cNvSpPr/>
          <p:nvPr/>
        </p:nvSpPr>
        <p:spPr>
          <a:xfrm>
            <a:off x="8299264" y="5212432"/>
            <a:ext cx="2971453" cy="95410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he-IL" sz="140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אביזר קצה </a:t>
            </a:r>
            <a:r>
              <a:rPr lang="en-US" sz="140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I/O </a:t>
            </a:r>
            <a:r>
              <a:rPr lang="he-IL" sz="140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מתחבר לבקר בכבילת נחושת ומעביר נתונים לבקר (חיישנים, מפסקים, בקרים של </a:t>
            </a:r>
            <a:r>
              <a:rPr lang="he-IL" sz="1400" err="1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צ'ילרים, </a:t>
            </a:r>
            <a:r>
              <a:rPr lang="he-IL" sz="140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גנראטורים וכו')</a:t>
            </a:r>
          </a:p>
        </p:txBody>
      </p:sp>
      <p:sp>
        <p:nvSpPr>
          <p:cNvPr id="5" name="מלבן 4"/>
          <p:cNvSpPr/>
          <p:nvPr/>
        </p:nvSpPr>
        <p:spPr>
          <a:xfrm>
            <a:off x="8310437" y="966242"/>
            <a:ext cx="2960280" cy="30777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he-IL" sz="140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רכיבי אבטחת מידע</a:t>
            </a:r>
          </a:p>
        </p:txBody>
      </p:sp>
      <p:sp>
        <p:nvSpPr>
          <p:cNvPr id="6" name="מלבן 5"/>
          <p:cNvSpPr/>
          <p:nvPr/>
        </p:nvSpPr>
        <p:spPr>
          <a:xfrm>
            <a:off x="8289700" y="3934618"/>
            <a:ext cx="2971454" cy="116955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he-IL" sz="140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הבקר מתחבר לרשת התקשורת בחיבור </a:t>
            </a:r>
            <a:r>
              <a:rPr lang="en-US" sz="140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Ethernet</a:t>
            </a:r>
            <a:r>
              <a:rPr lang="he-IL" sz="140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דרך מתג גישה של המבנה ומעביר נתונים לשרת באחד מפרוטוקולים תעשייתיים: </a:t>
            </a:r>
            <a:r>
              <a:rPr lang="en-US" sz="140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Modbus, </a:t>
            </a:r>
            <a:r>
              <a:rPr lang="en-US" sz="1400" err="1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Bacnet, KNX, Ethercat </a:t>
            </a:r>
            <a:r>
              <a:rPr lang="en-US" sz="140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, OPC</a:t>
            </a:r>
          </a:p>
        </p:txBody>
      </p:sp>
      <p:sp>
        <p:nvSpPr>
          <p:cNvPr id="7" name="מלבן 6"/>
          <p:cNvSpPr/>
          <p:nvPr/>
        </p:nvSpPr>
        <p:spPr>
          <a:xfrm>
            <a:off x="8299264" y="2883118"/>
            <a:ext cx="2952327" cy="95410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he-IL" sz="140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מתג גישה של המבנה מתחבר למתגי הפצה, מתגי ההפצה מתחברים למתגי ליבה. אשר ממוקמים במבנים שונים ומגבים אחד את השני</a:t>
            </a:r>
            <a:r>
              <a:rPr lang="he-IL" sz="1200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</a:p>
        </p:txBody>
      </p:sp>
      <p:sp>
        <p:nvSpPr>
          <p:cNvPr id="8" name="מלבן 7"/>
          <p:cNvSpPr/>
          <p:nvPr/>
        </p:nvSpPr>
        <p:spPr>
          <a:xfrm>
            <a:off x="8289700" y="1365448"/>
            <a:ext cx="2952328" cy="138499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he-IL" sz="140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שרתים של </a:t>
            </a:r>
            <a:r>
              <a:rPr lang="en-US" sz="140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HMI </a:t>
            </a:r>
            <a:r>
              <a:rPr lang="he-IL" sz="140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על תשתית וירטואלית לטובת מענה של שרידות במידה ושרת אחד קרס.</a:t>
            </a:r>
          </a:p>
          <a:p>
            <a:pPr algn="just"/>
            <a:r>
              <a:rPr lang="he-IL" sz="140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השרתים יחוברו בחיבורים כפולים למתגי שרתים , מתגי השרתים יחוברו למתגי הליבה.</a:t>
            </a:r>
          </a:p>
        </p:txBody>
      </p:sp>
    </p:spTree>
    <p:extLst>
      <p:ext uri="{BB962C8B-B14F-4D97-AF65-F5344CB8AC3E}">
        <p14:creationId xmlns:p14="http://schemas.microsoft.com/office/powerpoint/2010/main" val="93601178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2131681" y="325483"/>
            <a:ext cx="8422019" cy="430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he-IL" sz="2800" b="1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ארכיטקטורה</a:t>
            </a:r>
            <a:r>
              <a:rPr lang="he-IL" sz="2800" b="1"/>
              <a:t> </a:t>
            </a:r>
            <a:r>
              <a:rPr lang="he-IL" sz="2800" b="1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עקרונית</a:t>
            </a:r>
            <a:r>
              <a:rPr lang="he-IL" sz="2800" b="1"/>
              <a:t> </a:t>
            </a:r>
            <a:r>
              <a:rPr lang="he-IL" sz="2800" b="1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של</a:t>
            </a:r>
            <a:r>
              <a:rPr lang="he-IL" sz="2800" b="1"/>
              <a:t> </a:t>
            </a:r>
            <a:r>
              <a:rPr lang="he-IL" sz="2800" b="1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מערכת</a:t>
            </a:r>
            <a:r>
              <a:rPr lang="he-IL" sz="2800" b="1"/>
              <a:t> </a:t>
            </a:r>
            <a:r>
              <a:rPr lang="he-IL" sz="2800" b="1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בק"מ</a:t>
            </a:r>
            <a:r>
              <a:rPr lang="he-IL" sz="2800" b="1"/>
              <a:t> </a:t>
            </a:r>
            <a:r>
              <a:rPr lang="he-IL" sz="2800" b="1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קריטית</a:t>
            </a: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5840" y="894234"/>
            <a:ext cx="7651750" cy="5357812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50451920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2131681" y="325483"/>
            <a:ext cx="8422019" cy="430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he-IL" sz="2800" b="1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רשימה</a:t>
            </a:r>
            <a:r>
              <a:rPr lang="he-IL" sz="2800" b="1"/>
              <a:t> </a:t>
            </a:r>
            <a:r>
              <a:rPr lang="he-IL" sz="2800" b="1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עקרונית</a:t>
            </a:r>
            <a:r>
              <a:rPr lang="he-IL" sz="2800" b="1"/>
              <a:t> </a:t>
            </a:r>
            <a:r>
              <a:rPr lang="he-IL" sz="2800" b="1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של</a:t>
            </a:r>
            <a:r>
              <a:rPr lang="he-IL" sz="2800" b="1"/>
              <a:t> </a:t>
            </a:r>
            <a:r>
              <a:rPr lang="he-IL" sz="2800" b="1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אביזרי</a:t>
            </a:r>
            <a:r>
              <a:rPr lang="he-IL" sz="2800" b="1"/>
              <a:t> </a:t>
            </a:r>
            <a:r>
              <a:rPr lang="he-IL" sz="2800" b="1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קצה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3742" y="874064"/>
            <a:ext cx="8293769" cy="5402912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תמונה 3"/>
          <p:cNvPicPr/>
          <p:nvPr/>
        </p:nvPicPr>
        <p:blipFill>
          <a:blip r:embed="rId5"/>
          <a:stretch>
            <a:fillRect/>
          </a:stretch>
        </p:blipFill>
        <p:spPr>
          <a:xfrm>
            <a:off x="4083874" y="1963814"/>
            <a:ext cx="4476401" cy="329071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764662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2131681" y="325483"/>
            <a:ext cx="8422019" cy="430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 defTabSz="894970" rtl="0">
              <a:defRPr/>
            </a:pPr>
            <a:r>
              <a:rPr lang="he-IL" sz="2800" b="1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דרישות</a:t>
            </a:r>
            <a:r>
              <a:rPr lang="he-IL" sz="2800" b="1"/>
              <a:t> </a:t>
            </a:r>
            <a:r>
              <a:rPr lang="he-IL" sz="2800" b="1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טכניות</a:t>
            </a:r>
            <a:r>
              <a:rPr lang="he-IL" sz="2800" b="1"/>
              <a:t> </a:t>
            </a:r>
            <a:r>
              <a:rPr lang="he-IL" sz="2800" b="1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לדוגמא</a:t>
            </a:r>
            <a:endParaRPr lang="en-GB" sz="2800" b="1">
              <a:solidFill>
                <a:schemeClr val="accent1">
                  <a:lumMod val="5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4321" y="890761"/>
            <a:ext cx="2982436" cy="5367164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4" name="טבלה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3745304"/>
              </p:ext>
            </p:extLst>
          </p:nvPr>
        </p:nvGraphicFramePr>
        <p:xfrm>
          <a:off x="5266582" y="935385"/>
          <a:ext cx="5582484" cy="1305633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0272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822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5647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1649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60753">
                <a:tc gridSpan="4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he-IL" sz="1800" b="1" kern="1200">
                          <a:solidFill>
                            <a:schemeClr val="bg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חישוב תעבורת תקשורת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3368">
                <a:tc>
                  <a:txBody>
                    <a:bodyPr/>
                    <a:lstStyle/>
                    <a:p>
                      <a:pPr algn="ctr" rtl="1"/>
                      <a:r>
                        <a:rPr lang="en-US" sz="160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Total traffic (MBPS)</a:t>
                      </a:r>
                      <a:endParaRPr lang="he-IL" sz="160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Scan time (sec)</a:t>
                      </a:r>
                      <a:endParaRPr lang="he-IL" sz="160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Bytes per tag</a:t>
                      </a:r>
                      <a:endParaRPr lang="he-IL" sz="160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Tags</a:t>
                      </a:r>
                      <a:endParaRPr lang="he-IL" sz="160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0753">
                <a:tc>
                  <a:txBody>
                    <a:bodyPr/>
                    <a:lstStyle/>
                    <a:p>
                      <a:pPr algn="ctr" rtl="1"/>
                      <a:r>
                        <a:rPr lang="en-US" sz="160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1.2</a:t>
                      </a:r>
                      <a:endParaRPr lang="he-IL" sz="160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</a:t>
                      </a:r>
                      <a:endParaRPr lang="he-IL" sz="160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24</a:t>
                      </a:r>
                      <a:endParaRPr lang="he-IL" sz="160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100,000</a:t>
                      </a:r>
                      <a:endParaRPr lang="he-IL" sz="160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5" name="טבלה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7952831"/>
              </p:ext>
            </p:extLst>
          </p:nvPr>
        </p:nvGraphicFramePr>
        <p:xfrm>
          <a:off x="5266582" y="2854945"/>
          <a:ext cx="5582484" cy="1305633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0272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822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5647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1649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60753">
                <a:tc gridSpan="4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he-IL" sz="1800" b="1" kern="1200">
                          <a:solidFill>
                            <a:schemeClr val="bg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חישוב נפח אחסון</a:t>
                      </a:r>
                      <a:r>
                        <a:rPr lang="en-US" sz="1800" b="1" kern="1200">
                          <a:solidFill>
                            <a:schemeClr val="bg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he-IL" sz="1800" b="1" kern="1200" baseline="0">
                          <a:solidFill>
                            <a:schemeClr val="bg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 (שנה)</a:t>
                      </a:r>
                      <a:endParaRPr lang="he-IL" sz="1800" b="1" kern="1200">
                        <a:solidFill>
                          <a:schemeClr val="bg1"/>
                        </a:solidFill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3368">
                <a:tc>
                  <a:txBody>
                    <a:bodyPr/>
                    <a:lstStyle/>
                    <a:p>
                      <a:pPr algn="ctr" rtl="1"/>
                      <a:r>
                        <a:rPr lang="en-US" sz="160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Total volume (GB)</a:t>
                      </a:r>
                      <a:endParaRPr lang="he-IL" sz="160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Store every (minutes)</a:t>
                      </a:r>
                      <a:endParaRPr lang="he-IL" sz="160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Bytes per tag</a:t>
                      </a:r>
                      <a:endParaRPr lang="he-IL" sz="160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Tags</a:t>
                      </a:r>
                      <a:endParaRPr lang="he-IL" sz="160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0753">
                <a:tc>
                  <a:txBody>
                    <a:bodyPr/>
                    <a:lstStyle/>
                    <a:p>
                      <a:pPr algn="ctr" rtl="1"/>
                      <a:r>
                        <a:rPr lang="en-US" sz="160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250</a:t>
                      </a:r>
                      <a:endParaRPr lang="he-IL" sz="160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5</a:t>
                      </a:r>
                      <a:endParaRPr lang="he-IL" sz="160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24</a:t>
                      </a:r>
                      <a:endParaRPr lang="he-IL" sz="160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100,000</a:t>
                      </a:r>
                      <a:endParaRPr lang="he-IL" sz="160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95606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20.07.14"/>
  <p:tag name="AS_TITLE" val="Aspose.Slides for .NET 2.0"/>
  <p:tag name="AS_VERSION" val="20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BNGwnWtSZ0aF9uKMBg47F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BNGwnWtSZ0aF9uKMBg47F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BNGwnWtSZ0aF9uKMBg47F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BNGwnWtSZ0aF9uKMBg47F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BNGwnWtSZ0aF9uKMBg47F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BNGwnWtSZ0aF9uKMBg47F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BNGwnWtSZ0aF9uKMBg47F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BNGwnWtSZ0aF9uKMBg47F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BNGwnWtSZ0aF9uKMBg47F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BNGwnWtSZ0aF9uKMBg47F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BNGwnWtSZ0aF9uKMBg47F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BNGwnWtSZ0aF9uKMBg47F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BNGwnWtSZ0aF9uKMBg47F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BNGwnWtSZ0aF9uKMBg47F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BNGwnWtSZ0aF9uKMBg47Fg"/>
</p:tagLst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382</Words>
  <Application>Microsoft Office PowerPoint</Application>
  <PresentationFormat>מותאם אישית</PresentationFormat>
  <Paragraphs>153</Paragraphs>
  <Slides>14</Slides>
  <Notes>1</Notes>
  <HiddenSlides>1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14</vt:i4>
      </vt:variant>
    </vt:vector>
  </HeadingPairs>
  <TitlesOfParts>
    <vt:vector size="15" baseType="lpstr">
      <vt:lpstr>ערכת נושא Office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Tatiana Zemtsov</dc:creator>
  <cp:lastModifiedBy>Tatiana Zemtsov</cp:lastModifiedBy>
  <cp:revision>2</cp:revision>
  <dcterms:created xsi:type="dcterms:W3CDTF">2020-05-26T07:03:14Z</dcterms:created>
  <dcterms:modified xsi:type="dcterms:W3CDTF">2021-07-22T11:54:43Z</dcterms:modified>
</cp:coreProperties>
</file>