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9" r:id="rId4"/>
    <p:sldId id="269" r:id="rId5"/>
    <p:sldId id="276" r:id="rId6"/>
    <p:sldId id="287" r:id="rId7"/>
    <p:sldId id="288" r:id="rId8"/>
    <p:sldId id="289" r:id="rId9"/>
    <p:sldId id="290" r:id="rId10"/>
    <p:sldId id="298" r:id="rId11"/>
    <p:sldId id="299" r:id="rId12"/>
    <p:sldId id="300" r:id="rId13"/>
    <p:sldId id="295" r:id="rId14"/>
    <p:sldId id="294" r:id="rId15"/>
    <p:sldId id="297" r:id="rId16"/>
    <p:sldId id="309" r:id="rId17"/>
    <p:sldId id="301" r:id="rId18"/>
    <p:sldId id="308" r:id="rId19"/>
    <p:sldId id="302" r:id="rId20"/>
    <p:sldId id="296" r:id="rId21"/>
    <p:sldId id="310" r:id="rId22"/>
    <p:sldId id="311" r:id="rId23"/>
    <p:sldId id="312" r:id="rId24"/>
    <p:sldId id="303" r:id="rId25"/>
    <p:sldId id="263" r:id="rId26"/>
    <p:sldId id="313" r:id="rId27"/>
    <p:sldId id="291" r:id="rId28"/>
    <p:sldId id="304" r:id="rId29"/>
    <p:sldId id="279" r:id="rId30"/>
    <p:sldId id="293" r:id="rId31"/>
    <p:sldId id="305" r:id="rId32"/>
    <p:sldId id="306" r:id="rId33"/>
    <p:sldId id="307" r:id="rId34"/>
  </p:sldIdLst>
  <p:sldSz cx="12192000" cy="6858000"/>
  <p:notesSz cx="6858000" cy="9144000"/>
  <p:custDataLst>
    <p:tags r:id="rId36"/>
  </p:custData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3287BE-81B2-4B85-8B2E-9A1BDFCB238A}">
          <p14:sldIdLst>
            <p14:sldId id="256"/>
            <p14:sldId id="257"/>
          </p14:sldIdLst>
        </p14:section>
        <p14:section name="הוראות והנחיות ישימות" id="{C460F329-977D-40A6-AB0B-04A42E9CCC0B}">
          <p14:sldIdLst>
            <p14:sldId id="259"/>
          </p14:sldIdLst>
        </p14:section>
        <p14:section name="סטנדרטיזציה" id="{347C1AFF-50A0-4486-9F54-5ED722AEDA48}">
          <p14:sldIdLst>
            <p14:sldId id="269"/>
          </p14:sldIdLst>
        </p14:section>
        <p14:section name="תוצרים נדרשים לפי שלבי התכנון" id="{268FFD1F-11FC-4886-93A1-73F9B9E00710}">
          <p14:sldIdLst>
            <p14:sldId id="276"/>
            <p14:sldId id="287"/>
            <p14:sldId id="288"/>
            <p14:sldId id="289"/>
          </p14:sldIdLst>
        </p14:section>
        <p14:section name="דגשים לתכנון חשמל" id="{C93E7C81-1B11-40FC-B865-432FDBB44A1E}">
          <p14:sldIdLst>
            <p14:sldId id="290"/>
            <p14:sldId id="298"/>
            <p14:sldId id="299"/>
            <p14:sldId id="300"/>
            <p14:sldId id="295"/>
            <p14:sldId id="294"/>
            <p14:sldId id="297"/>
            <p14:sldId id="309"/>
            <p14:sldId id="301"/>
            <p14:sldId id="308"/>
            <p14:sldId id="302"/>
            <p14:sldId id="296"/>
            <p14:sldId id="310"/>
            <p14:sldId id="311"/>
            <p14:sldId id="312"/>
            <p14:sldId id="303"/>
          </p14:sldIdLst>
        </p14:section>
        <p14:section name="קביעת גודל מתקן" id="{0BE7BEDE-E29B-4E27-82D5-E23AE0A28CD6}">
          <p14:sldIdLst>
            <p14:sldId id="263"/>
            <p14:sldId id="313"/>
            <p14:sldId id="291"/>
            <p14:sldId id="304"/>
            <p14:sldId id="279"/>
            <p14:sldId id="293"/>
            <p14:sldId id="305"/>
            <p14:sldId id="306"/>
            <p14:sldId id="307"/>
          </p14:sldIdLst>
        </p14:section>
        <p14:section name="נושאים נוספים" id="{A526247E-B430-466A-A01E-12431ADEBD3A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איתי מנשה" initials="אמ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347" autoAdjust="0"/>
    <p:restoredTop sz="87640" autoAdjust="0"/>
  </p:normalViewPr>
  <p:slideViewPr>
    <p:cSldViewPr snapToGrid="0">
      <p:cViewPr>
        <p:scale>
          <a:sx n="87" d="100"/>
          <a:sy n="87" d="100"/>
        </p:scale>
        <p:origin x="-26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2C1CD-039F-4651-A9D9-939141893A49}" type="datetimeFigureOut">
              <a:rPr lang="x-none" smtClean="0"/>
              <a:t>22/07/2021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63FD2-5ABA-485D-9410-F5980CAB763E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642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חיבור למקור זינה – ע"ג תכנית </a:t>
            </a:r>
            <a:r>
              <a:rPr lang="en-US" dirty="0"/>
              <a:t>AS MADE</a:t>
            </a:r>
            <a:r>
              <a:rPr lang="he-IL" dirty="0"/>
              <a:t> של לוח החשמל הקיים. איפה ממקמים מפסק חדש? איך מחברים אליו את הכבל? ישירות / לשות / מחבר מהיר / מהדקים? איפה הם ימוקמו? איפה יש מקום בפס הצבירה להוסיף חיבור למפסק החדש? אם יש מפסק קיים, לסמן אותו לעיון לטובת חיבור כבל ההזנה החדש.</a:t>
            </a:r>
          </a:p>
          <a:p>
            <a:pPr algn="r" rtl="1"/>
            <a:endParaRPr lang="he-IL" dirty="0"/>
          </a:p>
          <a:p>
            <a:pPr algn="r" rtl="1"/>
            <a:r>
              <a:rPr lang="he-IL" dirty="0"/>
              <a:t>חישוב העמסת כבלים, מפלי מתח וזרמי קצר בתוכנת </a:t>
            </a:r>
            <a:r>
              <a:rPr lang="en-US" dirty="0"/>
              <a:t>DOC</a:t>
            </a:r>
            <a:r>
              <a:rPr lang="he-IL" dirty="0"/>
              <a:t> , </a:t>
            </a:r>
            <a:r>
              <a:rPr lang="en-US" dirty="0" err="1"/>
              <a:t>Ecodial</a:t>
            </a:r>
            <a:r>
              <a:rPr lang="he-IL" dirty="0"/>
              <a:t> וכדומה.</a:t>
            </a:r>
          </a:p>
          <a:p>
            <a:pPr algn="r" rtl="1"/>
            <a:r>
              <a:rPr lang="he-IL" dirty="0"/>
              <a:t>חישוב תאורת חוץ בתוכנת </a:t>
            </a:r>
            <a:r>
              <a:rPr lang="en-US" dirty="0"/>
              <a:t>AGI32</a:t>
            </a:r>
            <a:r>
              <a:rPr lang="he-IL" dirty="0"/>
              <a:t> .</a:t>
            </a:r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63FD2-5ABA-485D-9410-F5980CAB763E}" type="slidenum">
              <a:rPr lang="x-none" smtClean="0"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064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63FD2-5ABA-485D-9410-F5980CAB763E}" type="slidenum">
              <a:rPr lang="x-none" smtClean="0"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0510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63FD2-5ABA-485D-9410-F5980CAB763E}" type="slidenum">
              <a:rPr lang="x-none" smtClean="0"/>
              <a:t>27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5221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263FD2-5ABA-485D-9410-F5980CAB763E}" type="slidenum">
              <a:rPr lang="x-none" smtClean="0"/>
              <a:t>28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619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1436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738133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995884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3000605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339697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9334749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10948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62153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588115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686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6863424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A25B-BC91-45F8-A1F0-D96D455F4C14}" type="datetimeFigureOut">
              <a:rPr lang="he-IL" smtClean="0"/>
              <a:t>י"ג/אב/תשפ"א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2B8BB-BDA8-4EF8-BD62-D88D75AC088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945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online.mod.gov.il/Online2016/Documents/General/Binuy/Instructions/002-050.pdf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nline.mod.gov.il/Online2016/Pages/General/SapakInfo/BinuyInstructions.aspx" TargetMode="External"/><Relationship Id="rId4" Type="http://schemas.openxmlformats.org/officeDocument/2006/relationships/hyperlink" Target="https://www.online.mod.gov.il/Online2016/Documents/General/Binuy/Instructions/002-053.pd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fif"/><Relationship Id="rId5" Type="http://schemas.openxmlformats.org/officeDocument/2006/relationships/image" Target="../media/image33.jfif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1drv.ms/u/s!Aiw71GRF25bTgxP8jTGRTMW70hWp?e=fvSK3r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BFCCD1-036A-43ED-A3CB-679A5D155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4548" y="1025371"/>
            <a:ext cx="7427651" cy="914400"/>
          </a:xfrm>
        </p:spPr>
        <p:txBody>
          <a:bodyPr>
            <a:normAutofit/>
          </a:bodyPr>
          <a:lstStyle/>
          <a:p>
            <a:r>
              <a:rPr lang="he-IL" dirty="0">
                <a:cs typeface="+mn-cs"/>
              </a:rPr>
              <a:t>כנס מתכננים - חשמל</a:t>
            </a:r>
            <a:endParaRPr lang="x-none" dirty="0"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10F6A523-20B3-4F57-BD4D-6AFFD013B406}"/>
              </a:ext>
            </a:extLst>
          </p:cNvPr>
          <p:cNvSpPr txBox="1">
            <a:spLocks/>
          </p:cNvSpPr>
          <p:nvPr/>
        </p:nvSpPr>
        <p:spPr>
          <a:xfrm>
            <a:off x="319596" y="4693920"/>
            <a:ext cx="5637321" cy="1822289"/>
          </a:xfrm>
          <a:prstGeom prst="rect">
            <a:avLst/>
          </a:prstGeom>
        </p:spPr>
        <p:txBody>
          <a:bodyPr vert="horz" lIns="91440" tIns="45720" rIns="91440" bIns="45720" rtlCol="1" anchor="b">
            <a:normAutofit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dirty="0">
                <a:cs typeface="+mn-cs"/>
              </a:rPr>
              <a:t>מהנדס חשמל ראשי</a:t>
            </a:r>
          </a:p>
          <a:p>
            <a:r>
              <a:rPr lang="he-IL" sz="3200" dirty="0">
                <a:cs typeface="+mn-cs"/>
              </a:rPr>
              <a:t>רס"ן איתי מנשה</a:t>
            </a:r>
          </a:p>
          <a:p>
            <a:endParaRPr lang="he-IL" sz="3200" dirty="0">
              <a:cs typeface="+mn-cs"/>
            </a:endParaRPr>
          </a:p>
          <a:p>
            <a:r>
              <a:rPr lang="he-IL" sz="3200" dirty="0">
                <a:cs typeface="+mn-cs"/>
              </a:rPr>
              <a:t> יולי 2021</a:t>
            </a:r>
            <a:endParaRPr lang="x-none" sz="32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366347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תשתיות ראשיות - מרחקי בטיחות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6E39AA1-A92A-43E0-A10D-CB89FED676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479" y="1565496"/>
            <a:ext cx="5842029" cy="4012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AF63BDF-441D-450C-BD77-EC65F6541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31" y="1565496"/>
            <a:ext cx="4941018" cy="420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9968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תשתיות ראשיות - גיבוי גנראטור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566739E-B3A9-41EA-9AB8-BF9D3AE67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113" y="1391694"/>
            <a:ext cx="5866156" cy="46413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1626123-759C-4A06-AE66-47980E512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776" y="1479498"/>
            <a:ext cx="4356624" cy="462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5250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תשתיות ראשיות – רשת חכמה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034839-971A-4C06-9B5F-3E209C3F9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210" y="1008380"/>
            <a:ext cx="72771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631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תשתיות ראשיות - תחנות טרפו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167120" y="1284404"/>
            <a:ext cx="5722105" cy="4760795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מקום לשנאי שמור (ניתן לאשר תחנה לשנאי אחד עם אפשרות הגדלת שנאי בעתיד).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מרתף מתחת לחדר מתח גבוה ומתח נמוך בלבד (גנראטור ושנאים ללא מרתף).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לוחות ראשיים ברמת מידור </a:t>
            </a:r>
            <a:r>
              <a:rPr lang="en-US" sz="2400" dirty="0"/>
              <a:t>Form 4B</a:t>
            </a:r>
            <a:r>
              <a:rPr lang="he-IL" sz="2400" dirty="0"/>
              <a:t> עם גישה מאחור.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לוחות משנה (שירותי בית, שירותי </a:t>
            </a:r>
            <a:r>
              <a:rPr lang="en-US" sz="2400" dirty="0"/>
              <a:t>DC</a:t>
            </a:r>
            <a:r>
              <a:rPr lang="he-IL" sz="2400" dirty="0"/>
              <a:t>, לוח משאבות דלק, לוח </a:t>
            </a:r>
            <a:r>
              <a:rPr lang="en-US" sz="2400" dirty="0"/>
              <a:t>24VDC</a:t>
            </a:r>
            <a:r>
              <a:rPr lang="he-IL" sz="2400" dirty="0"/>
              <a:t> וכו') – </a:t>
            </a:r>
            <a:r>
              <a:rPr lang="en-US" sz="2400" dirty="0"/>
              <a:t>Form 2B</a:t>
            </a:r>
            <a:r>
              <a:rPr lang="he-IL" sz="2400" dirty="0"/>
              <a:t>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תכנון אוורור שנאים וגנראטור בשילוב היועץ הרלוונטי.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F9DD7EE9-F03A-4C67-8ACF-FDAAA128A1BB}"/>
              </a:ext>
            </a:extLst>
          </p:cNvPr>
          <p:cNvSpPr txBox="1">
            <a:spLocks/>
          </p:cNvSpPr>
          <p:nvPr/>
        </p:nvSpPr>
        <p:spPr>
          <a:xfrm>
            <a:off x="203200" y="1345365"/>
            <a:ext cx="5722105" cy="4679516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1900" dirty="0"/>
              <a:t>הזנות כפולות למבנים (חיוני ובלתי חיוני)</a:t>
            </a:r>
            <a:r>
              <a:rPr lang="en-US" sz="1900" dirty="0"/>
              <a:t> </a:t>
            </a:r>
            <a:r>
              <a:rPr lang="he-IL" sz="1900" dirty="0"/>
              <a:t>ומערכת השלת עומסים דינאמית בתחנה.</a:t>
            </a:r>
          </a:p>
          <a:p>
            <a:pPr>
              <a:lnSpc>
                <a:spcPct val="200000"/>
              </a:lnSpc>
            </a:pPr>
            <a:r>
              <a:rPr lang="he-IL" sz="1900" dirty="0"/>
              <a:t>הזנות לתשתיות תאורת חוץ (רחובות, שבילים וגדר) וטעינת רכבים ישירות </a:t>
            </a:r>
            <a:r>
              <a:rPr lang="he-IL" sz="1900" dirty="0" err="1"/>
              <a:t>מהטרפו</a:t>
            </a:r>
            <a:r>
              <a:rPr lang="he-IL" sz="1900" dirty="0"/>
              <a:t>.</a:t>
            </a:r>
          </a:p>
          <a:p>
            <a:pPr>
              <a:lnSpc>
                <a:spcPct val="200000"/>
              </a:lnSpc>
            </a:pPr>
            <a:r>
              <a:rPr lang="he-IL" sz="1900" dirty="0"/>
              <a:t>כיבוי במבנה טרפו עצמאי בחדר גנראטור בלבד, גילוי וכיבוי אש בלוחות מידור </a:t>
            </a:r>
            <a:r>
              <a:rPr lang="en-US" sz="1900" dirty="0"/>
              <a:t>2B</a:t>
            </a:r>
            <a:r>
              <a:rPr lang="he-IL" sz="1900" dirty="0"/>
              <a:t>, גילוי ביניקה בלבד בלוחות מידור </a:t>
            </a:r>
            <a:r>
              <a:rPr lang="en-US" sz="1900" dirty="0"/>
              <a:t>4B</a:t>
            </a:r>
            <a:r>
              <a:rPr lang="he-IL" sz="19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369326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תחנות טרפו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4B478CA-B523-42FF-B56C-B4B712E125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081"/>
          <a:stretch/>
        </p:blipFill>
        <p:spPr>
          <a:xfrm>
            <a:off x="1151811" y="2179829"/>
            <a:ext cx="4529898" cy="3714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9CA2F5E-222B-4F55-8557-933C1C98A6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109" y="2486761"/>
            <a:ext cx="3990074" cy="3428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6F23A8A-BF6A-40CE-87F7-5B8E5B6C1F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6523" y="943234"/>
            <a:ext cx="1652656" cy="151040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B7022D4-26D0-454F-A393-CE78574A99EA}"/>
              </a:ext>
            </a:extLst>
          </p:cNvPr>
          <p:cNvSpPr txBox="1">
            <a:spLocks/>
          </p:cNvSpPr>
          <p:nvPr/>
        </p:nvSpPr>
        <p:spPr>
          <a:xfrm>
            <a:off x="1899820" y="1274943"/>
            <a:ext cx="7865616" cy="6658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92500"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dirty="0">
                <a:cs typeface="+mn-cs"/>
              </a:rPr>
              <a:t>דוגמא לתחנה עבור שני שנאים ומשטח חיצוני לגנראטור נייד - </a:t>
            </a:r>
            <a:r>
              <a:rPr lang="en-US" sz="2400" dirty="0">
                <a:cs typeface="+mn-cs"/>
              </a:rPr>
              <a:t>~</a:t>
            </a:r>
            <a:r>
              <a:rPr lang="he-IL" sz="2400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107 m2</a:t>
            </a:r>
            <a:endParaRPr lang="he-IL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73335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לוחות חשמל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274242" y="1145219"/>
            <a:ext cx="5765358" cy="5143822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פס אפס במקביל לפסי הפאזות להקטנת קרינה.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לוח בזרם 630 אמפר ומעלה יותקן בחדר חשמל.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חלוקת מעגלים סטנדרטית.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הזנות לגופי תאורת לד ללא פחת, מסדים יוזנו בפחת מסוג </a:t>
            </a:r>
            <a:r>
              <a:rPr lang="en-US" sz="2400" dirty="0"/>
              <a:t>SI / APR</a:t>
            </a:r>
            <a:r>
              <a:rPr lang="he-IL" sz="2400" dirty="0"/>
              <a:t>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חלוקה לשדות לפי סוג צריכה (שקעי שירות, עמדות עבודה, תאורה, </a:t>
            </a:r>
            <a:r>
              <a:rPr lang="he-IL" sz="2400" dirty="0" err="1"/>
              <a:t>פנקויילים</a:t>
            </a:r>
            <a:r>
              <a:rPr lang="he-IL" sz="2400" dirty="0"/>
              <a:t> וכו').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DB72727-3F06-40BE-A3DF-F9C13694CAA2}"/>
              </a:ext>
            </a:extLst>
          </p:cNvPr>
          <p:cNvSpPr txBox="1">
            <a:spLocks/>
          </p:cNvSpPr>
          <p:nvPr/>
        </p:nvSpPr>
        <p:spPr>
          <a:xfrm>
            <a:off x="216811" y="1391919"/>
            <a:ext cx="6021429" cy="4897121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45000"/>
              </a:lnSpc>
            </a:pPr>
            <a:r>
              <a:rPr lang="he-IL" sz="2200" dirty="0"/>
              <a:t>רב מודד למפסק ראשי ורבי מודדים רב ערוצים לשדות השונים וציוד כבד.</a:t>
            </a:r>
          </a:p>
          <a:p>
            <a:pPr>
              <a:lnSpc>
                <a:spcPct val="145000"/>
              </a:lnSpc>
            </a:pPr>
            <a:r>
              <a:rPr lang="he-IL" sz="2200" dirty="0"/>
              <a:t>מפסקים בזרם 100 אמפר ומעלה יהיו מפסקים יצוקים </a:t>
            </a:r>
            <a:r>
              <a:rPr lang="en-US" sz="2200" dirty="0"/>
              <a:t>LSI</a:t>
            </a:r>
            <a:r>
              <a:rPr lang="he-IL" sz="2200" dirty="0"/>
              <a:t>.</a:t>
            </a:r>
          </a:p>
          <a:p>
            <a:pPr>
              <a:lnSpc>
                <a:spcPct val="145000"/>
              </a:lnSpc>
            </a:pPr>
            <a:r>
              <a:rPr lang="he-IL" sz="2200" dirty="0"/>
              <a:t>מפסקים בזרם 1000 אמפר ומעלה יהיו מפסקי אוויר.</a:t>
            </a:r>
          </a:p>
          <a:p>
            <a:pPr>
              <a:lnSpc>
                <a:spcPct val="145000"/>
              </a:lnSpc>
            </a:pPr>
            <a:r>
              <a:rPr lang="he-IL" sz="2200" dirty="0"/>
              <a:t>התאמת המעגלים לתוכניות האחרות.</a:t>
            </a:r>
          </a:p>
          <a:p>
            <a:pPr>
              <a:lnSpc>
                <a:spcPct val="145000"/>
              </a:lnSpc>
            </a:pPr>
            <a:r>
              <a:rPr lang="he-IL" sz="2200" dirty="0"/>
              <a:t>רמת מידור מינימאלית </a:t>
            </a:r>
            <a:r>
              <a:rPr lang="en-US" sz="2200" dirty="0"/>
              <a:t>Form 2B</a:t>
            </a:r>
            <a:r>
              <a:rPr lang="he-IL" sz="2200" dirty="0"/>
              <a:t>.</a:t>
            </a:r>
          </a:p>
          <a:p>
            <a:pPr>
              <a:lnSpc>
                <a:spcPct val="145000"/>
              </a:lnSpc>
            </a:pPr>
            <a:r>
              <a:rPr lang="he-IL" sz="2200" dirty="0"/>
              <a:t>הכנה להגדלה בדרגה (</a:t>
            </a:r>
            <a:r>
              <a:rPr lang="he-IL" sz="2200" dirty="0" err="1"/>
              <a:t>פ"צ</a:t>
            </a:r>
            <a:r>
              <a:rPr lang="he-IL" sz="2200" dirty="0"/>
              <a:t> וצנרת לכבלי הזנה נוספים)</a:t>
            </a:r>
          </a:p>
        </p:txBody>
      </p:sp>
    </p:spTree>
    <p:extLst>
      <p:ext uri="{BB962C8B-B14F-4D97-AF65-F5344CB8AC3E}">
        <p14:creationId xmlns:p14="http://schemas.microsoft.com/office/powerpoint/2010/main" val="42672960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חלוקת מעגלים סטנדרטית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06BAE1-4903-42A6-B1F3-42E172F8C9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62"/>
          <a:stretch/>
        </p:blipFill>
        <p:spPr>
          <a:xfrm>
            <a:off x="1849120" y="1787571"/>
            <a:ext cx="1605280" cy="37839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88C9F6-BE4B-4028-A433-7F1674A69D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239" y="1787572"/>
            <a:ext cx="3939223" cy="39130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80D5D75-FD50-411D-A31A-D3446EDAA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37" y="1787571"/>
            <a:ext cx="1531095" cy="3783918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xmlns="" id="{8C720191-55DE-45D8-8009-E78B5F3703CD}"/>
              </a:ext>
            </a:extLst>
          </p:cNvPr>
          <p:cNvSpPr txBox="1">
            <a:spLocks/>
          </p:cNvSpPr>
          <p:nvPr/>
        </p:nvSpPr>
        <p:spPr>
          <a:xfrm>
            <a:off x="8534400" y="1157423"/>
            <a:ext cx="1007516" cy="6658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400" dirty="0">
                <a:cs typeface="+mn-cs"/>
              </a:rPr>
              <a:t>תאורה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1B469917-9063-4222-A27C-2737870D380C}"/>
              </a:ext>
            </a:extLst>
          </p:cNvPr>
          <p:cNvSpPr txBox="1">
            <a:spLocks/>
          </p:cNvSpPr>
          <p:nvPr/>
        </p:nvSpPr>
        <p:spPr>
          <a:xfrm>
            <a:off x="4285834" y="1157423"/>
            <a:ext cx="1821855" cy="6658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dirty="0">
                <a:cs typeface="+mn-cs"/>
              </a:rPr>
              <a:t>עמדות עבודה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29C8668B-296D-4CAE-B059-D4DD01059554}"/>
              </a:ext>
            </a:extLst>
          </p:cNvPr>
          <p:cNvSpPr txBox="1">
            <a:spLocks/>
          </p:cNvSpPr>
          <p:nvPr/>
        </p:nvSpPr>
        <p:spPr>
          <a:xfrm>
            <a:off x="1739156" y="1157423"/>
            <a:ext cx="1821855" cy="665826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2400" dirty="0">
                <a:cs typeface="+mn-cs"/>
              </a:rPr>
              <a:t>מסדים</a:t>
            </a:r>
          </a:p>
        </p:txBody>
      </p:sp>
    </p:spTree>
    <p:extLst>
      <p:ext uri="{BB962C8B-B14F-4D97-AF65-F5344CB8AC3E}">
        <p14:creationId xmlns:p14="http://schemas.microsoft.com/office/powerpoint/2010/main" val="32894426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תשתיות חשמל במבנים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213282" y="1175699"/>
            <a:ext cx="5765358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הזנה למבנה בזרם 160 אמפר ומעלה תת"ק.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כבלים בחתך 70 ממ"ר ומעלה מאלומיניום.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תעלות ראשיות במסדרונות ולא בחדרים.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סופרפוזיציה של תשתיות ראשיות כולל בידוד צנרת מיזוג, ברזים, תמיכות וכו'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9B1686-AE1D-4547-B985-17DD317B00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98"/>
          <a:stretch/>
        </p:blipFill>
        <p:spPr>
          <a:xfrm>
            <a:off x="129981" y="1456758"/>
            <a:ext cx="5943601" cy="1895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FE4FCBC-1A46-4CCE-9797-F66EE681A5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38" y="3350138"/>
            <a:ext cx="5970864" cy="292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796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דוגמאות לפרטי מקבצי שקעים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132522" y="1185973"/>
            <a:ext cx="5765358" cy="96513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e-IL" sz="2400" dirty="0"/>
              <a:t>מקבץ שקעים לעמדת עבודה סטנדרטית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6521E0-CA8E-4D75-97B5-03A17395E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2" y="3429000"/>
            <a:ext cx="5201478" cy="2544348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92314A7C-BA31-4FB9-8548-84DF5DDF3FE0}"/>
              </a:ext>
            </a:extLst>
          </p:cNvPr>
          <p:cNvSpPr txBox="1">
            <a:spLocks/>
          </p:cNvSpPr>
          <p:nvPr/>
        </p:nvSpPr>
        <p:spPr>
          <a:xfrm>
            <a:off x="5934613" y="1113942"/>
            <a:ext cx="5765358" cy="159877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he-IL" sz="2400" dirty="0"/>
              <a:t>מקבץ שקעים לעמדת סא"ל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כולל עמדה למסך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CF8723-F59B-4BD6-9339-6168BC93A1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5231" y="1851993"/>
            <a:ext cx="3124121" cy="172145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D7A57D2B-87E3-4950-86BA-807F0E2BF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3573447"/>
            <a:ext cx="5366385" cy="243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5727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הכנות למערכת </a:t>
            </a:r>
            <a:r>
              <a:rPr lang="en-US" sz="3600" dirty="0">
                <a:cs typeface="+mn-cs"/>
              </a:rPr>
              <a:t>PV</a:t>
            </a:r>
            <a:endParaRPr lang="he-IL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1666240" y="1175699"/>
            <a:ext cx="10312400" cy="83598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sz="2400" dirty="0"/>
              <a:t>מבנים חדשים יכללו הכנות להתקנת מערכת </a:t>
            </a:r>
            <a:r>
              <a:rPr lang="en-US" sz="2400" dirty="0"/>
              <a:t>PV</a:t>
            </a:r>
            <a:r>
              <a:rPr lang="he-IL" sz="2400" dirty="0"/>
              <a:t> על הגג שכוללות: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82312DD-EF96-4147-B0C5-7F13DFD05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265" y="2087377"/>
            <a:ext cx="4922176" cy="145020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6C19D30-FD75-40BB-8447-5003BA4873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4057" y="3654246"/>
            <a:ext cx="5013384" cy="225162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8B92C9D-90DD-4FE8-9954-3CC8AC182D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071" y="2087377"/>
            <a:ext cx="4812665" cy="295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830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824DE9-BCDB-479D-8691-F8D97B58BA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669"/>
            <a:ext cx="1218607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9DACFCF-2655-4BA1-9D5E-3925AB8022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46" b="98259" l="2659" r="89879">
                        <a14:foregroundMark x1="62313" y1="5058" x2="62313" y2="5473"/>
                        <a14:foregroundMark x1="60821" y1="3731" x2="56530" y2="8043"/>
                        <a14:foregroundMark x1="56530" y1="8043" x2="61660" y2="4146"/>
                        <a14:foregroundMark x1="61660" y1="4146" x2="60728" y2="4892"/>
                        <a14:foregroundMark x1="33256" y1="9701" x2="26912" y2="20896"/>
                        <a14:foregroundMark x1="26912" y1="20896" x2="34188" y2="8126"/>
                        <a14:foregroundMark x1="34188" y1="8126" x2="27519" y2="19320"/>
                        <a14:foregroundMark x1="18517" y1="7131" x2="13993" y2="16418"/>
                        <a14:foregroundMark x1="13993" y1="16418" x2="13993" y2="5224"/>
                        <a14:foregroundMark x1="13993" y1="5224" x2="11007" y2="13433"/>
                        <a14:foregroundMark x1="11007" y1="13433" x2="9235" y2="15506"/>
                        <a14:foregroundMark x1="4384" y1="9204" x2="7229" y2="83"/>
                        <a14:foregroundMark x1="7229" y1="83" x2="3918" y2="5307"/>
                        <a14:foregroundMark x1="3918" y1="5307" x2="3638" y2="29353"/>
                        <a14:foregroundMark x1="11007" y1="32338" x2="3451" y2="67745"/>
                        <a14:foregroundMark x1="3451" y1="67745" x2="8909" y2="34245"/>
                        <a14:foregroundMark x1="8909" y1="34245" x2="2705" y2="80431"/>
                        <a14:foregroundMark x1="2705" y1="80431" x2="4618" y2="72139"/>
                        <a14:foregroundMark x1="4618" y1="72139" x2="4897" y2="65755"/>
                        <a14:foregroundMark x1="4384" y1="93864" x2="20849" y2="86401"/>
                        <a14:foregroundMark x1="20849" y1="86401" x2="21035" y2="86982"/>
                        <a14:foregroundMark x1="46735" y1="83333" x2="43563" y2="94279"/>
                        <a14:foregroundMark x1="40345" y1="92289" x2="40205" y2="83665"/>
                        <a14:foregroundMark x1="40205" y1="83665" x2="36241" y2="95108"/>
                        <a14:foregroundMark x1="36241" y1="95108" x2="35541" y2="88060"/>
                        <a14:foregroundMark x1="35541" y1="88060" x2="31250" y2="92869"/>
                        <a14:foregroundMark x1="31250" y1="92869" x2="26912" y2="88226"/>
                        <a14:foregroundMark x1="26912" y1="88226" x2="21968" y2="94693"/>
                        <a14:foregroundMark x1="21968" y1="94693" x2="16185" y2="98259"/>
                        <a14:foregroundMark x1="16185" y1="98259" x2="14366" y2="93449"/>
                        <a14:foregroundMark x1="42910" y1="96849" x2="46549" y2="90713"/>
                        <a14:foregroundMark x1="46549" y1="90713" x2="46035" y2="90879"/>
                        <a14:foregroundMark x1="63153" y1="27944" x2="63153" y2="27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0692" y="-434340"/>
            <a:ext cx="12694920" cy="77266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תוכן עניינים</a:t>
            </a:r>
            <a:endParaRPr lang="x-none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992011" y="1449496"/>
            <a:ext cx="4876702" cy="4040239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dirty="0"/>
              <a:t>הוראות והנחיות ישימות</a:t>
            </a:r>
          </a:p>
          <a:p>
            <a:pPr>
              <a:lnSpc>
                <a:spcPct val="150000"/>
              </a:lnSpc>
            </a:pPr>
            <a:r>
              <a:rPr lang="he-IL" dirty="0"/>
              <a:t>סטנדרטיזציה</a:t>
            </a:r>
          </a:p>
          <a:p>
            <a:pPr>
              <a:lnSpc>
                <a:spcPct val="150000"/>
              </a:lnSpc>
            </a:pPr>
            <a:r>
              <a:rPr lang="he-IL" dirty="0"/>
              <a:t>תוצרים נדרשים לפי שלבי התכנון</a:t>
            </a:r>
          </a:p>
          <a:p>
            <a:pPr>
              <a:lnSpc>
                <a:spcPct val="150000"/>
              </a:lnSpc>
            </a:pPr>
            <a:r>
              <a:rPr lang="he-IL" dirty="0"/>
              <a:t>דגשים לתכנון חשמל</a:t>
            </a:r>
          </a:p>
          <a:p>
            <a:pPr>
              <a:lnSpc>
                <a:spcPct val="150000"/>
              </a:lnSpc>
            </a:pPr>
            <a:r>
              <a:rPr lang="he-IL" dirty="0"/>
              <a:t>קביעת גודל מתקן</a:t>
            </a:r>
          </a:p>
        </p:txBody>
      </p:sp>
    </p:spTree>
    <p:extLst>
      <p:ext uri="{BB962C8B-B14F-4D97-AF65-F5344CB8AC3E}">
        <p14:creationId xmlns:p14="http://schemas.microsoft.com/office/powerpoint/2010/main" val="7128105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תאורה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304800" y="1145219"/>
            <a:ext cx="11421865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תכנון תאורת </a:t>
            </a:r>
            <a:r>
              <a:rPr lang="en-US" sz="2400" dirty="0"/>
              <a:t>LED</a:t>
            </a:r>
            <a:r>
              <a:rPr lang="he-IL" sz="2400" dirty="0"/>
              <a:t> בלבד וללא נורות תבריג.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לא לציין דגמים ושמות חברות בתוכניות ובמפרטים.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ביצוע חישובי תאורה בתוכנה ייעודית.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תכנון מפורט – החישוב יבוצע באמצעות גוף תאורה מייצג (עוצמת הארה, פיזור אורי, יעילות אורית). בפיקוח עליון יש לבדוק התאמה של חישוב התאורה שמוגש ע"י הקבלן.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תכנון ביצוע – חישוב עם גופי התאורה שמוגשים לאישור ע"י הקבלן. </a:t>
            </a:r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421851263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תאורת פנים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406400" y="1145218"/>
            <a:ext cx="11320265" cy="52149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תכנון לפי ת"י 12464.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תכנון תאורת </a:t>
            </a:r>
            <a:r>
              <a:rPr lang="en-US" sz="2400" dirty="0"/>
              <a:t>LED</a:t>
            </a:r>
            <a:r>
              <a:rPr lang="he-IL" sz="2400" dirty="0"/>
              <a:t> בלבד וללא נורות תבריג.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גוון האור:</a:t>
            </a:r>
          </a:p>
          <a:p>
            <a:pPr>
              <a:lnSpc>
                <a:spcPct val="250000"/>
              </a:lnSpc>
            </a:pPr>
            <a:r>
              <a:rPr lang="he-IL" sz="2400" dirty="0"/>
              <a:t>תכנון מערכות חסכון באנרגיה הכוללות גלאי נוכחות, כולל במגורים </a:t>
            </a:r>
            <a:r>
              <a:rPr lang="he-IL" sz="2000" dirty="0"/>
              <a:t>(עם מנגנון מניעת חילול שבת).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הצגת נתוני רמת הסנוור (</a:t>
            </a:r>
            <a:r>
              <a:rPr lang="en-US" sz="2400" dirty="0"/>
              <a:t>UGR</a:t>
            </a:r>
            <a:r>
              <a:rPr lang="he-IL" sz="2400" dirty="0"/>
              <a:t>) בחישוב התאורה.</a:t>
            </a:r>
          </a:p>
          <a:p>
            <a:pPr>
              <a:lnSpc>
                <a:spcPct val="200000"/>
              </a:lnSpc>
            </a:pPr>
            <a:r>
              <a:rPr lang="he-IL" sz="2400" dirty="0" err="1"/>
              <a:t>בחד"ן</a:t>
            </a:r>
            <a:r>
              <a:rPr lang="he-IL" sz="2400" dirty="0"/>
              <a:t> ואודיטוריום יש לתכנן בקרת </a:t>
            </a:r>
            <a:r>
              <a:rPr lang="en-US" sz="2400" dirty="0"/>
              <a:t>DALI</a:t>
            </a:r>
            <a:r>
              <a:rPr lang="he-IL" sz="24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2DED65-5FBC-4948-BC3C-F5F258BEC0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599"/>
          <a:stretch/>
        </p:blipFill>
        <p:spPr>
          <a:xfrm>
            <a:off x="5144453" y="2931591"/>
            <a:ext cx="4558347" cy="99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802649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רמות הארה באזורים נפוצים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4FDB5943-D45A-47A7-8932-96D7CFB42C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7785068"/>
              </p:ext>
            </p:extLst>
          </p:nvPr>
        </p:nvGraphicFramePr>
        <p:xfrm>
          <a:off x="1158728" y="1487978"/>
          <a:ext cx="10203120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599727987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4089379623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648492919"/>
                    </a:ext>
                  </a:extLst>
                </a:gridCol>
                <a:gridCol w="4428000">
                  <a:extLst>
                    <a:ext uri="{9D8B030D-6E8A-4147-A177-3AD203B41FA5}">
                      <a16:colId xmlns:a16="http://schemas.microsoft.com/office/drawing/2014/main" xmlns="" val="220909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רמת סנוור מקסימלית (</a:t>
                      </a:r>
                      <a:r>
                        <a:rPr lang="en-US" dirty="0"/>
                        <a:t>UGR</a:t>
                      </a:r>
                      <a:r>
                        <a:rPr lang="he-IL" dirty="0"/>
                        <a:t>)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אחידות הארה (</a:t>
                      </a:r>
                      <a:r>
                        <a:rPr lang="en-US" dirty="0"/>
                        <a:t>U</a:t>
                      </a:r>
                      <a:r>
                        <a:rPr lang="en-US" baseline="-25000" dirty="0"/>
                        <a:t>0</a:t>
                      </a:r>
                      <a:r>
                        <a:rPr lang="he-IL" dirty="0"/>
                        <a:t>)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עוצמת הארה ממוצעת (</a:t>
                      </a:r>
                      <a:r>
                        <a:rPr lang="en-US" dirty="0" err="1"/>
                        <a:t>Em</a:t>
                      </a:r>
                      <a:r>
                        <a:rPr lang="he-IL" dirty="0"/>
                        <a:t>)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סוג החלל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181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28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100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מסדרונות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87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מדרגות ומעליות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78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שירותים ומקלחות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21772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חדרי חשמל ומכונות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540156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19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0.6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500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משרדים, חדרי ישיבות, כיתות הדרכה ואודיטוריום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5725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0.6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דלפק קבלה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140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ארכיב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287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300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חדר כושר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14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0.6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500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מטבח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055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22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0.4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חדר אוכל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1825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477446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רמות הארה באזורים נפוצים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7FF83D-3406-430C-8E5B-4BD339FE8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9547" y="1619242"/>
            <a:ext cx="6732905" cy="443484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F0403E0F-1515-41AC-99CB-3B38AB8C554E}"/>
              </a:ext>
            </a:extLst>
          </p:cNvPr>
          <p:cNvSpPr txBox="1">
            <a:spLocks/>
          </p:cNvSpPr>
          <p:nvPr/>
        </p:nvSpPr>
        <p:spPr>
          <a:xfrm>
            <a:off x="2197244" y="810091"/>
            <a:ext cx="7797509" cy="16183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200000"/>
              </a:lnSpc>
              <a:buNone/>
            </a:pPr>
            <a:r>
              <a:rPr lang="he-IL" sz="2400" dirty="0"/>
              <a:t>עוצמת ההארה במבנה חניון בהתאם לאזור</a:t>
            </a:r>
          </a:p>
        </p:txBody>
      </p:sp>
    </p:spTree>
    <p:extLst>
      <p:ext uri="{BB962C8B-B14F-4D97-AF65-F5344CB8AC3E}">
        <p14:creationId xmlns:p14="http://schemas.microsoft.com/office/powerpoint/2010/main" val="421615423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– תאורת חוץ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156960" y="1079179"/>
            <a:ext cx="5742425" cy="3411541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400" dirty="0"/>
              <a:t>תאורת דרכים תתוכנן לפי ת"י 13201.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גיבוי גנראטור לתאורת החוץ.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תכנון בקרת </a:t>
            </a:r>
            <a:r>
              <a:rPr lang="en-US" sz="2400" dirty="0"/>
              <a:t>DALI</a:t>
            </a:r>
            <a:r>
              <a:rPr lang="he-IL" sz="2400" dirty="0"/>
              <a:t> </a:t>
            </a:r>
            <a:r>
              <a:rPr lang="he-IL" sz="2400" b="1" dirty="0"/>
              <a:t>קווי</a:t>
            </a:r>
            <a:r>
              <a:rPr lang="he-IL" sz="2400" dirty="0"/>
              <a:t> ועמעום לפי התקן.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תיאום עם </a:t>
            </a:r>
            <a:r>
              <a:rPr lang="he-IL" sz="2400" dirty="0" err="1"/>
              <a:t>רט"ג</a:t>
            </a:r>
            <a:r>
              <a:rPr lang="he-IL" sz="2400" dirty="0"/>
              <a:t> באזורים רגישים אקולוגית.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סיווג הכבישים: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2CDE3FF-D96E-4F53-AA24-B957A77CA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1792" y="4531008"/>
            <a:ext cx="5572760" cy="124781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B432C88E-8F3E-4920-A510-C96F03F797A3}"/>
              </a:ext>
            </a:extLst>
          </p:cNvPr>
          <p:cNvSpPr txBox="1">
            <a:spLocks/>
          </p:cNvSpPr>
          <p:nvPr/>
        </p:nvSpPr>
        <p:spPr>
          <a:xfrm>
            <a:off x="414535" y="1079179"/>
            <a:ext cx="5742425" cy="341154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400" dirty="0"/>
              <a:t>תכנון למניעת זיהום אורי: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000" dirty="0"/>
              <a:t>צמצום שימוש בגופי תאורת הצפה המותקנים ב-45°.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he-IL" sz="2000" dirty="0"/>
              <a:t>שימוש בגופי תאורה המותקנים אופקית ו-</a:t>
            </a:r>
            <a:r>
              <a:rPr lang="en-US" sz="2000" dirty="0"/>
              <a:t>Full Cut Off</a:t>
            </a:r>
            <a:r>
              <a:rPr lang="he-IL" sz="2000" dirty="0"/>
              <a:t>.</a:t>
            </a:r>
          </a:p>
          <a:p>
            <a:pPr>
              <a:lnSpc>
                <a:spcPct val="150000"/>
              </a:lnSpc>
            </a:pPr>
            <a:r>
              <a:rPr lang="he-IL" sz="2400" dirty="0"/>
              <a:t>מניעת הארה של שטחים סמוכים שלא לצורך.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000" dirty="0"/>
              <a:t>יש להציג עוצמות ההארה בשטחים אלו בחישוב.</a:t>
            </a: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4956818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קביעת גודל חיבור ראשי למחנה</a:t>
            </a:r>
            <a:endParaRPr lang="x-none" sz="3600" dirty="0"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D139367-4B2D-4081-BFAA-94AF09FC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27" y="1111169"/>
            <a:ext cx="10972509" cy="501949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dirty="0"/>
              <a:t>גודל החיבור הנדרש יחושב בשלב התכנון הראשוני ע"י המתכנן ויאושר ע"י מהנדס החשמל הראשי. החישוב ייקח בחשבון את הפרמטרים הבאים: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שיא הביקוש הקיים במחנה.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העומס הצפוי של הפרויקט (צריכה טיפוסית למ"ר או טבלת עומסים).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פרויקטים נוספים המתוכננים להתבצע במחנה.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30% גידול עתידי נוסף.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מקדמי בו זמניות.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43D8D9A-EA4D-4CA1-8910-C966C71B0ADF}"/>
              </a:ext>
            </a:extLst>
          </p:cNvPr>
          <p:cNvSpPr/>
          <p:nvPr/>
        </p:nvSpPr>
        <p:spPr>
          <a:xfrm rot="20873542">
            <a:off x="430433" y="4582496"/>
            <a:ext cx="3841887" cy="11581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he-IL" dirty="0"/>
              <a:t>שיא ביקוש מחנה מעל 15,000 מ"ר בנוי:</a:t>
            </a:r>
            <a:r>
              <a:rPr lang="en-US" dirty="0"/>
              <a:t/>
            </a:r>
            <a:br>
              <a:rPr lang="en-US" dirty="0"/>
            </a:br>
            <a:r>
              <a:rPr lang="he-IL" sz="2400" b="1" dirty="0"/>
              <a:t>עד </a:t>
            </a:r>
            <a:r>
              <a:rPr lang="en-US" sz="2400" b="1" dirty="0"/>
              <a:t>50 VA/m2</a:t>
            </a:r>
            <a:endParaRPr lang="x-none" b="1" dirty="0"/>
          </a:p>
        </p:txBody>
      </p:sp>
    </p:spTree>
    <p:extLst>
      <p:ext uri="{BB962C8B-B14F-4D97-AF65-F5344CB8AC3E}">
        <p14:creationId xmlns:p14="http://schemas.microsoft.com/office/powerpoint/2010/main" val="7490931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קביעת גודל חיבור ראשי למחנה</a:t>
            </a:r>
            <a:endParaRPr lang="x-none" sz="3600" dirty="0"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AB7ADBB-C630-483A-BAB0-20C647BAE2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/>
          <a:stretch/>
        </p:blipFill>
        <p:spPr>
          <a:xfrm>
            <a:off x="2557950" y="1418849"/>
            <a:ext cx="7076099" cy="464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586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כללים לחישוב גודל חיבור למבנה</a:t>
            </a:r>
            <a:endParaRPr lang="x-none" sz="3600" dirty="0"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CD139367-4B2D-4081-BFAA-94AF09FCA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027" y="1349405"/>
            <a:ext cx="10972509" cy="207959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בשלב התכנון הראשוני קובעים גודל חיבור צפוי לפי שטח בנוי ברוטו וייעוד המבנה.</a:t>
            </a:r>
          </a:p>
          <a:p>
            <a:pPr>
              <a:lnSpc>
                <a:spcPct val="150000"/>
              </a:lnSpc>
            </a:pPr>
            <a:r>
              <a:rPr lang="he-IL" dirty="0"/>
              <a:t>בשלב התכנון הסופי יש להגיש טבלת הספקים לפי נושאים עיקריים המתואמים עם המתכננים השונים. בהעדר נתונים אחרים, החישוב יבוצע באופן הבא: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B5FC0E89-481F-4279-BCC6-DBD86F2DF54D}"/>
              </a:ext>
            </a:extLst>
          </p:cNvPr>
          <p:cNvSpPr txBox="1">
            <a:spLocks/>
          </p:cNvSpPr>
          <p:nvPr/>
        </p:nvSpPr>
        <p:spPr>
          <a:xfrm>
            <a:off x="6391922" y="3429000"/>
            <a:ext cx="5510613" cy="2572305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e-IL" sz="2800" dirty="0"/>
              <a:t>מקדם בו זמניות כללי 0.7.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מקדם בו זמניות לגופי חימום ושקעי שירות 0.3.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30% גידול עתידי.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7C9EC2EC-2002-47EB-A4C6-8B602AC3FC95}"/>
              </a:ext>
            </a:extLst>
          </p:cNvPr>
          <p:cNvSpPr txBox="1">
            <a:spLocks/>
          </p:cNvSpPr>
          <p:nvPr/>
        </p:nvSpPr>
        <p:spPr>
          <a:xfrm>
            <a:off x="887227" y="3404586"/>
            <a:ext cx="5208773" cy="257230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he-IL" sz="2800" dirty="0"/>
              <a:t>מקדם הספק </a:t>
            </a:r>
            <a:r>
              <a:rPr lang="en-US" sz="2800" dirty="0"/>
              <a:t>PF=0.92</a:t>
            </a:r>
            <a:r>
              <a:rPr lang="he-IL" sz="2800" dirty="0"/>
              <a:t>.</a:t>
            </a:r>
          </a:p>
          <a:p>
            <a:pPr lvl="1">
              <a:lnSpc>
                <a:spcPct val="150000"/>
              </a:lnSpc>
            </a:pPr>
            <a:r>
              <a:rPr lang="he-IL" sz="2800" dirty="0"/>
              <a:t>5% חוסר איזון פאזות.</a:t>
            </a:r>
          </a:p>
          <a:p>
            <a:pPr lvl="1">
              <a:lnSpc>
                <a:spcPct val="150000"/>
              </a:lnSpc>
            </a:pPr>
            <a:endParaRPr lang="he-IL" sz="2800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2022392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דוגמא לחישוב גודל חיבור למבנה</a:t>
            </a:r>
            <a:endParaRPr lang="x-none" sz="3600" dirty="0"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F33F633-65AA-4D9D-B277-C94DB93E12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8510" y="1080310"/>
            <a:ext cx="7054850" cy="5026167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4BA9E3CE-A612-4DC6-BBD4-9FB518CE17F3}"/>
              </a:ext>
            </a:extLst>
          </p:cNvPr>
          <p:cNvSpPr txBox="1">
            <a:spLocks/>
          </p:cNvSpPr>
          <p:nvPr/>
        </p:nvSpPr>
        <p:spPr>
          <a:xfrm>
            <a:off x="233681" y="1722120"/>
            <a:ext cx="4053839" cy="4241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he-IL" sz="2000" dirty="0"/>
              <a:t>מבנה משרדים סטנדרטי 4 קומות.</a:t>
            </a:r>
          </a:p>
          <a:p>
            <a:pPr>
              <a:lnSpc>
                <a:spcPct val="150000"/>
              </a:lnSpc>
            </a:pPr>
            <a:r>
              <a:rPr lang="he-IL" sz="2000" dirty="0"/>
              <a:t>2400 מ"ר ברוטו.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67C8DFA-6013-4E9C-AFEC-FE05F5416C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059" y="3119536"/>
            <a:ext cx="3978461" cy="140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54817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672E7852-79F7-43E2-94CD-5761A977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גדלי חיבור טיפוסיים של מבנים</a:t>
            </a:r>
            <a:endParaRPr lang="x-none" sz="3600" dirty="0"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004540E6-3C35-4092-9803-F6A48AC74F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058423"/>
              </p:ext>
            </p:extLst>
          </p:nvPr>
        </p:nvGraphicFramePr>
        <p:xfrm>
          <a:off x="1118088" y="1701338"/>
          <a:ext cx="1023912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xmlns="" val="599727987"/>
                    </a:ext>
                  </a:extLst>
                </a:gridCol>
                <a:gridCol w="1836000">
                  <a:extLst>
                    <a:ext uri="{9D8B030D-6E8A-4147-A177-3AD203B41FA5}">
                      <a16:colId xmlns:a16="http://schemas.microsoft.com/office/drawing/2014/main" xmlns="" val="4089379623"/>
                    </a:ext>
                  </a:extLst>
                </a:gridCol>
                <a:gridCol w="1872000">
                  <a:extLst>
                    <a:ext uri="{9D8B030D-6E8A-4147-A177-3AD203B41FA5}">
                      <a16:colId xmlns:a16="http://schemas.microsoft.com/office/drawing/2014/main" xmlns="" val="648492919"/>
                    </a:ext>
                  </a:extLst>
                </a:gridCol>
                <a:gridCol w="4428000">
                  <a:extLst>
                    <a:ext uri="{9D8B030D-6E8A-4147-A177-3AD203B41FA5}">
                      <a16:colId xmlns:a16="http://schemas.microsoft.com/office/drawing/2014/main" xmlns="" val="22090992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שיא ביקוש צפוי (</a:t>
                      </a:r>
                      <a:r>
                        <a:rPr lang="en-US" dirty="0"/>
                        <a:t>VA/m2</a:t>
                      </a:r>
                      <a:r>
                        <a:rPr lang="he-IL" dirty="0"/>
                        <a:t>)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גודל חיבור (אמפר)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שטח בנוי ברוטו (מ"ר)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סוג מבנה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1813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75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400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2400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מבנה משרדים / מגורים סטנדרטי 4 קומות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58749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800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מטבח וחדרי אוכל ל-1000 מנות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6788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400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880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מטבח וחדר אוכל ל-500 מנות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1409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110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250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1050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אולם ספורט 160 מקומות ישיבה + חדר כושר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92878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190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630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1900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/>
                        <a:t>אולם ספורט 1000 מקומות ישיבה + חדר כושר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75143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167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250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560</a:t>
                      </a:r>
                      <a:endParaRPr lang="x-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e-IL" dirty="0"/>
                        <a:t>אודיטוריום 430 מקומות ישיבה</a:t>
                      </a:r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01055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920394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הוראות והנחיות ישימות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85731C-70BE-4968-8704-26255C0AE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7173" y="1145219"/>
            <a:ext cx="9329696" cy="503174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e-IL" dirty="0"/>
              <a:t>חוק החשמל ותקנותיו</a:t>
            </a:r>
          </a:p>
          <a:p>
            <a:pPr>
              <a:lnSpc>
                <a:spcPct val="150000"/>
              </a:lnSpc>
            </a:pPr>
            <a:r>
              <a:rPr lang="he-IL" dirty="0">
                <a:hlinkClick r:id="rId3"/>
              </a:rPr>
              <a:t>הוראת </a:t>
            </a:r>
            <a:r>
              <a:rPr lang="he-IL" dirty="0" err="1">
                <a:hlinkClick r:id="rId3"/>
              </a:rPr>
              <a:t>אהו"ב</a:t>
            </a:r>
            <a:r>
              <a:rPr lang="he-IL" dirty="0">
                <a:hlinkClick r:id="rId3"/>
              </a:rPr>
              <a:t> 002.050 – תשתיות חשמל כלליות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>
                <a:hlinkClick r:id="rId4"/>
              </a:rPr>
              <a:t>הוראת </a:t>
            </a:r>
            <a:r>
              <a:rPr lang="he-IL" dirty="0" err="1">
                <a:hlinkClick r:id="rId4"/>
              </a:rPr>
              <a:t>אהו"ב</a:t>
            </a:r>
            <a:r>
              <a:rPr lang="he-IL" dirty="0">
                <a:hlinkClick r:id="rId4"/>
              </a:rPr>
              <a:t> 002.053 - תאורה מלאכותית פנים וחוץ 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>
                <a:hlinkClick r:id="rId5"/>
              </a:rPr>
              <a:t>הוראות </a:t>
            </a:r>
            <a:r>
              <a:rPr lang="he-IL" dirty="0" err="1">
                <a:hlinkClick r:id="rId5"/>
              </a:rPr>
              <a:t>אהו"ב</a:t>
            </a:r>
            <a:r>
              <a:rPr lang="he-IL" dirty="0">
                <a:hlinkClick r:id="rId5"/>
              </a:rPr>
              <a:t> לתכנון מבנים לפי סוג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he-IL" dirty="0"/>
              <a:t>הוראת </a:t>
            </a:r>
            <a:r>
              <a:rPr lang="he-IL" dirty="0" err="1"/>
              <a:t>אהו"ב</a:t>
            </a:r>
            <a:r>
              <a:rPr lang="he-IL" dirty="0"/>
              <a:t> 009.006 – בקרה הנדסית בפרויקטי בינוי</a:t>
            </a:r>
          </a:p>
          <a:p>
            <a:pPr>
              <a:lnSpc>
                <a:spcPct val="150000"/>
              </a:lnSpc>
            </a:pPr>
            <a:r>
              <a:rPr lang="he-IL" dirty="0"/>
              <a:t>חברת החשמל - הוראות מקצועיות</a:t>
            </a:r>
          </a:p>
          <a:p>
            <a:pPr>
              <a:lnSpc>
                <a:spcPct val="150000"/>
              </a:lnSpc>
            </a:pPr>
            <a:r>
              <a:rPr lang="he-IL" dirty="0"/>
              <a:t>תעריפים ונהלים לעבודות תכנון במערכת הביטחון (הספר הצהוב)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985956946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דוגמאות להספקי ציוד טיפוסי - מחשבים</a:t>
            </a:r>
            <a:endParaRPr lang="x-none" sz="3600" dirty="0"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B77892F-295B-4F6F-85A0-3C1DAEE5A7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108"/>
          <a:stretch/>
        </p:blipFill>
        <p:spPr>
          <a:xfrm>
            <a:off x="1130935" y="1557020"/>
            <a:ext cx="5492724" cy="20490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B91E00C-18A8-471E-84D4-0BCBD747CD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35" y="3772644"/>
            <a:ext cx="5431712" cy="204903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682E05E-CDD8-4047-87DC-88F35BD740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481" y="4055164"/>
            <a:ext cx="2733675" cy="16668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6F8AE0E-B535-4FC9-8CEE-8845BDD4D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093" y="1618878"/>
            <a:ext cx="2838450" cy="1609725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BB44A3B1-EF97-492C-9121-9B84A79CA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04687" y="1425245"/>
            <a:ext cx="2778856" cy="8451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he-IL" dirty="0"/>
              <a:t>מחשב </a:t>
            </a:r>
            <a:r>
              <a:rPr lang="en-US" dirty="0"/>
              <a:t>Mini</a:t>
            </a:r>
            <a:endParaRPr lang="he-IL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27D77827-019C-421A-9D89-EB04A6F2A69C}"/>
              </a:ext>
            </a:extLst>
          </p:cNvPr>
          <p:cNvSpPr txBox="1">
            <a:spLocks/>
          </p:cNvSpPr>
          <p:nvPr/>
        </p:nvSpPr>
        <p:spPr>
          <a:xfrm>
            <a:off x="7745093" y="3772644"/>
            <a:ext cx="2778856" cy="84515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he-IL" dirty="0"/>
              <a:t>מחשב </a:t>
            </a:r>
            <a:r>
              <a:rPr lang="en-US" dirty="0"/>
              <a:t>Small Form</a:t>
            </a:r>
            <a:endParaRPr lang="he-IL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02E1CC7-0CF2-4E12-BCD3-AEB368E38884}"/>
              </a:ext>
            </a:extLst>
          </p:cNvPr>
          <p:cNvSpPr/>
          <p:nvPr/>
        </p:nvSpPr>
        <p:spPr>
          <a:xfrm>
            <a:off x="3703320" y="2830830"/>
            <a:ext cx="1573530" cy="803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9D609B86-653F-4EF3-B401-2F8A69BD3063}"/>
              </a:ext>
            </a:extLst>
          </p:cNvPr>
          <p:cNvSpPr/>
          <p:nvPr/>
        </p:nvSpPr>
        <p:spPr>
          <a:xfrm>
            <a:off x="3642360" y="5017770"/>
            <a:ext cx="1573530" cy="8039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9343811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דוגמאות להספקי ציוד טיפוסי - מסכים</a:t>
            </a:r>
            <a:endParaRPr lang="x-none" sz="3600" dirty="0"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4CDF6AD-0E69-4228-991A-A50A53D027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820" y="1715144"/>
            <a:ext cx="5983508" cy="42894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ABF44B0-8219-43F4-A590-2BAAE3722108}"/>
              </a:ext>
            </a:extLst>
          </p:cNvPr>
          <p:cNvSpPr/>
          <p:nvPr/>
        </p:nvSpPr>
        <p:spPr>
          <a:xfrm>
            <a:off x="136820" y="4638040"/>
            <a:ext cx="2095491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93E8B25-08C4-4E05-B7AF-9A6374A2E637}"/>
              </a:ext>
            </a:extLst>
          </p:cNvPr>
          <p:cNvSpPr/>
          <p:nvPr/>
        </p:nvSpPr>
        <p:spPr>
          <a:xfrm>
            <a:off x="96629" y="3324860"/>
            <a:ext cx="2095491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99370BA-1A9B-404C-AF84-22EF1BB07CE7}"/>
              </a:ext>
            </a:extLst>
          </p:cNvPr>
          <p:cNvSpPr/>
          <p:nvPr/>
        </p:nvSpPr>
        <p:spPr>
          <a:xfrm>
            <a:off x="136820" y="5793740"/>
            <a:ext cx="2715251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B529D0F-C20B-4BCA-BF6A-37DA885838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1777" y="1713118"/>
            <a:ext cx="5786609" cy="4141994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4F8EAAC-8C45-4C6D-AFE9-ED4A809811F6}"/>
              </a:ext>
            </a:extLst>
          </p:cNvPr>
          <p:cNvSpPr/>
          <p:nvPr/>
        </p:nvSpPr>
        <p:spPr>
          <a:xfrm>
            <a:off x="6231777" y="4385564"/>
            <a:ext cx="2095491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3ADCE45-09CE-4F43-91DD-B8E4671894DD}"/>
              </a:ext>
            </a:extLst>
          </p:cNvPr>
          <p:cNvSpPr/>
          <p:nvPr/>
        </p:nvSpPr>
        <p:spPr>
          <a:xfrm>
            <a:off x="6231776" y="3126836"/>
            <a:ext cx="2095491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EBE199B-A38E-4862-B537-8C362AC8B521}"/>
              </a:ext>
            </a:extLst>
          </p:cNvPr>
          <p:cNvSpPr/>
          <p:nvPr/>
        </p:nvSpPr>
        <p:spPr>
          <a:xfrm>
            <a:off x="6231776" y="5647848"/>
            <a:ext cx="2715251" cy="2082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8419481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E2717D7-E6B7-40A4-85F8-F6E74AF5C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8647" y="1001872"/>
            <a:ext cx="4961753" cy="51786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דוגמאות להספקי ציוד טיפוסי – מרכזיית טלפוניה</a:t>
            </a:r>
            <a:endParaRPr lang="x-none" sz="3600" dirty="0"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3ADCE45-09CE-4F43-91DD-B8E4671894DD}"/>
              </a:ext>
            </a:extLst>
          </p:cNvPr>
          <p:cNvSpPr/>
          <p:nvPr/>
        </p:nvSpPr>
        <p:spPr>
          <a:xfrm>
            <a:off x="2044720" y="5597048"/>
            <a:ext cx="4961753" cy="3262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643E0771-445E-454D-81B1-CD4DCC49CC2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r="6488"/>
          <a:stretch/>
        </p:blipFill>
        <p:spPr>
          <a:xfrm>
            <a:off x="7498080" y="1900266"/>
            <a:ext cx="40687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19267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דוגמאות להספקי ציוד טיפוסי – מתגי תקשורת</a:t>
            </a:r>
            <a:endParaRPr lang="x-none" sz="3600" dirty="0"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56F570-B371-4760-80B1-B46AFE718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92" y="2175752"/>
            <a:ext cx="6200541" cy="12532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6570099-E69D-4E11-8350-77BC4DAFC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52" y="3415561"/>
            <a:ext cx="6218157" cy="1326338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3ADCE45-09CE-4F43-91DD-B8E4671894DD}"/>
              </a:ext>
            </a:extLst>
          </p:cNvPr>
          <p:cNvSpPr/>
          <p:nvPr/>
        </p:nvSpPr>
        <p:spPr>
          <a:xfrm>
            <a:off x="343852" y="2952277"/>
            <a:ext cx="729044" cy="186582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3DE5C1B-6E2F-4FE6-9D2C-FD69A27941F0}"/>
              </a:ext>
            </a:extLst>
          </p:cNvPr>
          <p:cNvSpPr/>
          <p:nvPr/>
        </p:nvSpPr>
        <p:spPr>
          <a:xfrm>
            <a:off x="4559808" y="2416275"/>
            <a:ext cx="451104" cy="240182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32C4A52-0B14-4E06-BE42-052AEC9F2D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33" y="2120863"/>
            <a:ext cx="4289108" cy="257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779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סטנדרטיזציה</a:t>
            </a:r>
            <a:endParaRPr lang="x-none" sz="3600" dirty="0"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2478718" y="1145219"/>
            <a:ext cx="9088151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r>
              <a:rPr lang="he-IL" sz="2400" dirty="0">
                <a:cs typeface="+mn-cs"/>
              </a:rPr>
              <a:t>מדור חשמל מעמיד לרשות המתכננים חומר סטנדרטי לשימושכם, לרבות: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הסכמי מחירים פעילים (מתח נמוך, מתח גבוה וכו').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מפרטים מיוחדים סטנדרטיים מתקני מתח </a:t>
            </a:r>
            <a:r>
              <a:rPr lang="he-IL" sz="2400" dirty="0" err="1"/>
              <a:t>נמוך,מתקני</a:t>
            </a:r>
            <a:r>
              <a:rPr lang="he-IL" sz="2400" dirty="0"/>
              <a:t> מתח גבוה, מפרט תכנון ביצוע, רכש והתקנת גנראטורים, מתקני </a:t>
            </a:r>
            <a:r>
              <a:rPr lang="en-US" sz="2400" dirty="0"/>
              <a:t>PV</a:t>
            </a:r>
            <a:r>
              <a:rPr lang="he-IL" sz="2400" dirty="0"/>
              <a:t>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הנחיות לאופן אישור גופי תאורה ורשימת גופים מאושרים.</a:t>
            </a:r>
            <a:endParaRPr lang="he-IL" sz="2400" dirty="0">
              <a:cs typeface="+mn-cs"/>
            </a:endParaRPr>
          </a:p>
          <a:p>
            <a:pPr>
              <a:lnSpc>
                <a:spcPct val="200000"/>
              </a:lnSpc>
            </a:pPr>
            <a:r>
              <a:rPr lang="he-IL" sz="2400" dirty="0">
                <a:cs typeface="+mn-cs"/>
              </a:rPr>
              <a:t>המפרט הכללי הבין משרדי.</a:t>
            </a:r>
          </a:p>
          <a:p>
            <a:pPr marL="0" indent="0">
              <a:lnSpc>
                <a:spcPct val="200000"/>
              </a:lnSpc>
              <a:buNone/>
            </a:pPr>
            <a:endParaRPr lang="he-IL" sz="2400" dirty="0">
              <a:cs typeface="+mn-cs"/>
            </a:endParaRPr>
          </a:p>
          <a:p>
            <a:pPr>
              <a:lnSpc>
                <a:spcPct val="200000"/>
              </a:lnSpc>
            </a:pPr>
            <a:endParaRPr lang="he-IL" sz="2400" dirty="0">
              <a:cs typeface="+mn-cs"/>
            </a:endParaRPr>
          </a:p>
          <a:p>
            <a:pPr>
              <a:lnSpc>
                <a:spcPct val="200000"/>
              </a:lnSpc>
            </a:pPr>
            <a:endParaRPr lang="he-IL" sz="2400" u="sng" dirty="0"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F0E08F6-DB79-4EA3-BD15-C0383C8D17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67" y="4482483"/>
            <a:ext cx="1327951" cy="132795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1D171271-B39C-47DA-8A31-0879FD8FA520}"/>
              </a:ext>
            </a:extLst>
          </p:cNvPr>
          <p:cNvSpPr txBox="1">
            <a:spLocks/>
          </p:cNvSpPr>
          <p:nvPr/>
        </p:nvSpPr>
        <p:spPr>
          <a:xfrm>
            <a:off x="472365" y="5774922"/>
            <a:ext cx="2006353" cy="558619"/>
          </a:xfrm>
          <a:prstGeom prst="rect">
            <a:avLst/>
          </a:prstGeom>
        </p:spPr>
        <p:txBody>
          <a:bodyPr vert="horz" lIns="91440" tIns="45720" rIns="91440" bIns="45720" rtlCol="1">
            <a:normAutofit fontScale="92500"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he-IL" sz="1400" dirty="0">
                <a:hlinkClick r:id="rId4"/>
              </a:rPr>
              <a:t>קישור</a:t>
            </a:r>
            <a:r>
              <a:rPr lang="he-IL" sz="1400" dirty="0"/>
              <a:t> לתיקייה בענן עם חומר לשיתוף</a:t>
            </a:r>
          </a:p>
        </p:txBody>
      </p:sp>
    </p:spTree>
    <p:extLst>
      <p:ext uri="{BB962C8B-B14F-4D97-AF65-F5344CB8AC3E}">
        <p14:creationId xmlns:p14="http://schemas.microsoft.com/office/powerpoint/2010/main" val="164575659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תוצרים עיקריים – תכנון ראשוני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375920" y="1145219"/>
            <a:ext cx="11190950" cy="5031744"/>
          </a:xfrm>
          <a:prstGeom prst="rect">
            <a:avLst/>
          </a:prstGeom>
        </p:spPr>
        <p:txBody>
          <a:bodyPr vert="horz" lIns="91440" tIns="45720" rIns="91440" bIns="45720" rtlCol="1">
            <a:normAutofit lnSpcReduction="1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פגישה להצגת הפרויקט וקבלת הנחיות מדור חשמל למתקן הספציפי </a:t>
            </a:r>
            <a:r>
              <a:rPr lang="he-IL" sz="2400" b="1" u="sng" dirty="0"/>
              <a:t>בנוכחות </a:t>
            </a:r>
            <a:r>
              <a:rPr lang="he-IL" sz="2400" b="1" u="sng" dirty="0" err="1"/>
              <a:t>המנה"פ</a:t>
            </a:r>
            <a:r>
              <a:rPr lang="he-IL" sz="2400" b="1" u="sng" dirty="0"/>
              <a:t> </a:t>
            </a:r>
            <a:r>
              <a:rPr lang="he-IL" sz="2400" dirty="0"/>
              <a:t>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פרשה טכנית ראשונית.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קביעת גודל חיבור ראשוני (לפי שטח בנוי) ואופן חיבור לתשתיות.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קביעת שטחים נדרשים לתשתיות השונות.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תוכניות ראשוניות </a:t>
            </a:r>
            <a:r>
              <a:rPr lang="he-IL" sz="2400" dirty="0" err="1"/>
              <a:t>בקנ"מ</a:t>
            </a:r>
            <a:r>
              <a:rPr lang="he-IL" sz="2400" dirty="0"/>
              <a:t> 1:100 עם מיקום העמדת ציוד עיקרי.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אומדן ראשוני.</a:t>
            </a:r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5289400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תוצרים עיקריים – תכנון סופי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342900" y="1145219"/>
            <a:ext cx="11223969" cy="5031744"/>
          </a:xfrm>
          <a:prstGeom prst="rect">
            <a:avLst/>
          </a:prstGeom>
        </p:spPr>
        <p:txBody>
          <a:bodyPr vert="horz" lIns="91440" tIns="45720" rIns="91440" bIns="45720" rtlCol="1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פרשה טכנית מעודכנת לשלב התכנון הסופי.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טבלת הספקים מעודכנת לפי אפיון ונתוני יועצים אחרים.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סט תוכניות סופיות </a:t>
            </a:r>
            <a:r>
              <a:rPr lang="he-IL" sz="2400" dirty="0" err="1"/>
              <a:t>בקנ"מ</a:t>
            </a:r>
            <a:r>
              <a:rPr lang="he-IL" sz="2400" dirty="0"/>
              <a:t> 1:100.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חתכים טיפוסיים של תשתיות ראשיות מעל תקרה אקוסטית.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חישובי תאורה.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אומדן סופי.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תכנון סופי של תשתיות חוץ (לרבות חישובי מפלי מתח למבנים וחתכים למקטעים השונים הכולל תאום מערכות ראשוני עם תשתיות נוספות).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35987076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תוצרים עיקריים – תכנון מפורט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276513" y="1145219"/>
            <a:ext cx="5290356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סט תוכניות סופיות </a:t>
            </a:r>
            <a:r>
              <a:rPr lang="he-IL" sz="2400" dirty="0" err="1"/>
              <a:t>בקנ"מ</a:t>
            </a:r>
            <a:r>
              <a:rPr lang="he-IL" sz="2400" dirty="0"/>
              <a:t> 1:100 לרבות: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תכנית תשתיות חוץ.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תכנית הארקות יסוד.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תכנית מובלים.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תוכנית תאורה וגילוי אש.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תכנית כוח.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תכנית גג מבנה.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6EE6043-26D9-4D14-8E75-2F4693E169B3}"/>
              </a:ext>
            </a:extLst>
          </p:cNvPr>
          <p:cNvSpPr txBox="1">
            <a:spLocks/>
          </p:cNvSpPr>
          <p:nvPr/>
        </p:nvSpPr>
        <p:spPr>
          <a:xfrm>
            <a:off x="727969" y="1145219"/>
            <a:ext cx="5290356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buNone/>
            </a:pPr>
            <a:endParaRPr lang="he-IL" sz="2400" dirty="0"/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תוכניות חד קוויות לוחות חשמל.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סכמה ורטיקלית.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 err="1"/>
              <a:t>תכניות</a:t>
            </a:r>
            <a:r>
              <a:rPr lang="he-IL" sz="2000" dirty="0"/>
              <a:t> פרטים.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חתכים מקומיים.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תיאום מערכות.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he-IL" sz="2000" dirty="0"/>
              <a:t>תכנית סופרפוזיציה.</a:t>
            </a:r>
          </a:p>
          <a:p>
            <a:pPr lvl="1">
              <a:lnSpc>
                <a:spcPct val="200000"/>
              </a:lnSpc>
              <a:buFont typeface="Courier New" panose="02070309020205020404" pitchFamily="49" charset="0"/>
              <a:buChar char="o"/>
            </a:pPr>
            <a:endParaRPr lang="he-IL" sz="2000" dirty="0"/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46077169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תוצרים עיקריים – תכנון מפורט - המשך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081202" y="1145219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רשימת תוכניות.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מפרט טכני מיוחד.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חישוב העמסת כבלים, מפלי מתח וזרמי קצר בתוכנה מתאימה.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חישובי תאורה בתוכנה מתאימה.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סימולציית שטף שדה מגנטית.</a:t>
            </a:r>
          </a:p>
          <a:p>
            <a:pPr marL="0" indent="0">
              <a:lnSpc>
                <a:spcPct val="200000"/>
              </a:lnSpc>
              <a:buNone/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DB72727-3F06-40BE-A3DF-F9C13694CAA2}"/>
              </a:ext>
            </a:extLst>
          </p:cNvPr>
          <p:cNvSpPr txBox="1">
            <a:spLocks/>
          </p:cNvSpPr>
          <p:nvPr/>
        </p:nvSpPr>
        <p:spPr>
          <a:xfrm>
            <a:off x="257451" y="1145219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חישוב צורך בהגנת ברקים לפי ת"י 1173.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אומדן מפורט.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תכנית בדיקות לשלב הביצוע.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תכנית מפורטת של אופן ההתחברות למקור הזינה.</a:t>
            </a:r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0704553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0FB974-6071-4166-8270-FBCEE3DF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3609" y="124286"/>
            <a:ext cx="9143260" cy="665826"/>
          </a:xfrm>
        </p:spPr>
        <p:txBody>
          <a:bodyPr>
            <a:normAutofit/>
          </a:bodyPr>
          <a:lstStyle/>
          <a:p>
            <a:r>
              <a:rPr lang="he-IL" sz="3600" dirty="0">
                <a:cs typeface="+mn-cs"/>
              </a:rPr>
              <a:t>דגשים לתכנון - כללי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xmlns="" id="{088C838D-42C8-4993-B0B1-5FF122A2934F}"/>
              </a:ext>
            </a:extLst>
          </p:cNvPr>
          <p:cNvSpPr txBox="1">
            <a:spLocks/>
          </p:cNvSpPr>
          <p:nvPr/>
        </p:nvSpPr>
        <p:spPr>
          <a:xfrm>
            <a:off x="6081202" y="1145219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עדכון גרסאות ותאריכי עדכון לתוכניות.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תוכניות בהירות וקריאות.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הצגת מקרא רלוונטי בכל תכנית.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שימוש במפרטים סטנדרטיים מדור חשמל.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נקודות עצירה כחלק מתוכנית הבדיקות בהן נדרש פיקוח עליון.</a:t>
            </a:r>
          </a:p>
          <a:p>
            <a:pPr>
              <a:lnSpc>
                <a:spcPct val="200000"/>
              </a:lnSpc>
            </a:pPr>
            <a:endParaRPr lang="he-IL" sz="2400" dirty="0"/>
          </a:p>
          <a:p>
            <a:pPr>
              <a:lnSpc>
                <a:spcPct val="200000"/>
              </a:lnSpc>
            </a:pPr>
            <a:endParaRPr lang="he-IL" sz="2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7DB72727-3F06-40BE-A3DF-F9C13694CAA2}"/>
              </a:ext>
            </a:extLst>
          </p:cNvPr>
          <p:cNvSpPr txBox="1">
            <a:spLocks/>
          </p:cNvSpPr>
          <p:nvPr/>
        </p:nvSpPr>
        <p:spPr>
          <a:xfrm>
            <a:off x="257451" y="1145219"/>
            <a:ext cx="5645463" cy="503174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he-IL" sz="2400" dirty="0"/>
              <a:t>לא לציין דגמים ושמות חברות בתוכניות ובמפרטים.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סדר והגיון גאוגרפי בחלוקת המעגלים הסופיים.</a:t>
            </a:r>
          </a:p>
          <a:p>
            <a:pPr>
              <a:lnSpc>
                <a:spcPct val="200000"/>
              </a:lnSpc>
            </a:pPr>
            <a:r>
              <a:rPr lang="he-IL" sz="2400" dirty="0"/>
              <a:t>הגשת החומרים לבקרה בעותק רך וקשיח.</a:t>
            </a:r>
          </a:p>
        </p:txBody>
      </p:sp>
    </p:spTree>
    <p:extLst>
      <p:ext uri="{BB962C8B-B14F-4D97-AF65-F5344CB8AC3E}">
        <p14:creationId xmlns:p14="http://schemas.microsoft.com/office/powerpoint/2010/main" val="324179207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07.12"/>
  <p:tag name="AS_TITLE" val="Aspose.Slides for .NET 2.0"/>
  <p:tag name="AS_VERSION" val="18.7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22753</TotalTime>
  <Words>1407</Words>
  <Application>Microsoft Office PowerPoint</Application>
  <PresentationFormat>מותאם אישית</PresentationFormat>
  <Paragraphs>249</Paragraphs>
  <Slides>33</Slides>
  <Notes>4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33</vt:i4>
      </vt:variant>
    </vt:vector>
  </HeadingPairs>
  <TitlesOfParts>
    <vt:vector size="34" baseType="lpstr">
      <vt:lpstr>ערכת נושא Office</vt:lpstr>
      <vt:lpstr>כנס מתכננים - חשמל</vt:lpstr>
      <vt:lpstr>תוכן עניינים</vt:lpstr>
      <vt:lpstr>הוראות והנחיות ישימות</vt:lpstr>
      <vt:lpstr>סטנדרטיזציה</vt:lpstr>
      <vt:lpstr>תוצרים עיקריים – תכנון ראשוני</vt:lpstr>
      <vt:lpstr>תוצרים עיקריים – תכנון סופי</vt:lpstr>
      <vt:lpstr>תוצרים עיקריים – תכנון מפורט</vt:lpstr>
      <vt:lpstr>תוצרים עיקריים – תכנון מפורט - המשך</vt:lpstr>
      <vt:lpstr>דגשים לתכנון - כללי</vt:lpstr>
      <vt:lpstr>דגשים לתכנון – תשתיות ראשיות - מרחקי בטיחות</vt:lpstr>
      <vt:lpstr>דגשים לתכנון – תשתיות ראשיות - גיבוי גנראטור</vt:lpstr>
      <vt:lpstr>דגשים לתכנון – תשתיות ראשיות – רשת חכמה</vt:lpstr>
      <vt:lpstr>דגשים לתכנון – תשתיות ראשיות - תחנות טרפו</vt:lpstr>
      <vt:lpstr>דגשים לתכנון – תחנות טרפו</vt:lpstr>
      <vt:lpstr>דגשים לתכנון – לוחות חשמל</vt:lpstr>
      <vt:lpstr>דגשים לתכנון – חלוקת מעגלים סטנדרטית</vt:lpstr>
      <vt:lpstr>דגשים לתכנון – תשתיות חשמל במבנים</vt:lpstr>
      <vt:lpstr>דגשים לתכנון – דוגמאות לפרטי מקבצי שקעים</vt:lpstr>
      <vt:lpstr>דגשים לתכנון – הכנות למערכת PV</vt:lpstr>
      <vt:lpstr>דגשים לתכנון – תאורה</vt:lpstr>
      <vt:lpstr>דגשים לתכנון – תאורת פנים</vt:lpstr>
      <vt:lpstr>דגשים לתכנון – רמות הארה באזורים נפוצים</vt:lpstr>
      <vt:lpstr>דגשים לתכנון – רמות הארה באזורים נפוצים</vt:lpstr>
      <vt:lpstr>דגשים לתכנון – תאורת חוץ</vt:lpstr>
      <vt:lpstr>קביעת גודל חיבור ראשי למחנה</vt:lpstr>
      <vt:lpstr>קביעת גודל חיבור ראשי למחנה</vt:lpstr>
      <vt:lpstr>כללים לחישוב גודל חיבור למבנה</vt:lpstr>
      <vt:lpstr>דוגמא לחישוב גודל חיבור למבנה</vt:lpstr>
      <vt:lpstr>גדלי חיבור טיפוסיים של מבנים</vt:lpstr>
      <vt:lpstr>דוגמאות להספקי ציוד טיפוסי - מחשבים</vt:lpstr>
      <vt:lpstr>דוגמאות להספקי ציוד טיפוסי - מסכים</vt:lpstr>
      <vt:lpstr>דוגמאות להספקי ציוד טיפוסי – מרכזיית טלפוניה</vt:lpstr>
      <vt:lpstr>דוגמאות להספקי ציוד טיפוסי – מתגי תקשורת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מדריך למנהל הפרויקט</dc:title>
  <dc:creator>Tatiana Zemtsov</dc:creator>
  <cp:lastModifiedBy>Tatiana Zemtsov</cp:lastModifiedBy>
  <cp:revision>135</cp:revision>
  <dcterms:created xsi:type="dcterms:W3CDTF">2020-05-26T07:03:14Z</dcterms:created>
  <dcterms:modified xsi:type="dcterms:W3CDTF">2021-07-22T11:52:11Z</dcterms:modified>
</cp:coreProperties>
</file>