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13" r:id="rId1"/>
  </p:sldMasterIdLst>
  <p:notesMasterIdLst>
    <p:notesMasterId r:id="rId29"/>
  </p:notesMasterIdLst>
  <p:handoutMasterIdLst>
    <p:handoutMasterId r:id="rId30"/>
  </p:handoutMasterIdLst>
  <p:sldIdLst>
    <p:sldId id="944" r:id="rId2"/>
    <p:sldId id="965" r:id="rId3"/>
    <p:sldId id="964" r:id="rId4"/>
    <p:sldId id="978" r:id="rId5"/>
    <p:sldId id="974" r:id="rId6"/>
    <p:sldId id="929" r:id="rId7"/>
    <p:sldId id="930" r:id="rId8"/>
    <p:sldId id="931" r:id="rId9"/>
    <p:sldId id="940" r:id="rId10"/>
    <p:sldId id="979" r:id="rId11"/>
    <p:sldId id="980" r:id="rId12"/>
    <p:sldId id="991" r:id="rId13"/>
    <p:sldId id="985" r:id="rId14"/>
    <p:sldId id="999" r:id="rId15"/>
    <p:sldId id="984" r:id="rId16"/>
    <p:sldId id="934" r:id="rId17"/>
    <p:sldId id="997" r:id="rId18"/>
    <p:sldId id="996" r:id="rId19"/>
    <p:sldId id="967" r:id="rId20"/>
    <p:sldId id="968" r:id="rId21"/>
    <p:sldId id="969" r:id="rId22"/>
    <p:sldId id="970" r:id="rId23"/>
    <p:sldId id="971" r:id="rId24"/>
    <p:sldId id="972" r:id="rId25"/>
    <p:sldId id="951" r:id="rId26"/>
    <p:sldId id="994" r:id="rId27"/>
    <p:sldId id="995" r:id="rId28"/>
  </p:sldIdLst>
  <p:sldSz cx="9144000" cy="6858000" type="screen4x3"/>
  <p:notesSz cx="6858000" cy="9926638"/>
  <p:defaultTextStyle>
    <a:defPPr>
      <a:defRPr lang="ru-RU"/>
    </a:defPPr>
    <a:lvl1pPr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56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28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00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72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7FF"/>
    <a:srgbClr val="FFFFA7"/>
    <a:srgbClr val="DCE4FF"/>
    <a:srgbClr val="00CC00"/>
    <a:srgbClr val="CC9900"/>
    <a:srgbClr val="CCFFCC"/>
    <a:srgbClr val="FFFFDD"/>
    <a:srgbClr val="FFFFCC"/>
    <a:srgbClr val="CC00CC"/>
    <a:srgbClr val="F5F9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119" autoAdjust="0"/>
    <p:restoredTop sz="94663" autoAdjust="0"/>
  </p:normalViewPr>
  <p:slideViewPr>
    <p:cSldViewPr>
      <p:cViewPr>
        <p:scale>
          <a:sx n="100" d="100"/>
          <a:sy n="100" d="100"/>
        </p:scale>
        <p:origin x="-1716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20136"/>
    </p:cViewPr>
  </p:sorterViewPr>
  <p:notesViewPr>
    <p:cSldViewPr>
      <p:cViewPr varScale="1">
        <p:scale>
          <a:sx n="81" d="100"/>
          <a:sy n="81" d="100"/>
        </p:scale>
        <p:origin x="-3948" y="-102"/>
      </p:cViewPr>
      <p:guideLst>
        <p:guide orient="horz" pos="3126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5.xml"/><Relationship Id="rId2" Type="http://schemas.openxmlformats.org/officeDocument/2006/relationships/slide" Target="slides/slide12.xml"/><Relationship Id="rId1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5B8775D-F45B-4BC3-B0E8-EB199AEBA4F3}" type="datetimeFigureOut">
              <a:rPr lang="he-IL" smtClean="0"/>
              <a:t>ט"ז/אב/תשפ"א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3886200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1588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1D3D886-CBC6-46B6-8E2A-B437C73FB2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2536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0" hangingPunct="0">
              <a:buSzPct val="100000"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 altLang="he-IL"/>
          </a:p>
        </p:txBody>
      </p:sp>
      <p:sp>
        <p:nvSpPr>
          <p:cNvPr id="307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0" hangingPunct="0">
              <a:buSzPct val="100000"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 altLang="he-IL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14875"/>
            <a:ext cx="5486400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he-IL" noProof="0"/>
              <a:t>Click to edit Master text styles</a:t>
            </a:r>
          </a:p>
          <a:p>
            <a:pPr lvl="1"/>
            <a:r>
              <a:rPr lang="ru-RU" altLang="he-IL" noProof="0"/>
              <a:t>Second level</a:t>
            </a:r>
          </a:p>
          <a:p>
            <a:pPr lvl="2"/>
            <a:r>
              <a:rPr lang="ru-RU" altLang="he-IL" noProof="0"/>
              <a:t>Third level</a:t>
            </a:r>
          </a:p>
          <a:p>
            <a:pPr lvl="3"/>
            <a:r>
              <a:rPr lang="ru-RU" altLang="he-IL" noProof="0"/>
              <a:t>Fourth level</a:t>
            </a:r>
          </a:p>
          <a:p>
            <a:pPr lvl="4"/>
            <a:r>
              <a:rPr lang="ru-RU" altLang="he-IL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0" hangingPunct="0">
              <a:buSzPct val="100000"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 altLang="he-IL"/>
          </a:p>
        </p:txBody>
      </p:sp>
      <p:sp>
        <p:nvSpPr>
          <p:cNvPr id="3079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buSzPct val="100000"/>
              <a:defRPr/>
            </a:lvl1pPr>
          </a:lstStyle>
          <a:p>
            <a:pPr>
              <a:defRPr/>
            </a:pPr>
            <a:fld id="{710BD97C-E262-4500-983A-4501118E4A1D}" type="slidenum">
              <a:rPr lang="ru-RU" altLang="he-IL"/>
              <a:pPr>
                <a:defRPr/>
              </a:pPr>
              <a:t>‹#›</a:t>
            </a:fld>
            <a:endParaRPr lang="ru-RU" altLang="he-IL"/>
          </a:p>
        </p:txBody>
      </p:sp>
    </p:spTree>
    <p:extLst>
      <p:ext uri="{BB962C8B-B14F-4D97-AF65-F5344CB8AC3E}">
        <p14:creationId xmlns:p14="http://schemas.microsoft.com/office/powerpoint/2010/main" val="490440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defTabSz="912813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defTabSz="912813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defTabSz="912813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defTabSz="912813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1ABF306A-53E5-447B-8C09-F575246C901A}" type="slidenum">
              <a:rPr lang="ru-RU" altLang="he-IL" sz="1800" smtClean="0"/>
              <a:pPr>
                <a:spcBef>
                  <a:spcPct val="0"/>
                </a:spcBef>
                <a:buSzTx/>
              </a:pPr>
              <a:t>1</a:t>
            </a:fld>
            <a:endParaRPr lang="ru-RU" altLang="he-IL" sz="1800" dirty="0" smtClean="0"/>
          </a:p>
        </p:txBody>
      </p:sp>
      <p:sp>
        <p:nvSpPr>
          <p:cNvPr id="47107" name="Rectangle 10"/>
          <p:cNvSpPr>
            <a:spLocks noGrp="1" noRot="1" noChangeAspect="1"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defTabSz="912813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defTabSz="912813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defTabSz="912813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defTabSz="912813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he-IL" altLang="he-IL" sz="1800" dirty="0"/>
          </a:p>
        </p:txBody>
      </p:sp>
      <p:sp>
        <p:nvSpPr>
          <p:cNvPr id="47108" name="Rectangle 1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0" cy="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180" tIns="45089" rIns="90180" bIns="45089"/>
          <a:lstStyle/>
          <a:p>
            <a:pPr>
              <a:lnSpc>
                <a:spcPct val="90000"/>
              </a:lnSpc>
            </a:pPr>
            <a:endParaRPr lang="he-IL" altLang="he-IL" sz="110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947738" y="744538"/>
            <a:ext cx="4962525" cy="3722687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5" name="מציין מיקום של כותרת עליונה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e-IL" smtClean="0"/>
              <a:t>דדדדד</a:t>
            </a:r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947738" y="744538"/>
            <a:ext cx="4962525" cy="3722687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5" name="מציין מיקום של כותרת עליונה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e-IL" smtClean="0"/>
              <a:t>דדדדד</a:t>
            </a:r>
            <a:endParaRPr 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947738" y="744538"/>
            <a:ext cx="4962525" cy="3722687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5" name="מציין מיקום של כותרת עליונה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e-IL" dirty="0" err="1" smtClean="0"/>
              <a:t>דדדדד</a:t>
            </a:r>
            <a:endParaRPr lang="he-I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947738" y="744538"/>
            <a:ext cx="4962525" cy="3722687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5" name="מציין מיקום של כותרת עליונה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e-IL" smtClean="0"/>
              <a:t>דדדדד</a:t>
            </a:r>
            <a:endParaRPr lang="he-I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947738" y="744538"/>
            <a:ext cx="4962525" cy="3722687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5" name="מציין מיקום של כותרת עליונה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e-IL" smtClean="0"/>
              <a:t>דדדדד</a:t>
            </a:r>
            <a:endParaRPr lang="he-I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947738" y="744538"/>
            <a:ext cx="4962525" cy="3722687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5" name="מציין מיקום של כותרת עליונה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e-IL" smtClean="0"/>
              <a:t>דדדדד</a:t>
            </a:r>
            <a:endParaRPr lang="he-I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947738" y="744538"/>
            <a:ext cx="4962525" cy="3722687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5" name="מציין מיקום של כותרת עליונה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e-IL" smtClean="0"/>
              <a:t>דדדדד</a:t>
            </a:r>
            <a:endParaRPr lang="he-I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947738" y="744538"/>
            <a:ext cx="4962525" cy="3722687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5" name="מציין מיקום של כותרת עליונה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he-IL" smtClean="0"/>
              <a:t>דדדדד</a:t>
            </a:r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003FE-2423-4F77-ABA2-6A476C9C6142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418570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60364-4CC2-4C06-9A03-6D5033987853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4144517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3538" y="311150"/>
            <a:ext cx="2152650" cy="2654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5588" y="311150"/>
            <a:ext cx="6305550" cy="2654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25DA9-B7C4-41A2-B812-1A94988AA41F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69050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F4B67-A416-465F-A5D8-F1B53AFAA722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24125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2E3E1-64C3-4DA0-996D-4DAF0191DA26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58357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275" y="1866900"/>
            <a:ext cx="4017963" cy="1098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638" y="1866900"/>
            <a:ext cx="4019550" cy="1098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344FB-535E-41D4-8D1A-F661A2DD4842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2351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9BE77-A1AF-4DF1-87DB-98335D9E18F3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4168286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0457E-ED0A-48A1-B79B-44E15626ED24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52274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A9442-89A9-4B22-9472-A29DED466E3C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4059710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61DC2-3CD4-45F6-B226-C9AAAB83116D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54787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A8C27-F7A6-453B-9C7A-4C9241B872EA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75472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חצי מסגרת 51"/>
          <p:cNvSpPr>
            <a:spLocks/>
          </p:cNvSpPr>
          <p:nvPr/>
        </p:nvSpPr>
        <p:spPr bwMode="auto">
          <a:xfrm rot="-5400000">
            <a:off x="-2700337" y="2700337"/>
            <a:ext cx="6858000" cy="1457325"/>
          </a:xfrm>
          <a:custGeom>
            <a:avLst/>
            <a:gdLst>
              <a:gd name="T0" fmla="*/ 0 w 6858000"/>
              <a:gd name="T1" fmla="*/ 0 h 1457325"/>
              <a:gd name="T2" fmla="*/ 6858000 w 6858000"/>
              <a:gd name="T3" fmla="*/ 0 h 1457325"/>
              <a:gd name="T4" fmla="*/ 4572023 w 6858000"/>
              <a:gd name="T5" fmla="*/ 485770 h 1457325"/>
              <a:gd name="T6" fmla="*/ 19047 w 6858000"/>
              <a:gd name="T7" fmla="*/ 485770 h 1457325"/>
              <a:gd name="T8" fmla="*/ 19047 w 6858000"/>
              <a:gd name="T9" fmla="*/ 1453277 h 1457325"/>
              <a:gd name="T10" fmla="*/ 0 w 6858000"/>
              <a:gd name="T11" fmla="*/ 1457325 h 1457325"/>
              <a:gd name="T12" fmla="*/ 0 w 6858000"/>
              <a:gd name="T13" fmla="*/ 0 h 145732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858000" h="1457325">
                <a:moveTo>
                  <a:pt x="0" y="0"/>
                </a:moveTo>
                <a:lnTo>
                  <a:pt x="6858000" y="0"/>
                </a:lnTo>
                <a:lnTo>
                  <a:pt x="4572023" y="485770"/>
                </a:lnTo>
                <a:lnTo>
                  <a:pt x="19047" y="485770"/>
                </a:lnTo>
                <a:lnTo>
                  <a:pt x="19047" y="1453277"/>
                </a:lnTo>
                <a:lnTo>
                  <a:pt x="0" y="14573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027" name="חצי מסגרת 48"/>
          <p:cNvSpPr>
            <a:spLocks/>
          </p:cNvSpPr>
          <p:nvPr/>
        </p:nvSpPr>
        <p:spPr bwMode="auto">
          <a:xfrm rot="10800000">
            <a:off x="0" y="5632450"/>
            <a:ext cx="9144000" cy="1225550"/>
          </a:xfrm>
          <a:custGeom>
            <a:avLst/>
            <a:gdLst>
              <a:gd name="T0" fmla="*/ 0 w 9144000"/>
              <a:gd name="T1" fmla="*/ 0 h 1225550"/>
              <a:gd name="T2" fmla="*/ 9144000 w 9144000"/>
              <a:gd name="T3" fmla="*/ 0 h 1225550"/>
              <a:gd name="T4" fmla="*/ 5953933 w 9144000"/>
              <a:gd name="T5" fmla="*/ 427558 h 1225550"/>
              <a:gd name="T6" fmla="*/ 408513 w 9144000"/>
              <a:gd name="T7" fmla="*/ 427558 h 1225550"/>
              <a:gd name="T8" fmla="*/ 408513 w 9144000"/>
              <a:gd name="T9" fmla="*/ 1170798 h 1225550"/>
              <a:gd name="T10" fmla="*/ 0 w 9144000"/>
              <a:gd name="T11" fmla="*/ 1225550 h 1225550"/>
              <a:gd name="T12" fmla="*/ 0 w 9144000"/>
              <a:gd name="T13" fmla="*/ 0 h 122555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144000" h="1225550">
                <a:moveTo>
                  <a:pt x="0" y="0"/>
                </a:moveTo>
                <a:lnTo>
                  <a:pt x="9144000" y="0"/>
                </a:lnTo>
                <a:lnTo>
                  <a:pt x="5953933" y="427558"/>
                </a:lnTo>
                <a:lnTo>
                  <a:pt x="408513" y="427558"/>
                </a:lnTo>
                <a:lnTo>
                  <a:pt x="408513" y="1170798"/>
                </a:lnTo>
                <a:lnTo>
                  <a:pt x="0" y="1225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050" name="SlideLogoSeparator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427038" y="6535738"/>
            <a:ext cx="39687" cy="1825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 anchor="ctr">
            <a:spAutoFit/>
          </a:bodyPr>
          <a:lstStyle>
            <a:lvl1pPr algn="r" defTabSz="911225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r" defTabSz="911225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r" defTabSz="911225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r" defTabSz="911225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r" defTabSz="911225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4413" indent="1588" defTabSz="911225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1613" indent="1588" defTabSz="911225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198813" indent="1588" defTabSz="911225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6013" indent="1588" defTabSz="911225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buSzPct val="100000"/>
              <a:defRPr/>
            </a:pPr>
            <a:r>
              <a:rPr lang="en-US" altLang="en-US" sz="1200">
                <a:solidFill>
                  <a:srgbClr val="000000"/>
                </a:solidFill>
                <a:ea typeface="SimSun" pitchFamily="2" charset="-122"/>
              </a:rPr>
              <a:t>|</a:t>
            </a:r>
          </a:p>
        </p:txBody>
      </p:sp>
      <p:sp>
        <p:nvSpPr>
          <p:cNvPr id="1029" name="McK 1. On-page tracker" hidden="1"/>
          <p:cNvSpPr>
            <a:spLocks noChangeArrowheads="1"/>
          </p:cNvSpPr>
          <p:nvPr/>
        </p:nvSpPr>
        <p:spPr bwMode="auto">
          <a:xfrm>
            <a:off x="8039100" y="26988"/>
            <a:ext cx="8524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r" rtl="1">
              <a:buSzPct val="100000"/>
            </a:pPr>
            <a:r>
              <a:rPr lang="en-US" altLang="en-US" sz="1400">
                <a:solidFill>
                  <a:srgbClr val="808080"/>
                </a:solidFill>
                <a:ea typeface="SimSun" pitchFamily="2" charset="-122"/>
              </a:rPr>
              <a:t>TRACKER</a:t>
            </a:r>
          </a:p>
        </p:txBody>
      </p:sp>
      <p:sp>
        <p:nvSpPr>
          <p:cNvPr id="1052" name="McK 3. Unit of measure" hidden="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184775" y="542925"/>
            <a:ext cx="3733800" cy="2143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algn="r" defTabSz="911225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r" defTabSz="911225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r" defTabSz="911225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r" defTabSz="911225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r" defTabSz="911225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4413" indent="1588" defTabSz="911225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1613" indent="1588" defTabSz="911225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198813" indent="1588" defTabSz="911225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6013" indent="1588" defTabSz="911225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buSzPct val="100000"/>
              <a:defRPr/>
            </a:pPr>
            <a:r>
              <a:rPr lang="en-US" altLang="en-US" sz="1400">
                <a:solidFill>
                  <a:srgbClr val="808080"/>
                </a:solidFill>
                <a:ea typeface="SimSun" pitchFamily="2" charset="-122"/>
              </a:rPr>
              <a:t>Unit of measure</a:t>
            </a:r>
          </a:p>
        </p:txBody>
      </p:sp>
      <p:grpSp>
        <p:nvGrpSpPr>
          <p:cNvPr id="1031" name="Group 29"/>
          <p:cNvGrpSpPr>
            <a:grpSpLocks/>
          </p:cNvGrpSpPr>
          <p:nvPr/>
        </p:nvGrpSpPr>
        <p:grpSpPr bwMode="auto">
          <a:xfrm>
            <a:off x="3600450" y="1149350"/>
            <a:ext cx="4351338" cy="519113"/>
            <a:chOff x="915" y="710"/>
            <a:chExt cx="2686" cy="320"/>
          </a:xfrm>
        </p:grpSpPr>
        <p:sp>
          <p:nvSpPr>
            <p:cNvPr id="1044" name="AutoShape 10" hidden="1"/>
            <p:cNvSpPr>
              <a:spLocks noChangeShapeType="1"/>
            </p:cNvSpPr>
            <p:nvPr/>
          </p:nvSpPr>
          <p:spPr bwMode="auto">
            <a:xfrm>
              <a:off x="915" y="1030"/>
              <a:ext cx="26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1045" name="AutoShape 11" hidden="1"/>
            <p:cNvSpPr>
              <a:spLocks noChangeArrowheads="1"/>
            </p:cNvSpPr>
            <p:nvPr/>
          </p:nvSpPr>
          <p:spPr bwMode="auto">
            <a:xfrm>
              <a:off x="915" y="718"/>
              <a:ext cx="2689" cy="312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algn="r" rtl="1">
                <a:buSzPct val="100000"/>
              </a:pPr>
              <a:r>
                <a:rPr lang="he-IL" altLang="en-US" sz="1600" b="1">
                  <a:solidFill>
                    <a:srgbClr val="000000"/>
                  </a:solidFill>
                </a:rPr>
                <a:t>כותרת</a:t>
              </a:r>
              <a:endParaRPr lang="en-US" altLang="en-US" sz="1600" b="1">
                <a:solidFill>
                  <a:srgbClr val="000000"/>
                </a:solidFill>
                <a:ea typeface="SimSun" pitchFamily="2" charset="-122"/>
              </a:endParaRPr>
            </a:p>
            <a:p>
              <a:pPr algn="r" rtl="1">
                <a:buSzPct val="100000"/>
              </a:pPr>
              <a:r>
                <a:rPr lang="en-US" altLang="en-US" sz="1600">
                  <a:solidFill>
                    <a:srgbClr val="808080"/>
                  </a:solidFill>
                  <a:ea typeface="SimSun" pitchFamily="2" charset="-122"/>
                </a:rPr>
                <a:t>Unit of measure</a:t>
              </a:r>
            </a:p>
          </p:txBody>
        </p:sp>
      </p:grpSp>
      <p:sp>
        <p:nvSpPr>
          <p:cNvPr id="1032" name="doc id"/>
          <p:cNvSpPr>
            <a:spLocks noChangeArrowheads="1"/>
          </p:cNvSpPr>
          <p:nvPr/>
        </p:nvSpPr>
        <p:spPr bwMode="auto">
          <a:xfrm>
            <a:off x="122238" y="36513"/>
            <a:ext cx="669925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 rtl="1">
              <a:buSzPct val="100000"/>
            </a:pPr>
            <a:endParaRPr lang="en-US" altLang="he-IL" sz="800">
              <a:solidFill>
                <a:srgbClr val="000000"/>
              </a:solidFill>
            </a:endParaRPr>
          </a:p>
        </p:txBody>
      </p:sp>
      <p:sp>
        <p:nvSpPr>
          <p:cNvPr id="1033" name="Working Draft" hidden="1"/>
          <p:cNvSpPr>
            <a:spLocks noChangeArrowheads="1"/>
          </p:cNvSpPr>
          <p:nvPr/>
        </p:nvSpPr>
        <p:spPr bwMode="auto">
          <a:xfrm rot="5400000">
            <a:off x="-781844" y="2731294"/>
            <a:ext cx="1763713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rtl="1">
              <a:buSzPct val="100000"/>
            </a:pPr>
            <a:r>
              <a:rPr lang="en-US" altLang="he-IL" sz="600">
                <a:solidFill>
                  <a:srgbClr val="000000"/>
                </a:solidFill>
              </a:rPr>
              <a:t>Working Draft - Last Modified 6/20/2010 9:37:48 AM</a:t>
            </a:r>
          </a:p>
        </p:txBody>
      </p:sp>
      <p:sp>
        <p:nvSpPr>
          <p:cNvPr id="1034" name="Printed" hidden="1"/>
          <p:cNvSpPr>
            <a:spLocks noChangeArrowheads="1"/>
          </p:cNvSpPr>
          <p:nvPr/>
        </p:nvSpPr>
        <p:spPr bwMode="auto">
          <a:xfrm rot="5400000">
            <a:off x="-400843" y="4253706"/>
            <a:ext cx="1017588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rtl="1">
              <a:buSzPct val="100000"/>
            </a:pPr>
            <a:r>
              <a:rPr lang="en-US" altLang="he-IL" sz="600">
                <a:solidFill>
                  <a:srgbClr val="000000"/>
                </a:solidFill>
              </a:rPr>
              <a:t>Printed 6/20/2010 9:11:25 AM</a:t>
            </a:r>
          </a:p>
        </p:txBody>
      </p:sp>
      <p:grpSp>
        <p:nvGrpSpPr>
          <p:cNvPr id="1035" name="Group 35"/>
          <p:cNvGrpSpPr>
            <a:grpSpLocks/>
          </p:cNvGrpSpPr>
          <p:nvPr/>
        </p:nvGrpSpPr>
        <p:grpSpPr bwMode="auto">
          <a:xfrm>
            <a:off x="122238" y="6203950"/>
            <a:ext cx="8721725" cy="517525"/>
            <a:chOff x="75" y="3830"/>
            <a:chExt cx="5385" cy="320"/>
          </a:xfrm>
        </p:grpSpPr>
        <p:sp>
          <p:nvSpPr>
            <p:cNvPr id="1060" name="McK 4. Footnote" hidden="1">
              <a:extLst>
                <a:ext uri="{FF2B5EF4-FFF2-40B4-BE49-F238E27FC236}"/>
              </a:extLst>
            </p:cNvPr>
            <p:cNvSpPr>
              <a:spLocks noChangeArrowheads="1"/>
            </p:cNvSpPr>
            <p:nvPr/>
          </p:nvSpPr>
          <p:spPr bwMode="auto">
            <a:xfrm>
              <a:off x="75" y="3832"/>
              <a:ext cx="5390" cy="94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17475" indent="-117475" algn="r" defTabSz="911225" rtl="1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r" defTabSz="911225" rtl="1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r" defTabSz="911225" rtl="1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r" defTabSz="911225" rtl="1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r" defTabSz="911225" rtl="1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4413" indent="1588" defTabSz="911225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1613" indent="1588" defTabSz="911225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198813" indent="1588" defTabSz="911225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6013" indent="1588" defTabSz="911225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>
                <a:buSzPct val="100000"/>
                <a:defRPr/>
              </a:pPr>
              <a:r>
                <a:rPr lang="en-US" altLang="he-IL" sz="1000">
                  <a:solidFill>
                    <a:srgbClr val="000000"/>
                  </a:solidFill>
                </a:rPr>
                <a:t>1 </a:t>
              </a:r>
              <a:r>
                <a:rPr lang="he-IL" altLang="he-IL" sz="1000">
                  <a:solidFill>
                    <a:srgbClr val="000000"/>
                  </a:solidFill>
                </a:rPr>
                <a:t>הערה</a:t>
              </a:r>
              <a:r>
                <a:rPr lang="en-US" altLang="he-IL" sz="100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1061" name="McK 5. Source" hidden="1">
              <a:extLst>
                <a:ext uri="{FF2B5EF4-FFF2-40B4-BE49-F238E27FC236}"/>
              </a:extLst>
            </p:cNvPr>
            <p:cNvSpPr>
              <a:spLocks noChangeArrowheads="1"/>
            </p:cNvSpPr>
            <p:nvPr/>
          </p:nvSpPr>
          <p:spPr bwMode="auto">
            <a:xfrm>
              <a:off x="1137" y="4055"/>
              <a:ext cx="4327" cy="94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ctr">
              <a:spAutoFit/>
            </a:bodyPr>
            <a:lstStyle>
              <a:lvl1pPr marL="328613" indent="-328613" algn="r" defTabSz="911225" rtl="1" eaLnBrk="0" hangingPunct="0">
                <a:tabLst>
                  <a:tab pos="338138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r" defTabSz="911225" rtl="1" eaLnBrk="0" hangingPunct="0">
                <a:tabLst>
                  <a:tab pos="338138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r" defTabSz="911225" rtl="1" eaLnBrk="0" hangingPunct="0">
                <a:tabLst>
                  <a:tab pos="338138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r" defTabSz="911225" rtl="1" eaLnBrk="0" hangingPunct="0">
                <a:tabLst>
                  <a:tab pos="338138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r" defTabSz="911225" rtl="1" eaLnBrk="0" hangingPunct="0">
                <a:tabLst>
                  <a:tab pos="338138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4413" indent="1588" defTabSz="911225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338138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1613" indent="1588" defTabSz="911225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338138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198813" indent="1588" defTabSz="911225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338138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6013" indent="1588" defTabSz="911225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338138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>
                <a:buSzPct val="100000"/>
                <a:defRPr/>
              </a:pPr>
              <a:r>
                <a:rPr lang="he-IL" altLang="he-IL" sz="1000">
                  <a:solidFill>
                    <a:srgbClr val="000000"/>
                  </a:solidFill>
                </a:rPr>
                <a:t>מקור: מקור</a:t>
              </a:r>
              <a:endParaRPr lang="en-US" altLang="he-IL" sz="1000">
                <a:solidFill>
                  <a:srgbClr val="000000"/>
                </a:solidFill>
              </a:endParaRPr>
            </a:p>
          </p:txBody>
        </p:sp>
      </p:grpSp>
      <p:sp>
        <p:nvSpPr>
          <p:cNvPr id="1062" name="Rectangle 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4141788" y="28575"/>
            <a:ext cx="900112" cy="152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marL="344488" indent="-344488" algn="r" defTabSz="908050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r" defTabSz="908050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r" defTabSz="908050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r" defTabSz="908050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r" defTabSz="908050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4413" indent="1588" defTabSz="90805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1613" indent="1588" defTabSz="90805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198813" indent="1588" defTabSz="90805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6013" indent="1588" defTabSz="90805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buClr>
                <a:schemeClr val="tx2"/>
              </a:buClr>
              <a:buSzPct val="100000"/>
              <a:defRPr/>
            </a:pPr>
            <a:r>
              <a:rPr lang="en-US" altLang="en-US" sz="1000"/>
              <a:t>-</a:t>
            </a:r>
            <a:r>
              <a:rPr lang="he-IL" altLang="en-US" sz="1000"/>
              <a:t>בלמ"ס</a:t>
            </a:r>
            <a:r>
              <a:rPr lang="en-US" altLang="en-US" sz="1000"/>
              <a:t>-</a:t>
            </a:r>
            <a:endParaRPr lang="en-US" altLang="en-US" sz="1000">
              <a:ea typeface="SimSun" pitchFamily="2" charset="-122"/>
            </a:endParaRPr>
          </a:p>
        </p:txBody>
      </p:sp>
      <p:sp>
        <p:nvSpPr>
          <p:cNvPr id="1037" name="TextBox 19"/>
          <p:cNvSpPr>
            <a:spLocks noChangeArrowheads="1"/>
          </p:cNvSpPr>
          <p:nvPr/>
        </p:nvSpPr>
        <p:spPr bwMode="auto">
          <a:xfrm>
            <a:off x="2868613" y="6396038"/>
            <a:ext cx="5394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rtl="1">
              <a:buSzPct val="100000"/>
            </a:pPr>
            <a:r>
              <a:rPr lang="he-IL" altLang="he-IL" sz="2400" b="1">
                <a:solidFill>
                  <a:srgbClr val="7F7F7F"/>
                </a:solidFill>
              </a:rPr>
              <a:t>א  ג  ף    ה  ה  נ  ד  ס  ה    ו  ה  ב  י  נ  ו  י</a:t>
            </a:r>
            <a:endParaRPr lang="en-US" altLang="he-IL" sz="2400" b="1">
              <a:solidFill>
                <a:srgbClr val="7F7F7F"/>
              </a:solidFill>
            </a:endParaRPr>
          </a:p>
        </p:txBody>
      </p:sp>
      <p:pic>
        <p:nvPicPr>
          <p:cNvPr id="1038" name="Picture 38"/>
          <p:cNvPicPr preferRelativeResize="0"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22" t="27293" r="58437" b="50732"/>
          <a:stretch>
            <a:fillRect/>
          </a:stretch>
        </p:blipFill>
        <p:spPr bwMode="auto">
          <a:xfrm>
            <a:off x="8220075" y="0"/>
            <a:ext cx="923925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9" name="McK 2. Slide Title"/>
          <p:cNvSpPr>
            <a:spLocks noGrp="1" noChangeArrowheads="1"/>
          </p:cNvSpPr>
          <p:nvPr>
            <p:ph type="title"/>
          </p:nvPr>
        </p:nvSpPr>
        <p:spPr bwMode="auto">
          <a:xfrm>
            <a:off x="255588" y="311150"/>
            <a:ext cx="7858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he-IL" altLang="he-IL" smtClean="0"/>
              <a:t>כותרת</a:t>
            </a: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6275" y="1866900"/>
            <a:ext cx="8189913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1"/>
            <a:r>
              <a:rPr lang="he-IL" altLang="he-IL" smtClean="0"/>
              <a:t>רמה 1</a:t>
            </a:r>
          </a:p>
          <a:p>
            <a:pPr lvl="2"/>
            <a:r>
              <a:rPr lang="he-IL" altLang="he-IL" smtClean="0"/>
              <a:t>רמה 2</a:t>
            </a:r>
          </a:p>
          <a:p>
            <a:pPr lvl="3"/>
            <a:r>
              <a:rPr lang="he-IL" altLang="he-IL" smtClean="0"/>
              <a:t>רמה 3</a:t>
            </a:r>
          </a:p>
        </p:txBody>
      </p:sp>
      <p:sp>
        <p:nvSpPr>
          <p:cNvPr id="1067" name="Rectangle 1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2"/>
          </p:nvPr>
        </p:nvSpPr>
        <p:spPr bwMode="auto">
          <a:xfrm>
            <a:off x="173038" y="6565900"/>
            <a:ext cx="200025" cy="155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 rtl="1">
              <a:buSzPct val="100000"/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0BC7C5F-8466-492B-8541-824F472D3F6A}" type="slidenum">
              <a:rPr lang="he-IL" altLang="he-IL"/>
              <a:pPr>
                <a:defRPr/>
              </a:pPr>
              <a:t>‹#›</a:t>
            </a:fld>
            <a:endParaRPr lang="he-IL" alt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5" r:id="rId1"/>
    <p:sldLayoutId id="2147485016" r:id="rId2"/>
    <p:sldLayoutId id="2147485017" r:id="rId3"/>
    <p:sldLayoutId id="2147485018" r:id="rId4"/>
    <p:sldLayoutId id="2147485019" r:id="rId5"/>
    <p:sldLayoutId id="2147485020" r:id="rId6"/>
    <p:sldLayoutId id="2147485021" r:id="rId7"/>
    <p:sldLayoutId id="2147485022" r:id="rId8"/>
    <p:sldLayoutId id="2147485023" r:id="rId9"/>
    <p:sldLayoutId id="2147485024" r:id="rId10"/>
    <p:sldLayoutId id="2147485025" r:id="rId11"/>
  </p:sldLayoutIdLst>
  <p:hf hdr="0" ftr="0" dt="0"/>
  <p:txStyles>
    <p:titleStyle>
      <a:lvl1pPr algn="r" defTabSz="908050" rtl="1" eaLnBrk="0" fontAlgn="base" hangingPunct="0">
        <a:spcBef>
          <a:spcPct val="0"/>
        </a:spcBef>
        <a:spcAft>
          <a:spcPct val="0"/>
        </a:spcAft>
        <a:buSzPct val="100000"/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r" defTabSz="908050" rtl="1" eaLnBrk="0" fontAlgn="base" hangingPunct="0">
        <a:spcBef>
          <a:spcPct val="0"/>
        </a:spcBef>
        <a:spcAft>
          <a:spcPct val="0"/>
        </a:spcAft>
        <a:buSzPct val="100000"/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r" defTabSz="908050" rtl="1" eaLnBrk="0" fontAlgn="base" hangingPunct="0">
        <a:spcBef>
          <a:spcPct val="0"/>
        </a:spcBef>
        <a:spcAft>
          <a:spcPct val="0"/>
        </a:spcAft>
        <a:buSzPct val="100000"/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r" defTabSz="908050" rtl="1" eaLnBrk="0" fontAlgn="base" hangingPunct="0">
        <a:spcBef>
          <a:spcPct val="0"/>
        </a:spcBef>
        <a:spcAft>
          <a:spcPct val="0"/>
        </a:spcAft>
        <a:buSzPct val="100000"/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r" defTabSz="908050" rtl="1" eaLnBrk="0" fontAlgn="base" hangingPunct="0">
        <a:spcBef>
          <a:spcPct val="0"/>
        </a:spcBef>
        <a:spcAft>
          <a:spcPct val="0"/>
        </a:spcAft>
        <a:buSzPct val="100000"/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r" defTabSz="908050" rtl="1" eaLnBrk="0" fontAlgn="base" hangingPunct="0">
        <a:spcBef>
          <a:spcPct val="0"/>
        </a:spcBef>
        <a:spcAft>
          <a:spcPct val="0"/>
        </a:spcAft>
        <a:buSzPct val="100000"/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r" defTabSz="908050" rtl="1" eaLnBrk="0" fontAlgn="base" hangingPunct="0">
        <a:spcBef>
          <a:spcPct val="0"/>
        </a:spcBef>
        <a:spcAft>
          <a:spcPct val="0"/>
        </a:spcAft>
        <a:buSzPct val="100000"/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r" defTabSz="908050" rtl="1" eaLnBrk="0" fontAlgn="base" hangingPunct="0">
        <a:spcBef>
          <a:spcPct val="0"/>
        </a:spcBef>
        <a:spcAft>
          <a:spcPct val="0"/>
        </a:spcAft>
        <a:buSzPct val="100000"/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r" defTabSz="908050" rtl="1" eaLnBrk="0" fontAlgn="base" hangingPunct="0">
        <a:spcBef>
          <a:spcPct val="0"/>
        </a:spcBef>
        <a:spcAft>
          <a:spcPct val="0"/>
        </a:spcAft>
        <a:buSzPct val="100000"/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4488" indent="-344488" algn="r" defTabSz="908050" rtl="1" eaLnBrk="0" fontAlgn="base" hangingPunct="0">
        <a:lnSpc>
          <a:spcPct val="150000"/>
        </a:lnSpc>
        <a:spcBef>
          <a:spcPct val="0"/>
        </a:spcBef>
        <a:spcAft>
          <a:spcPct val="0"/>
        </a:spcAft>
        <a:buClr>
          <a:schemeClr val="tx2"/>
        </a:buClr>
        <a:buSzPct val="10000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360363" algn="r" defTabSz="908050" rtl="1" eaLnBrk="0" fontAlgn="base" hangingPunct="0">
        <a:lnSpc>
          <a:spcPct val="150000"/>
        </a:lnSpc>
        <a:spcBef>
          <a:spcPct val="0"/>
        </a:spcBef>
        <a:spcAft>
          <a:spcPct val="0"/>
        </a:spcAft>
        <a:buClr>
          <a:schemeClr val="tx2"/>
        </a:buClr>
        <a:buSzPct val="125000"/>
        <a:buFont typeface="Wingdings" panose="05000000000000000000" pitchFamily="2" charset="2"/>
        <a:buChar char="ü"/>
        <a:defRPr sz="1600">
          <a:solidFill>
            <a:schemeClr val="tx1"/>
          </a:solidFill>
          <a:latin typeface="+mn-lt"/>
          <a:cs typeface="+mn-cs"/>
        </a:defRPr>
      </a:lvl2pPr>
      <a:lvl3pPr marL="717550" indent="-261938" algn="r" defTabSz="908050" rtl="1" eaLnBrk="0" fontAlgn="base" hangingPunct="0">
        <a:lnSpc>
          <a:spcPct val="150000"/>
        </a:lnSpc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  <a:cs typeface="+mn-cs"/>
        </a:defRPr>
      </a:lvl3pPr>
      <a:lvl4pPr marL="1076325" indent="-331788" algn="r" defTabSz="908050" rtl="1" eaLnBrk="0" fontAlgn="base" hangingPunct="0">
        <a:lnSpc>
          <a:spcPct val="150000"/>
        </a:lnSpc>
        <a:spcBef>
          <a:spcPct val="0"/>
        </a:spcBef>
        <a:spcAft>
          <a:spcPct val="0"/>
        </a:spcAft>
        <a:buClr>
          <a:schemeClr val="tx2"/>
        </a:buClr>
        <a:buSzPct val="120000"/>
        <a:buFont typeface="Courier New" panose="02070309020205020404" pitchFamily="49" charset="0"/>
        <a:buChar char="o"/>
        <a:defRPr sz="1600">
          <a:solidFill>
            <a:schemeClr val="tx1"/>
          </a:solidFill>
          <a:latin typeface="+mn-lt"/>
          <a:cs typeface="+mn-cs"/>
        </a:defRPr>
      </a:lvl4pPr>
      <a:lvl5pPr marL="755650" indent="-127000" algn="r" defTabSz="908050" rtl="1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600">
          <a:solidFill>
            <a:schemeClr val="tx1"/>
          </a:solidFill>
          <a:latin typeface="+mn-lt"/>
          <a:cs typeface="+mn-cs"/>
        </a:defRPr>
      </a:lvl5pPr>
      <a:lvl6pPr marL="1212850" indent="-127000" algn="r" defTabSz="908050" rtl="1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600">
          <a:solidFill>
            <a:schemeClr val="tx1"/>
          </a:solidFill>
          <a:latin typeface="+mn-lt"/>
          <a:cs typeface="+mn-cs"/>
        </a:defRPr>
      </a:lvl6pPr>
      <a:lvl7pPr marL="1670050" indent="-127000" algn="r" defTabSz="908050" rtl="1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600">
          <a:solidFill>
            <a:schemeClr val="tx1"/>
          </a:solidFill>
          <a:latin typeface="+mn-lt"/>
          <a:cs typeface="+mn-cs"/>
        </a:defRPr>
      </a:lvl7pPr>
      <a:lvl8pPr marL="2127250" indent="-127000" algn="r" defTabSz="908050" rtl="1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600">
          <a:solidFill>
            <a:schemeClr val="tx1"/>
          </a:solidFill>
          <a:latin typeface="+mn-lt"/>
          <a:cs typeface="+mn-cs"/>
        </a:defRPr>
      </a:lvl8pPr>
      <a:lvl9pPr marL="2584450" indent="-127000" algn="r" defTabSz="908050" rtl="1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3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10" Type="http://schemas.openxmlformats.org/officeDocument/2006/relationships/image" Target="../media/image1.png"/><Relationship Id="rId4" Type="http://schemas.openxmlformats.org/officeDocument/2006/relationships/tags" Target="../tags/tag4.xml"/><Relationship Id="rId9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wmf"/><Relationship Id="rId5" Type="http://schemas.openxmlformats.org/officeDocument/2006/relationships/package" Target="../embeddings/Microsoft_Excel_Worksheet3.xlsx"/><Relationship Id="rId4" Type="http://schemas.openxmlformats.org/officeDocument/2006/relationships/image" Target="../media/image20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2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hidden="1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0" y="0"/>
            <a:ext cx="161925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endParaRPr lang="he-IL" altLang="he-IL" sz="1800" dirty="0"/>
          </a:p>
        </p:txBody>
      </p:sp>
      <p:sp>
        <p:nvSpPr>
          <p:cNvPr id="3083" name="מציין מיקום של מספר שקופית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DBB2E3A-2CE4-410D-9FF6-EE57A7DE031F}" type="slidenum">
              <a:rPr lang="he-IL" altLang="he-IL" smtClean="0"/>
              <a:pPr/>
              <a:t>1</a:t>
            </a:fld>
            <a:endParaRPr lang="he-IL" altLang="he-IL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idx="4294967295"/>
            <p:custDataLst>
              <p:tags r:id="rId2"/>
            </p:custDataLst>
          </p:nvPr>
        </p:nvSpPr>
        <p:spPr>
          <a:xfrm>
            <a:off x="404019" y="2708920"/>
            <a:ext cx="6413500" cy="1107996"/>
          </a:xfrm>
        </p:spPr>
        <p:txBody>
          <a:bodyPr/>
          <a:lstStyle/>
          <a:p>
            <a:pPr algn="ctr"/>
            <a:r>
              <a:rPr lang="en-US" altLang="he-IL" sz="3600" dirty="0" smtClean="0"/>
              <a:t/>
            </a:r>
            <a:br>
              <a:rPr lang="en-US" altLang="he-IL" sz="3600" dirty="0" smtClean="0"/>
            </a:br>
            <a:r>
              <a:rPr lang="he-IL" altLang="he-IL" sz="3600" dirty="0" smtClean="0"/>
              <a:t>מחשבון שכר הטרחה למתכננים </a:t>
            </a:r>
            <a:endParaRPr lang="en-US" altLang="en-US" sz="3300" dirty="0" smtClean="0">
              <a:solidFill>
                <a:srgbClr val="003B89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816" tIns="46413" rIns="92816" bIns="46413" anchor="ctr"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lnSpc>
                <a:spcPct val="100000"/>
              </a:lnSpc>
              <a:buClrTx/>
              <a:buFontTx/>
              <a:buNone/>
            </a:pPr>
            <a:endParaRPr lang="en-US" altLang="he-IL" sz="1100" dirty="0">
              <a:solidFill>
                <a:srgbClr val="000000"/>
              </a:solidFill>
            </a:endParaRPr>
          </a:p>
        </p:txBody>
      </p:sp>
      <p:sp>
        <p:nvSpPr>
          <p:cNvPr id="3077" name="TitleBottomPlaceholder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808788" y="2284413"/>
            <a:ext cx="2335212" cy="4167187"/>
          </a:xfrm>
          <a:prstGeom prst="rect">
            <a:avLst/>
          </a:prstGeom>
          <a:solidFill>
            <a:srgbClr val="2D6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816" tIns="46413" rIns="92816" bIns="46413" anchor="ctr"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lnSpc>
                <a:spcPct val="100000"/>
              </a:lnSpc>
              <a:buClrTx/>
              <a:buFontTx/>
              <a:buNone/>
            </a:pPr>
            <a:endParaRPr lang="he-IL" altLang="he-IL" sz="1100" dirty="0">
              <a:solidFill>
                <a:srgbClr val="000000"/>
              </a:solidFill>
            </a:endParaRPr>
          </a:p>
        </p:txBody>
      </p:sp>
      <p:sp>
        <p:nvSpPr>
          <p:cNvPr id="3078" name="TitleTopPlaceholder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808788" y="0"/>
            <a:ext cx="2335212" cy="22844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816" tIns="46413" rIns="92816" bIns="46413" anchor="ctr"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>
              <a:lnSpc>
                <a:spcPct val="100000"/>
              </a:lnSpc>
              <a:buClrTx/>
              <a:buFontTx/>
              <a:buNone/>
            </a:pPr>
            <a:endParaRPr lang="en-US" altLang="he-IL" sz="1100" dirty="0">
              <a:solidFill>
                <a:srgbClr val="000000"/>
              </a:solidFill>
            </a:endParaRPr>
          </a:p>
        </p:txBody>
      </p:sp>
      <p:pic>
        <p:nvPicPr>
          <p:cNvPr id="3079" name="Picture 12"/>
          <p:cNvPicPr preferRelativeResize="0"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795" y="284163"/>
            <a:ext cx="83343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"/>
          <p:cNvPicPr preferRelativeResize="0"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190500"/>
            <a:ext cx="123825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38"/>
          <p:cNvPicPr preferRelativeResize="0"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22" t="27293" r="58437" b="50732"/>
          <a:stretch>
            <a:fillRect/>
          </a:stretch>
        </p:blipFill>
        <p:spPr bwMode="auto">
          <a:xfrm>
            <a:off x="2927350" y="1198563"/>
            <a:ext cx="1366838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Box 1"/>
          <p:cNvSpPr txBox="1">
            <a:spLocks noChangeArrowheads="1"/>
          </p:cNvSpPr>
          <p:nvPr/>
        </p:nvSpPr>
        <p:spPr bwMode="auto">
          <a:xfrm>
            <a:off x="2051050" y="5435600"/>
            <a:ext cx="328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he-IL" altLang="he-IL" b="1" dirty="0">
                <a:solidFill>
                  <a:schemeClr val="tx2"/>
                </a:solidFill>
              </a:rPr>
              <a:t>היחידה להתקשרויות עם מתכננים</a:t>
            </a:r>
          </a:p>
        </p:txBody>
      </p:sp>
      <p:sp>
        <p:nvSpPr>
          <p:cNvPr id="2" name="מלבן 1"/>
          <p:cNvSpPr/>
          <p:nvPr/>
        </p:nvSpPr>
        <p:spPr>
          <a:xfrm>
            <a:off x="3079213" y="5877272"/>
            <a:ext cx="1063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altLang="he-IL" b="1" dirty="0" smtClean="0">
                <a:solidFill>
                  <a:schemeClr val="tx2"/>
                </a:solidFill>
              </a:rPr>
              <a:t>יולי 2021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35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10</a:t>
            </a:fld>
            <a:endParaRPr lang="he-IL" altLang="he-IL"/>
          </a:p>
        </p:txBody>
      </p:sp>
      <p:sp>
        <p:nvSpPr>
          <p:cNvPr id="3" name="מלבן 2"/>
          <p:cNvSpPr/>
          <p:nvPr/>
        </p:nvSpPr>
        <p:spPr>
          <a:xfrm>
            <a:off x="1403648" y="3429000"/>
            <a:ext cx="6192688" cy="759182"/>
          </a:xfrm>
          <a:prstGeom prst="rect">
            <a:avLst/>
          </a:prstGeom>
          <a:solidFill>
            <a:srgbClr val="D5E7FF"/>
          </a:solidFill>
        </p:spPr>
        <p:txBody>
          <a:bodyPr wrap="square">
            <a:spAutoFit/>
          </a:bodyPr>
          <a:lstStyle/>
          <a:p>
            <a:pPr algn="just" rtl="1">
              <a:lnSpc>
                <a:spcPts val="2600"/>
              </a:lnSpc>
              <a:buSzPct val="80000"/>
            </a:pPr>
            <a:r>
              <a:rPr lang="he-IL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המחשבון מחשב את אחוזי שכ"ט באופן אוטומטי ודינמי בהתאם  לטבלת "סוגי </a:t>
            </a:r>
            <a:r>
              <a:rPr lang="he-IL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מבנים" המפורטים </a:t>
            </a:r>
            <a:r>
              <a:rPr lang="he-IL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בכל תעריף</a:t>
            </a:r>
            <a:endParaRPr lang="en-US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539552" y="1052736"/>
            <a:ext cx="7632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המחשבון מבצע חישוב אוטומטי של מכסת היסוד</a:t>
            </a:r>
          </a:p>
        </p:txBody>
      </p:sp>
      <p:sp>
        <p:nvSpPr>
          <p:cNvPr id="7" name="מלבן 6"/>
          <p:cNvSpPr/>
          <p:nvPr/>
        </p:nvSpPr>
        <p:spPr>
          <a:xfrm>
            <a:off x="1403648" y="1916832"/>
            <a:ext cx="6238595" cy="872034"/>
          </a:xfrm>
          <a:prstGeom prst="rect">
            <a:avLst/>
          </a:prstGeom>
          <a:solidFill>
            <a:srgbClr val="D5E7FF"/>
          </a:solidFill>
        </p:spPr>
        <p:txBody>
          <a:bodyPr wrap="square">
            <a:spAutoFit/>
          </a:bodyPr>
          <a:lstStyle/>
          <a:p>
            <a:pPr marL="87312" algn="r" defTabSz="908050" rtl="1" eaLnBrk="1" hangingPunct="1">
              <a:lnSpc>
                <a:spcPct val="150000"/>
              </a:lnSpc>
              <a:buClr>
                <a:schemeClr val="tx2"/>
              </a:buClr>
              <a:buSzPct val="100000"/>
              <a:defRPr/>
            </a:pPr>
            <a:r>
              <a:rPr lang="he-IL" altLang="he-IL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מכסת שכר </a:t>
            </a:r>
            <a:r>
              <a:rPr lang="he-IL" altLang="he-IL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יסוד (אחוז שכ"ט) </a:t>
            </a:r>
            <a:r>
              <a:rPr lang="he-IL" altLang="he-IL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נקבעת בהתאם לרמת המורכבות של המבנה על פי טבלאות מכסות שכר יסוד המופיעות בכל תעריף</a:t>
            </a:r>
          </a:p>
        </p:txBody>
      </p:sp>
      <p:sp>
        <p:nvSpPr>
          <p:cNvPr id="8" name="מלבן 7"/>
          <p:cNvSpPr/>
          <p:nvPr/>
        </p:nvSpPr>
        <p:spPr>
          <a:xfrm>
            <a:off x="1403647" y="4725144"/>
            <a:ext cx="6192689" cy="646331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r"/>
            <a:r>
              <a:rPr lang="he-IL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המחשבון </a:t>
            </a:r>
            <a:r>
              <a:rPr lang="he-IL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מבצע רה-חישוב של אחוז שכ"ט כל פעם שמתווסף מבנה מאותה מורכבות </a:t>
            </a:r>
            <a:endParaRPr lang="he-IL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99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11</a:t>
            </a:fld>
            <a:endParaRPr lang="he-IL" altLang="he-IL" dirty="0"/>
          </a:p>
        </p:txBody>
      </p:sp>
      <p:sp>
        <p:nvSpPr>
          <p:cNvPr id="4" name="מלבן 3"/>
          <p:cNvSpPr/>
          <p:nvPr/>
        </p:nvSpPr>
        <p:spPr>
          <a:xfrm>
            <a:off x="539552" y="771798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המחשבון </a:t>
            </a:r>
            <a:r>
              <a:rPr lang="he-IL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מבצע חישוב אוטומטי </a:t>
            </a:r>
            <a:r>
              <a:rPr lang="he-IL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של:</a:t>
            </a:r>
            <a:endParaRPr lang="he-IL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461988" y="4808055"/>
            <a:ext cx="81214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he-IL" b="1" dirty="0" smtClean="0">
                <a:solidFill>
                  <a:srgbClr val="000000"/>
                </a:solidFill>
                <a:latin typeface="Arial"/>
                <a:cs typeface="Arial"/>
              </a:rPr>
              <a:t>התקשרות קטנה: עד 300,000 ₪  כולל מע"מ</a:t>
            </a:r>
          </a:p>
          <a:p>
            <a:pPr algn="ctr" rtl="1"/>
            <a:r>
              <a:rPr lang="he-IL" b="1" dirty="0" smtClean="0">
                <a:solidFill>
                  <a:srgbClr val="000000"/>
                </a:solidFill>
                <a:latin typeface="Arial"/>
                <a:cs typeface="Arial"/>
              </a:rPr>
              <a:t>התקשרות בינונית: בין 300,001 ₪  ועד 1,000,000 ₪ כולל מע"מ </a:t>
            </a:r>
          </a:p>
          <a:p>
            <a:pPr algn="ctr" rtl="1"/>
            <a:r>
              <a:rPr lang="he-IL" b="1" dirty="0" smtClean="0">
                <a:solidFill>
                  <a:srgbClr val="000000"/>
                </a:solidFill>
                <a:latin typeface="Arial"/>
                <a:cs typeface="Arial"/>
              </a:rPr>
              <a:t>התקשרות גדולה: בין 1,000,001 ₪  ועד 1,500,000 ₪ כולל מע"מ</a:t>
            </a:r>
            <a:endParaRPr lang="he-IL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2915816" y="1701755"/>
            <a:ext cx="3175826" cy="2246769"/>
          </a:xfrm>
          <a:prstGeom prst="rect">
            <a:avLst/>
          </a:prstGeom>
          <a:solidFill>
            <a:srgbClr val="DCE4F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2000" b="1" dirty="0" smtClean="0"/>
              <a:t>שכ"ט עבור ניהול תכנון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sz="2000" b="1" dirty="0" smtClean="0"/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2000" b="1" dirty="0" smtClean="0"/>
              <a:t>שכ"ט למנהל </a:t>
            </a:r>
            <a:r>
              <a:rPr lang="he-IL" sz="2000" b="1" dirty="0"/>
              <a:t>מודל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sz="2000" b="1" dirty="0" smtClean="0">
              <a:latin typeface="Arial"/>
              <a:cs typeface="Arial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2000" b="1" dirty="0" smtClean="0">
                <a:latin typeface="Arial"/>
                <a:cs typeface="Arial"/>
              </a:rPr>
              <a:t>מקדם תכנון   </a:t>
            </a:r>
            <a:r>
              <a:rPr lang="en-US" sz="2000" b="1" dirty="0" smtClean="0">
                <a:latin typeface="Arial"/>
                <a:cs typeface="Arial"/>
              </a:rPr>
              <a:t>BIM</a:t>
            </a:r>
            <a:r>
              <a:rPr lang="he-IL" sz="2000" b="1" dirty="0" smtClean="0">
                <a:latin typeface="Arial"/>
                <a:cs typeface="Arial"/>
              </a:rPr>
              <a:t> </a:t>
            </a:r>
          </a:p>
          <a:p>
            <a:pPr algn="r" rtl="1"/>
            <a:r>
              <a:rPr lang="he-IL" sz="2000" b="1" dirty="0" smtClean="0">
                <a:latin typeface="Arial"/>
                <a:cs typeface="Arial"/>
              </a:rPr>
              <a:t>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2000" b="1" dirty="0" smtClean="0">
                <a:latin typeface="Arial"/>
                <a:cs typeface="Arial"/>
              </a:rPr>
              <a:t>מקדם מכרז 100</a:t>
            </a:r>
            <a:r>
              <a:rPr lang="he-IL" b="1" dirty="0" smtClean="0">
                <a:latin typeface="Arial"/>
                <a:cs typeface="Arial"/>
              </a:rPr>
              <a:t> </a:t>
            </a:r>
            <a:endParaRPr lang="he-IL" b="1" dirty="0">
              <a:latin typeface="Arial"/>
              <a:cs typeface="Arial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551823" y="4261158"/>
            <a:ext cx="79663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000" b="1" dirty="0" smtClean="0">
                <a:solidFill>
                  <a:schemeClr val="tx2"/>
                </a:solidFill>
              </a:rPr>
              <a:t>החישוב מתבצע בהתאם להיקף שכ"ט: </a:t>
            </a:r>
            <a:endParaRPr lang="he-IL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94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"/>
          <p:cNvSpPr>
            <a:spLocks noChangeArrowheads="1"/>
          </p:cNvSpPr>
          <p:nvPr/>
        </p:nvSpPr>
        <p:spPr bwMode="auto">
          <a:xfrm>
            <a:off x="3343275" y="180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 rtl="0" eaLnBrk="0" hangingPunct="0"/>
            <a:r>
              <a:rPr lang="en-US" altLang="he-IL" dirty="0"/>
              <a:t/>
            </a:r>
            <a:br>
              <a:rPr lang="en-US" altLang="he-IL" dirty="0"/>
            </a:br>
            <a:endParaRPr lang="en-US" altLang="he-IL" dirty="0"/>
          </a:p>
        </p:txBody>
      </p:sp>
      <p:sp>
        <p:nvSpPr>
          <p:cNvPr id="13316" name="Rectangle 7"/>
          <p:cNvSpPr>
            <a:spLocks noChangeArrowheads="1"/>
          </p:cNvSpPr>
          <p:nvPr/>
        </p:nvSpPr>
        <p:spPr bwMode="auto">
          <a:xfrm>
            <a:off x="3343275" y="180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 rtl="0" eaLnBrk="0" hangingPunct="0"/>
            <a:r>
              <a:rPr lang="en-US" altLang="he-IL" dirty="0"/>
              <a:t/>
            </a:r>
            <a:br>
              <a:rPr lang="en-US" altLang="he-IL" dirty="0"/>
            </a:br>
            <a:endParaRPr lang="en-US" altLang="he-IL" dirty="0"/>
          </a:p>
        </p:txBody>
      </p:sp>
      <p:sp>
        <p:nvSpPr>
          <p:cNvPr id="13317" name="מציין מיקום של מספר שקופית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1F5213D-3BE9-46AE-AC67-77B3DD23D794}" type="slidenum">
              <a:rPr lang="he-IL" altLang="he-IL" smtClean="0"/>
              <a:pPr/>
              <a:t>12</a:t>
            </a:fld>
            <a:endParaRPr lang="he-IL" altLang="he-IL" dirty="0" smtClean="0"/>
          </a:p>
        </p:txBody>
      </p:sp>
      <p:sp>
        <p:nvSpPr>
          <p:cNvPr id="13318" name="Rectangle 70"/>
          <p:cNvSpPr>
            <a:spLocks noChangeArrowheads="1"/>
          </p:cNvSpPr>
          <p:nvPr/>
        </p:nvSpPr>
        <p:spPr bwMode="auto">
          <a:xfrm>
            <a:off x="3187700" y="1860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 rtl="0" eaLnBrk="0" hangingPunct="0"/>
            <a:r>
              <a:rPr lang="en-US" altLang="he-IL" dirty="0"/>
              <a:t/>
            </a:r>
            <a:br>
              <a:rPr lang="en-US" altLang="he-IL" dirty="0"/>
            </a:br>
            <a:endParaRPr lang="en-US" altLang="he-IL" dirty="0"/>
          </a:p>
        </p:txBody>
      </p:sp>
      <p:sp>
        <p:nvSpPr>
          <p:cNvPr id="15" name="כותרת 1"/>
          <p:cNvSpPr txBox="1">
            <a:spLocks noChangeArrowheads="1"/>
          </p:cNvSpPr>
          <p:nvPr/>
        </p:nvSpPr>
        <p:spPr>
          <a:xfrm>
            <a:off x="1420143" y="241125"/>
            <a:ext cx="6336506" cy="492125"/>
          </a:xfrm>
          <a:prstGeom prst="rect">
            <a:avLst/>
          </a:prstGeom>
        </p:spPr>
        <p:txBody>
          <a:bodyPr/>
          <a:lstStyle>
            <a:lvl1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he-IL" altLang="he-IL" sz="2800" kern="0" dirty="0"/>
              <a:t>חישוב </a:t>
            </a:r>
            <a:r>
              <a:rPr lang="he-IL" altLang="he-IL" sz="2800" kern="0" dirty="0" smtClean="0"/>
              <a:t>שכר עבור ניהול תכנון כוללני</a:t>
            </a:r>
            <a:endParaRPr lang="en-US" altLang="he-IL" sz="2800" kern="0" dirty="0"/>
          </a:p>
          <a:p>
            <a:pPr algn="ctr">
              <a:defRPr/>
            </a:pPr>
            <a:endParaRPr lang="en-US" altLang="he-IL" sz="2800" kern="0" dirty="0" smtClean="0"/>
          </a:p>
        </p:txBody>
      </p:sp>
      <p:sp>
        <p:nvSpPr>
          <p:cNvPr id="10" name="מלבן 9"/>
          <p:cNvSpPr/>
          <p:nvPr/>
        </p:nvSpPr>
        <p:spPr>
          <a:xfrm>
            <a:off x="611560" y="821182"/>
            <a:ext cx="8136706" cy="1641475"/>
          </a:xfrm>
          <a:prstGeom prst="rect">
            <a:avLst/>
          </a:prstGeom>
          <a:solidFill>
            <a:schemeClr val="accent1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72000" tIns="0" rIns="36000" bIns="0" anchor="ctr">
            <a:spAutoFit/>
          </a:bodyPr>
          <a:lstStyle/>
          <a:p>
            <a:pPr algn="ctr" rtl="1">
              <a:lnSpc>
                <a:spcPts val="3200"/>
              </a:lnSpc>
              <a:defRPr/>
            </a:pPr>
            <a:r>
              <a:rPr lang="he-IL" altLang="he-IL" sz="2000" b="1" kern="0" dirty="0" smtClean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2060"/>
                </a:solidFill>
                <a:latin typeface="David" pitchFamily="34" charset="-79"/>
                <a:sym typeface="Wingdings"/>
              </a:rPr>
              <a:t>בהתקשרויות </a:t>
            </a:r>
            <a:r>
              <a:rPr lang="he-IL" altLang="he-IL" sz="2000" b="1" kern="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2060"/>
                </a:solidFill>
                <a:latin typeface="David" pitchFamily="34" charset="-79"/>
                <a:sym typeface="Wingdings"/>
              </a:rPr>
              <a:t>עם המתכנן הראשי שהיקפן עד 1.50 מש"ח</a:t>
            </a:r>
          </a:p>
          <a:p>
            <a:pPr algn="ctr" rtl="1">
              <a:lnSpc>
                <a:spcPts val="3200"/>
              </a:lnSpc>
              <a:defRPr/>
            </a:pPr>
            <a:r>
              <a:rPr lang="he-IL" altLang="he-IL" sz="2000" b="1" kern="0" dirty="0" smtClean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2060"/>
                </a:solidFill>
                <a:latin typeface="David" pitchFamily="34" charset="-79"/>
                <a:sym typeface="Wingdings"/>
              </a:rPr>
              <a:t> כולל מע"מ, תשולם תוספת שכר עבור ניהול התכנון</a:t>
            </a:r>
            <a:r>
              <a:rPr lang="en-US" altLang="he-IL" sz="2000" b="1" kern="0" dirty="0" smtClean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2060"/>
                </a:solidFill>
                <a:latin typeface="David" pitchFamily="34" charset="-79"/>
                <a:sym typeface="Wingdings"/>
              </a:rPr>
              <a:t> </a:t>
            </a:r>
            <a:r>
              <a:rPr lang="en-US" altLang="he-IL" sz="2000" b="1" baseline="30000" dirty="0" smtClean="0">
                <a:solidFill>
                  <a:srgbClr val="FF0000"/>
                </a:solidFill>
                <a:cs typeface="Times New Roman" pitchFamily="18" charset="0"/>
              </a:rPr>
              <a:t>1</a:t>
            </a:r>
            <a:endParaRPr lang="en-US" altLang="en-US" sz="2000" b="1" dirty="0">
              <a:solidFill>
                <a:srgbClr val="FF0000"/>
              </a:solidFill>
              <a:latin typeface="David" pitchFamily="34" charset="-79"/>
            </a:endParaRPr>
          </a:p>
          <a:p>
            <a:pPr lvl="0" algn="ctr" rtl="1">
              <a:lnSpc>
                <a:spcPts val="3200"/>
              </a:lnSpc>
              <a:defRPr/>
            </a:pPr>
            <a:r>
              <a:rPr lang="he-IL" b="1" kern="0" dirty="0" smtClean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2060"/>
                </a:solidFill>
                <a:latin typeface="David" pitchFamily="34" charset="-79"/>
              </a:rPr>
              <a:t>(התוספת לא תעלה </a:t>
            </a:r>
            <a:r>
              <a:rPr lang="he-IL" b="1" kern="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2060"/>
                </a:solidFill>
                <a:latin typeface="David" pitchFamily="34" charset="-79"/>
              </a:rPr>
              <a:t>על 10% מהיקף </a:t>
            </a:r>
            <a:r>
              <a:rPr lang="he-IL" b="1" kern="0" dirty="0" smtClean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2060"/>
                </a:solidFill>
                <a:latin typeface="David" pitchFamily="34" charset="-79"/>
              </a:rPr>
              <a:t>שכ"ט)</a:t>
            </a:r>
            <a:endParaRPr lang="en-US" b="1" kern="0" dirty="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002060"/>
              </a:solidFill>
              <a:latin typeface="David" pitchFamily="34" charset="-79"/>
            </a:endParaRPr>
          </a:p>
          <a:p>
            <a:pPr algn="ctr" rtl="1">
              <a:lnSpc>
                <a:spcPts val="3200"/>
              </a:lnSpc>
              <a:defRPr/>
            </a:pPr>
            <a:r>
              <a:rPr lang="en-US" altLang="he-IL" sz="2000" b="1" kern="0" dirty="0" smtClean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2060"/>
                </a:solidFill>
                <a:latin typeface="David" pitchFamily="34" charset="-79"/>
                <a:sym typeface="Wingdings"/>
              </a:rPr>
              <a:t> </a:t>
            </a:r>
            <a:endParaRPr lang="en-US" altLang="en-US" sz="2400" b="1" dirty="0">
              <a:solidFill>
                <a:srgbClr val="FF0000"/>
              </a:solidFill>
              <a:latin typeface="David" pitchFamily="34" charset="-79"/>
            </a:endParaRPr>
          </a:p>
        </p:txBody>
      </p:sp>
      <p:pic>
        <p:nvPicPr>
          <p:cNvPr id="19" name="תמונה 18" descr="hr planning icon. Trendy flat vector hr planning icon on white background from general collection, vector illustration can be use for web and mobile, eps10 Foto de archivo - 111298748"/>
          <p:cNvPicPr/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72" t="14747" r="22589" b="31111"/>
          <a:stretch/>
        </p:blipFill>
        <p:spPr bwMode="auto">
          <a:xfrm>
            <a:off x="431540" y="393789"/>
            <a:ext cx="936104" cy="7606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73" y="2204864"/>
            <a:ext cx="8239280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248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13</a:t>
            </a:fld>
            <a:endParaRPr lang="he-IL" altLang="he-IL" dirty="0"/>
          </a:p>
        </p:txBody>
      </p:sp>
      <p:sp>
        <p:nvSpPr>
          <p:cNvPr id="4" name="כותרת 1"/>
          <p:cNvSpPr txBox="1">
            <a:spLocks noChangeArrowheads="1"/>
          </p:cNvSpPr>
          <p:nvPr/>
        </p:nvSpPr>
        <p:spPr>
          <a:xfrm>
            <a:off x="1979712" y="836281"/>
            <a:ext cx="5265588" cy="430213"/>
          </a:xfrm>
          <a:prstGeom prst="rect">
            <a:avLst/>
          </a:prstGeom>
        </p:spPr>
        <p:txBody>
          <a:bodyPr lIns="36000" rIns="36000"/>
          <a:lstStyle>
            <a:lvl1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he-IL" altLang="he-IL" sz="2800" kern="0" dirty="0"/>
              <a:t>חישוב </a:t>
            </a:r>
            <a:r>
              <a:rPr lang="he-IL" sz="2800" kern="0" dirty="0" smtClean="0"/>
              <a:t>מקדם </a:t>
            </a:r>
            <a:r>
              <a:rPr lang="he-IL" sz="2800" kern="0" dirty="0"/>
              <a:t>תוספת לתכנון ב-</a:t>
            </a:r>
            <a:r>
              <a:rPr lang="en-US" sz="2800" kern="0" dirty="0"/>
              <a:t>BIM</a:t>
            </a:r>
            <a:endParaRPr lang="en-US" altLang="he-IL" sz="2800" kern="0" dirty="0"/>
          </a:p>
          <a:p>
            <a:pPr algn="ctr"/>
            <a:endParaRPr lang="en-US" sz="2800" b="0" dirty="0"/>
          </a:p>
          <a:p>
            <a:pPr lvl="0" algn="ctr"/>
            <a:endParaRPr lang="en-US" altLang="he-IL" sz="2800" kern="0" dirty="0" smtClean="0"/>
          </a:p>
        </p:txBody>
      </p: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639523"/>
              </p:ext>
            </p:extLst>
          </p:nvPr>
        </p:nvGraphicFramePr>
        <p:xfrm>
          <a:off x="559673" y="1515528"/>
          <a:ext cx="8105666" cy="418021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63828"/>
                <a:gridCol w="1266190"/>
                <a:gridCol w="1616224"/>
                <a:gridCol w="3532244"/>
                <a:gridCol w="1127180"/>
              </a:tblGrid>
              <a:tr h="638984">
                <a:tc>
                  <a:txBody>
                    <a:bodyPr/>
                    <a:lstStyle/>
                    <a:p>
                      <a:pPr algn="ctr" rtl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200" dirty="0" smtClean="0">
                          <a:solidFill>
                            <a:schemeClr val="tx1"/>
                          </a:solidFill>
                          <a:effectLst/>
                        </a:rPr>
                        <a:t>מודל התקשרות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200" dirty="0">
                          <a:solidFill>
                            <a:schemeClr val="tx1"/>
                          </a:solidFill>
                          <a:effectLst/>
                        </a:rPr>
                        <a:t>סוג התקשרות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>
                          <a:solidFill>
                            <a:schemeClr val="tx1"/>
                          </a:solidFill>
                          <a:effectLst/>
                        </a:rPr>
                        <a:t>היקף שכ"ט </a:t>
                      </a:r>
                      <a:r>
                        <a:rPr lang="he-IL" sz="2200" dirty="0" smtClean="0">
                          <a:solidFill>
                            <a:schemeClr val="tx1"/>
                          </a:solidFill>
                          <a:effectLst/>
                        </a:rPr>
                        <a:t>להתקשרות</a:t>
                      </a:r>
                    </a:p>
                    <a:p>
                      <a:pPr algn="ctr" rtl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he-IL" sz="2200" dirty="0">
                          <a:solidFill>
                            <a:schemeClr val="tx1"/>
                          </a:solidFill>
                          <a:effectLst/>
                        </a:rPr>
                        <a:t>כולל מע"מ)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200" dirty="0">
                          <a:solidFill>
                            <a:schemeClr val="tx1"/>
                          </a:solidFill>
                          <a:effectLst/>
                        </a:rPr>
                        <a:t>מקדם 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BIM</a:t>
                      </a:r>
                      <a:r>
                        <a:rPr lang="he-IL" sz="2200" dirty="0">
                          <a:solidFill>
                            <a:schemeClr val="tx1"/>
                          </a:solidFill>
                          <a:effectLst/>
                        </a:rPr>
                        <a:t>*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475"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600" b="0" dirty="0" smtClean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כוללני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עבודות קטנות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עד 300,000 ₪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2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1.15</a:t>
                      </a:r>
                      <a:endParaRPr lang="en-US" sz="22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כוללני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עבודות בינוניות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300,001 ₪ </a:t>
                      </a:r>
                      <a:r>
                        <a:rPr lang="he-IL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עד 1,000,000 </a:t>
                      </a:r>
                      <a:r>
                        <a:rPr lang="he-IL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₪</a:t>
                      </a:r>
                      <a:endParaRPr lang="en-US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2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1.10</a:t>
                      </a:r>
                      <a:endParaRPr lang="en-US" sz="22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effectLst/>
                        </a:rPr>
                        <a:t>3.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כוללני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עבודות גדולות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8775" indent="-358775" algn="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1,000,001 ₪ עד 1,500,000 ₪</a:t>
                      </a:r>
                      <a:endParaRPr lang="en-US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2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1.06</a:t>
                      </a:r>
                      <a:endParaRPr lang="en-US" sz="22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735"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effectLst/>
                        </a:rPr>
                        <a:t>4.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כוללני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8775" indent="-358775" algn="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מעל 1,500,000 ₪</a:t>
                      </a:r>
                      <a:endParaRPr lang="en-US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בהתאם למכרז </a:t>
                      </a:r>
                      <a:endParaRPr lang="en-US" sz="22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735"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600" b="0" dirty="0" smtClean="0">
                          <a:solidFill>
                            <a:schemeClr val="tx1"/>
                          </a:solidFill>
                          <a:effectLst/>
                        </a:rPr>
                        <a:t>5.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בודדת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עבודות קטנות, בינוניות וגדולות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8775" indent="-358775" algn="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ללא קשר להיקף ההתקשרות</a:t>
                      </a:r>
                      <a:endParaRPr lang="en-US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2200" b="1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1.10</a:t>
                      </a:r>
                      <a:endParaRPr lang="en-US" sz="22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16" marR="34916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8" descr="Imagen relacionada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1175"/>
            <a:ext cx="1647800" cy="920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מלבן 2"/>
          <p:cNvSpPr/>
          <p:nvPr/>
        </p:nvSpPr>
        <p:spPr>
          <a:xfrm>
            <a:off x="539552" y="5661248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he-IL" b="1" dirty="0">
                <a:solidFill>
                  <a:srgbClr val="000000"/>
                </a:solidFill>
                <a:latin typeface="Arial"/>
                <a:cs typeface="Arial"/>
              </a:rPr>
              <a:t>המקדמים מתייחסים לפרקים הבאים:</a:t>
            </a:r>
          </a:p>
          <a:p>
            <a:pPr algn="ctr" rtl="1"/>
            <a:r>
              <a:rPr lang="he-IL" b="1" dirty="0">
                <a:solidFill>
                  <a:srgbClr val="000000"/>
                </a:solidFill>
                <a:latin typeface="Arial"/>
                <a:cs typeface="Arial"/>
              </a:rPr>
              <a:t>2.2, 2.3, 2.4, 2.5, 2.8. 2.7, 2.9.1, 2.10, 2.14</a:t>
            </a:r>
          </a:p>
        </p:txBody>
      </p:sp>
    </p:spTree>
    <p:extLst>
      <p:ext uri="{BB962C8B-B14F-4D97-AF65-F5344CB8AC3E}">
        <p14:creationId xmlns:p14="http://schemas.microsoft.com/office/powerpoint/2010/main" val="10117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14</a:t>
            </a:fld>
            <a:endParaRPr lang="he-IL" altLang="he-IL" dirty="0"/>
          </a:p>
        </p:txBody>
      </p:sp>
      <p:sp>
        <p:nvSpPr>
          <p:cNvPr id="4" name="כותרת 1"/>
          <p:cNvSpPr txBox="1">
            <a:spLocks noChangeArrowheads="1"/>
          </p:cNvSpPr>
          <p:nvPr/>
        </p:nvSpPr>
        <p:spPr>
          <a:xfrm>
            <a:off x="1979712" y="836281"/>
            <a:ext cx="5265588" cy="430213"/>
          </a:xfrm>
          <a:prstGeom prst="rect">
            <a:avLst/>
          </a:prstGeom>
        </p:spPr>
        <p:txBody>
          <a:bodyPr lIns="36000" rIns="36000"/>
          <a:lstStyle>
            <a:lvl1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he-IL" altLang="he-IL" sz="2800" kern="0" dirty="0"/>
              <a:t>חישוב </a:t>
            </a:r>
            <a:r>
              <a:rPr lang="he-IL" sz="2800" kern="0" dirty="0" smtClean="0"/>
              <a:t>מקדם </a:t>
            </a:r>
            <a:r>
              <a:rPr lang="he-IL" sz="2800" kern="0" dirty="0"/>
              <a:t>תוספת לתכנון ב-</a:t>
            </a:r>
            <a:r>
              <a:rPr lang="en-US" sz="2800" kern="0" dirty="0"/>
              <a:t>BIM</a:t>
            </a:r>
            <a:endParaRPr lang="en-US" altLang="he-IL" sz="2800" kern="0" dirty="0"/>
          </a:p>
          <a:p>
            <a:pPr algn="ctr"/>
            <a:endParaRPr lang="en-US" sz="2800" b="0" dirty="0"/>
          </a:p>
          <a:p>
            <a:pPr algn="ctr"/>
            <a:r>
              <a:rPr lang="he-IL" sz="2000" dirty="0" smtClean="0"/>
              <a:t>במודל התקשרות לתכנון כוללני בהיקף שכ"ט מעל 1,500,000 ₪ (כולל מע"מ) המחשבון יבצע חישוב  של מקדם</a:t>
            </a:r>
            <a:r>
              <a:rPr lang="en-US" sz="2000" dirty="0" smtClean="0"/>
              <a:t>BIM </a:t>
            </a:r>
            <a:r>
              <a:rPr lang="he-IL" sz="2000" dirty="0" smtClean="0"/>
              <a:t> לפי נוסחה :</a:t>
            </a:r>
          </a:p>
          <a:p>
            <a:pPr algn="ctr"/>
            <a:r>
              <a:rPr lang="en-US" altLang="he-IL" sz="2000" kern="0" dirty="0" smtClean="0"/>
              <a:t>Y</a:t>
            </a:r>
            <a:r>
              <a:rPr lang="en-US" altLang="he-IL" sz="2000" kern="0" dirty="0"/>
              <a:t>= -1.271 </a:t>
            </a:r>
            <a:r>
              <a:rPr lang="en-US" altLang="he-IL" sz="2000" kern="0" dirty="0" err="1"/>
              <a:t>ln</a:t>
            </a:r>
            <a:r>
              <a:rPr lang="en-US" altLang="he-IL" sz="2000" kern="0" dirty="0"/>
              <a:t>(X) + 23.8753</a:t>
            </a:r>
            <a:endParaRPr lang="he-IL" altLang="he-IL" sz="2000" kern="0" dirty="0"/>
          </a:p>
          <a:p>
            <a:pPr algn="ctr"/>
            <a:endParaRPr lang="en-US" altLang="he-IL" sz="2000" kern="0" dirty="0" smtClean="0"/>
          </a:p>
        </p:txBody>
      </p:sp>
      <p:pic>
        <p:nvPicPr>
          <p:cNvPr id="5" name="Picture 8" descr="Imagen relacionada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1175"/>
            <a:ext cx="1647800" cy="920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מלבן 2"/>
          <p:cNvSpPr/>
          <p:nvPr/>
        </p:nvSpPr>
        <p:spPr>
          <a:xfrm>
            <a:off x="3484373" y="5845914"/>
            <a:ext cx="51920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b="1" dirty="0" smtClean="0">
                <a:solidFill>
                  <a:srgbClr val="000000"/>
                </a:solidFill>
                <a:latin typeface="Arial"/>
                <a:cs typeface="Arial"/>
              </a:rPr>
              <a:t>טבלת חישוב מקדם </a:t>
            </a:r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BIM</a:t>
            </a:r>
            <a:r>
              <a:rPr lang="he-IL" b="1" dirty="0" smtClean="0">
                <a:solidFill>
                  <a:srgbClr val="000000"/>
                </a:solidFill>
                <a:latin typeface="Arial"/>
                <a:cs typeface="Arial"/>
              </a:rPr>
              <a:t> להתקשרות מעל 1.5מש"ח</a:t>
            </a:r>
            <a:endParaRPr lang="he-IL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996952"/>
            <a:ext cx="4618881" cy="2744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46" y="3721143"/>
            <a:ext cx="2839227" cy="1296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אובייקט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467108"/>
              </p:ext>
            </p:extLst>
          </p:nvPr>
        </p:nvGraphicFramePr>
        <p:xfrm>
          <a:off x="1607559" y="5659105"/>
          <a:ext cx="9144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Worksheet" showAsIcon="1" r:id="rId6" imgW="914400" imgH="743040" progId="Excel.Sheet.12">
                  <p:embed/>
                </p:oleObj>
              </mc:Choice>
              <mc:Fallback>
                <p:oleObj name="Worksheet" showAsIcon="1" r:id="rId6" imgW="914400" imgH="7430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07559" y="5659105"/>
                        <a:ext cx="914400" cy="74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455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"/>
          <p:cNvSpPr>
            <a:spLocks noChangeArrowheads="1"/>
          </p:cNvSpPr>
          <p:nvPr/>
        </p:nvSpPr>
        <p:spPr bwMode="auto">
          <a:xfrm>
            <a:off x="3343275" y="180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 rtl="0" eaLnBrk="0" hangingPunct="0"/>
            <a:r>
              <a:rPr lang="en-US" altLang="he-IL" dirty="0"/>
              <a:t/>
            </a:r>
            <a:br>
              <a:rPr lang="en-US" altLang="he-IL" dirty="0"/>
            </a:br>
            <a:endParaRPr lang="en-US" altLang="he-IL" dirty="0"/>
          </a:p>
        </p:txBody>
      </p:sp>
      <p:sp>
        <p:nvSpPr>
          <p:cNvPr id="13316" name="Rectangle 7"/>
          <p:cNvSpPr>
            <a:spLocks noChangeArrowheads="1"/>
          </p:cNvSpPr>
          <p:nvPr/>
        </p:nvSpPr>
        <p:spPr bwMode="auto">
          <a:xfrm>
            <a:off x="3343275" y="180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 rtl="0" eaLnBrk="0" hangingPunct="0"/>
            <a:r>
              <a:rPr lang="en-US" altLang="he-IL" dirty="0"/>
              <a:t/>
            </a:r>
            <a:br>
              <a:rPr lang="en-US" altLang="he-IL" dirty="0"/>
            </a:br>
            <a:endParaRPr lang="en-US" altLang="he-IL" dirty="0"/>
          </a:p>
        </p:txBody>
      </p:sp>
      <p:sp>
        <p:nvSpPr>
          <p:cNvPr id="13317" name="מציין מיקום של מספר שקופית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1F5213D-3BE9-46AE-AC67-77B3DD23D794}" type="slidenum">
              <a:rPr lang="he-IL" altLang="he-IL" smtClean="0"/>
              <a:pPr/>
              <a:t>15</a:t>
            </a:fld>
            <a:endParaRPr lang="he-IL" altLang="he-IL" dirty="0" smtClean="0"/>
          </a:p>
        </p:txBody>
      </p:sp>
      <p:sp>
        <p:nvSpPr>
          <p:cNvPr id="13318" name="Rectangle 70"/>
          <p:cNvSpPr>
            <a:spLocks noChangeArrowheads="1"/>
          </p:cNvSpPr>
          <p:nvPr/>
        </p:nvSpPr>
        <p:spPr bwMode="auto">
          <a:xfrm>
            <a:off x="3187700" y="1860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 rtl="0" eaLnBrk="0" hangingPunct="0"/>
            <a:r>
              <a:rPr lang="en-US" altLang="he-IL" dirty="0"/>
              <a:t/>
            </a:r>
            <a:br>
              <a:rPr lang="en-US" altLang="he-IL" dirty="0"/>
            </a:br>
            <a:endParaRPr lang="en-US" altLang="he-IL" dirty="0"/>
          </a:p>
        </p:txBody>
      </p:sp>
      <p:sp>
        <p:nvSpPr>
          <p:cNvPr id="15" name="כותרת 1"/>
          <p:cNvSpPr txBox="1">
            <a:spLocks noChangeArrowheads="1"/>
          </p:cNvSpPr>
          <p:nvPr/>
        </p:nvSpPr>
        <p:spPr>
          <a:xfrm>
            <a:off x="1547271" y="743169"/>
            <a:ext cx="6192688" cy="492125"/>
          </a:xfrm>
          <a:prstGeom prst="rect">
            <a:avLst/>
          </a:prstGeom>
        </p:spPr>
        <p:txBody>
          <a:bodyPr/>
          <a:lstStyle>
            <a:lvl1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r" defTabSz="908050" rtl="1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he-IL" altLang="he-IL" sz="2800" kern="0" dirty="0" smtClean="0"/>
              <a:t>חישוב שכר למנהל מודל </a:t>
            </a:r>
            <a:r>
              <a:rPr lang="en-US" altLang="he-IL" sz="2800" kern="0" dirty="0" smtClean="0"/>
              <a:t>BIM</a:t>
            </a:r>
          </a:p>
        </p:txBody>
      </p:sp>
      <p:graphicFrame>
        <p:nvGraphicFramePr>
          <p:cNvPr id="1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529467"/>
              </p:ext>
            </p:extLst>
          </p:nvPr>
        </p:nvGraphicFramePr>
        <p:xfrm>
          <a:off x="1476693" y="1556792"/>
          <a:ext cx="6446354" cy="2052439"/>
        </p:xfrm>
        <a:graphic>
          <a:graphicData uri="http://schemas.openxmlformats.org/drawingml/2006/table">
            <a:tbl>
              <a:tblPr rtl="1" firstRow="1" firstCol="1" bandRow="1">
                <a:tableStyleId>{21E4AEA4-8DFA-4A89-87EB-49C32662AFE0}</a:tableStyleId>
              </a:tblPr>
              <a:tblGrid>
                <a:gridCol w="2733526">
                  <a:extLst>
                    <a:ext uri="{9D8B030D-6E8A-4147-A177-3AD203B41FA5}"/>
                  </a:extLst>
                </a:gridCol>
                <a:gridCol w="1856414">
                  <a:extLst>
                    <a:ext uri="{9D8B030D-6E8A-4147-A177-3AD203B41FA5}"/>
                  </a:extLst>
                </a:gridCol>
                <a:gridCol w="1856414">
                  <a:extLst>
                    <a:ext uri="{9D8B030D-6E8A-4147-A177-3AD203B41FA5}"/>
                  </a:extLst>
                </a:gridCol>
              </a:tblGrid>
              <a:tr h="720463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endParaRPr lang="he-IL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endParaRPr lang="he-IL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endParaRPr lang="he-IL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2000" dirty="0" smtClean="0">
                          <a:solidFill>
                            <a:schemeClr val="tx1"/>
                          </a:solidFill>
                          <a:effectLst/>
                        </a:rPr>
                        <a:t>היקף שכ"ט</a:t>
                      </a:r>
                      <a:r>
                        <a:rPr lang="he-IL" sz="20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he-IL" sz="2000" dirty="0" smtClean="0">
                          <a:solidFill>
                            <a:schemeClr val="tx1"/>
                          </a:solidFill>
                          <a:effectLst/>
                        </a:rPr>
                        <a:t>(כולל </a:t>
                      </a: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מע"מ)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היקף שעות עבודה </a:t>
                      </a:r>
                      <a:r>
                        <a:rPr lang="he-IL" sz="2000" dirty="0" smtClean="0">
                          <a:solidFill>
                            <a:schemeClr val="tx1"/>
                          </a:solidFill>
                          <a:effectLst/>
                        </a:rPr>
                        <a:t>עבור </a:t>
                      </a:r>
                      <a:r>
                        <a:rPr lang="he-IL" sz="2000" dirty="0">
                          <a:solidFill>
                            <a:schemeClr val="tx1"/>
                          </a:solidFill>
                          <a:effectLst/>
                        </a:rPr>
                        <a:t>ניהול </a:t>
                      </a:r>
                      <a:r>
                        <a:rPr lang="he-IL" sz="2000" dirty="0" smtClean="0">
                          <a:solidFill>
                            <a:schemeClr val="tx1"/>
                          </a:solidFill>
                          <a:effectLst/>
                        </a:rPr>
                        <a:t>המודל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666302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1900" b="1" dirty="0" smtClean="0">
                          <a:solidFill>
                            <a:schemeClr val="tx1"/>
                          </a:solidFill>
                          <a:effectLst/>
                        </a:rPr>
                        <a:t>מבנה יחיד 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1900" b="1" dirty="0" smtClean="0">
                          <a:solidFill>
                            <a:schemeClr val="tx1"/>
                          </a:solidFill>
                          <a:effectLst/>
                        </a:rPr>
                        <a:t>פשוט / רגיל</a:t>
                      </a:r>
                      <a:endParaRPr lang="en-US" sz="1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97865" algn="l"/>
                        </a:tabLst>
                      </a:pPr>
                      <a:r>
                        <a:rPr lang="he-IL" sz="1900" b="1" dirty="0">
                          <a:solidFill>
                            <a:schemeClr val="tx1"/>
                          </a:solidFill>
                          <a:effectLst/>
                        </a:rPr>
                        <a:t>מבנה </a:t>
                      </a:r>
                      <a:r>
                        <a:rPr lang="he-IL" sz="1900" b="1" dirty="0" smtClean="0">
                          <a:solidFill>
                            <a:schemeClr val="tx1"/>
                          </a:solidFill>
                          <a:effectLst/>
                        </a:rPr>
                        <a:t>יחיד מורכב / ייעודי או מספר מבנים מכל הסוגים</a:t>
                      </a:r>
                      <a:endParaRPr lang="en-US" sz="1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396525"/>
              </p:ext>
            </p:extLst>
          </p:nvPr>
        </p:nvGraphicFramePr>
        <p:xfrm>
          <a:off x="1462382" y="3645024"/>
          <a:ext cx="6452893" cy="509775"/>
        </p:xfrm>
        <a:graphic>
          <a:graphicData uri="http://schemas.openxmlformats.org/drawingml/2006/table">
            <a:tbl>
              <a:tblPr rtl="1" firstRow="1" firstCol="1" bandRow="1">
                <a:tableStyleId>{21E4AEA4-8DFA-4A89-87EB-49C32662AFE0}</a:tableStyleId>
              </a:tblPr>
              <a:tblGrid>
                <a:gridCol w="2724769">
                  <a:extLst>
                    <a:ext uri="{9D8B030D-6E8A-4147-A177-3AD203B41FA5}"/>
                  </a:extLst>
                </a:gridCol>
                <a:gridCol w="1856414">
                  <a:extLst>
                    <a:ext uri="{9D8B030D-6E8A-4147-A177-3AD203B41FA5}"/>
                  </a:extLst>
                </a:gridCol>
                <a:gridCol w="1871710">
                  <a:extLst>
                    <a:ext uri="{9D8B030D-6E8A-4147-A177-3AD203B41FA5}"/>
                  </a:extLst>
                </a:gridCol>
              </a:tblGrid>
              <a:tr h="509775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1600" dirty="0">
                          <a:solidFill>
                            <a:schemeClr val="tx1"/>
                          </a:solidFill>
                          <a:effectLst/>
                        </a:rPr>
                        <a:t>עד </a:t>
                      </a:r>
                      <a:r>
                        <a:rPr lang="he-IL" sz="1600" dirty="0" smtClean="0">
                          <a:solidFill>
                            <a:schemeClr val="tx1"/>
                          </a:solidFill>
                          <a:effectLst/>
                        </a:rPr>
                        <a:t>300,000₪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2400" dirty="0" smtClean="0">
                          <a:solidFill>
                            <a:schemeClr val="tx1"/>
                          </a:solidFill>
                          <a:effectLst/>
                        </a:rPr>
                        <a:t>150 ש"ע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2400" dirty="0" smtClean="0">
                          <a:solidFill>
                            <a:schemeClr val="tx1"/>
                          </a:solidFill>
                          <a:effectLst/>
                        </a:rPr>
                        <a:t>200 ש"ע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4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573114"/>
              </p:ext>
            </p:extLst>
          </p:nvPr>
        </p:nvGraphicFramePr>
        <p:xfrm>
          <a:off x="1477680" y="4221088"/>
          <a:ext cx="6437595" cy="504056"/>
        </p:xfrm>
        <a:graphic>
          <a:graphicData uri="http://schemas.openxmlformats.org/drawingml/2006/table">
            <a:tbl>
              <a:tblPr rtl="1" firstRow="1" firstCol="1" bandRow="1">
                <a:tableStyleId>{21E4AEA4-8DFA-4A89-87EB-49C32662AFE0}</a:tableStyleId>
              </a:tblPr>
              <a:tblGrid>
                <a:gridCol w="2742995">
                  <a:extLst>
                    <a:ext uri="{9D8B030D-6E8A-4147-A177-3AD203B41FA5}"/>
                  </a:extLst>
                </a:gridCol>
                <a:gridCol w="1842620">
                  <a:extLst>
                    <a:ext uri="{9D8B030D-6E8A-4147-A177-3AD203B41FA5}"/>
                  </a:extLst>
                </a:gridCol>
                <a:gridCol w="1851980">
                  <a:extLst>
                    <a:ext uri="{9D8B030D-6E8A-4147-A177-3AD203B41FA5}"/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1600" dirty="0" smtClean="0">
                          <a:solidFill>
                            <a:schemeClr val="tx1"/>
                          </a:solidFill>
                          <a:effectLst/>
                        </a:rPr>
                        <a:t>300,001₪  עד 1,000,000₪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2400" dirty="0" smtClean="0">
                          <a:solidFill>
                            <a:schemeClr val="tx1"/>
                          </a:solidFill>
                          <a:effectLst/>
                        </a:rPr>
                        <a:t>200 ש"ע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2400" dirty="0" smtClean="0">
                          <a:solidFill>
                            <a:schemeClr val="tx1"/>
                          </a:solidFill>
                          <a:effectLst/>
                        </a:rPr>
                        <a:t>300 ש"ע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6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254267"/>
              </p:ext>
            </p:extLst>
          </p:nvPr>
        </p:nvGraphicFramePr>
        <p:xfrm>
          <a:off x="1468921" y="4797153"/>
          <a:ext cx="6446354" cy="509776"/>
        </p:xfrm>
        <a:graphic>
          <a:graphicData uri="http://schemas.openxmlformats.org/drawingml/2006/table">
            <a:tbl>
              <a:tblPr rtl="1" firstRow="1" firstCol="1" bandRow="1">
                <a:tableStyleId>{21E4AEA4-8DFA-4A89-87EB-49C32662AFE0}</a:tableStyleId>
              </a:tblPr>
              <a:tblGrid>
                <a:gridCol w="2733526">
                  <a:extLst>
                    <a:ext uri="{9D8B030D-6E8A-4147-A177-3AD203B41FA5}"/>
                  </a:extLst>
                </a:gridCol>
                <a:gridCol w="1856414">
                  <a:extLst>
                    <a:ext uri="{9D8B030D-6E8A-4147-A177-3AD203B41FA5}"/>
                  </a:extLst>
                </a:gridCol>
                <a:gridCol w="1856414">
                  <a:extLst>
                    <a:ext uri="{9D8B030D-6E8A-4147-A177-3AD203B41FA5}"/>
                  </a:extLst>
                </a:gridCol>
              </a:tblGrid>
              <a:tr h="50977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1600" dirty="0" smtClean="0">
                          <a:solidFill>
                            <a:schemeClr val="tx1"/>
                          </a:solidFill>
                          <a:effectLst/>
                        </a:rPr>
                        <a:t>1,000,001₪ </a:t>
                      </a:r>
                      <a:r>
                        <a:rPr lang="he-IL" sz="1600" dirty="0">
                          <a:solidFill>
                            <a:schemeClr val="tx1"/>
                          </a:solidFill>
                          <a:effectLst/>
                        </a:rPr>
                        <a:t>עד </a:t>
                      </a:r>
                      <a:r>
                        <a:rPr lang="he-IL" sz="1600" dirty="0" smtClean="0">
                          <a:solidFill>
                            <a:schemeClr val="tx1"/>
                          </a:solidFill>
                          <a:effectLst/>
                        </a:rPr>
                        <a:t>1,500,000₪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2400" dirty="0" smtClean="0">
                          <a:solidFill>
                            <a:schemeClr val="tx1"/>
                          </a:solidFill>
                          <a:effectLst/>
                        </a:rPr>
                        <a:t>300 ש"ע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7865" algn="l"/>
                        </a:tabLst>
                      </a:pPr>
                      <a:r>
                        <a:rPr lang="he-IL" sz="2400" dirty="0" smtClean="0">
                          <a:solidFill>
                            <a:schemeClr val="tx1"/>
                          </a:solidFill>
                          <a:effectLst/>
                        </a:rPr>
                        <a:t>420 ש"ע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173511"/>
              </p:ext>
            </p:extLst>
          </p:nvPr>
        </p:nvGraphicFramePr>
        <p:xfrm>
          <a:off x="1481194" y="5445224"/>
          <a:ext cx="6434081" cy="449263"/>
        </p:xfrm>
        <a:graphic>
          <a:graphicData uri="http://schemas.openxmlformats.org/drawingml/2006/table">
            <a:tbl>
              <a:tblPr rtl="1" firstRow="1" firstCol="1" bandRow="1">
                <a:tableStyleId>{21E4AEA4-8DFA-4A89-87EB-49C32662AFE0}</a:tableStyleId>
              </a:tblPr>
              <a:tblGrid>
                <a:gridCol w="2734006">
                  <a:extLst>
                    <a:ext uri="{9D8B030D-6E8A-4147-A177-3AD203B41FA5}"/>
                  </a:extLst>
                </a:gridCol>
                <a:gridCol w="3700075">
                  <a:extLst>
                    <a:ext uri="{9D8B030D-6E8A-4147-A177-3AD203B41FA5}"/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97865" algn="l"/>
                        </a:tabLst>
                      </a:pPr>
                      <a:r>
                        <a:rPr lang="he-IL" sz="1600" dirty="0">
                          <a:solidFill>
                            <a:schemeClr val="tx1"/>
                          </a:solidFill>
                          <a:effectLst/>
                        </a:rPr>
                        <a:t>מעל </a:t>
                      </a:r>
                      <a:r>
                        <a:rPr lang="he-IL" sz="1600" dirty="0" smtClean="0">
                          <a:solidFill>
                            <a:schemeClr val="tx1"/>
                          </a:solidFill>
                          <a:effectLst/>
                        </a:rPr>
                        <a:t>1,500,000₪ 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97865" algn="l"/>
                        </a:tabLst>
                      </a:pPr>
                      <a:r>
                        <a:rPr lang="he-IL" sz="1300" dirty="0">
                          <a:solidFill>
                            <a:schemeClr val="tx1"/>
                          </a:solidFill>
                          <a:effectLst/>
                        </a:rPr>
                        <a:t>עפ"י תנאי המכרז / תחשיב מאושר ע"י מנהל החוזה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5137" marR="35137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pic>
        <p:nvPicPr>
          <p:cNvPr id="19" name="תמונה 18" descr="hr planning icon. Trendy flat vector hr planning icon on white background from general collection, vector illustration can be use for web and mobile, eps10 Foto de archivo - 111298748"/>
          <p:cNvPicPr/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72" t="14747" r="22589" b="31111"/>
          <a:stretch/>
        </p:blipFill>
        <p:spPr bwMode="auto">
          <a:xfrm>
            <a:off x="611560" y="598995"/>
            <a:ext cx="936104" cy="7606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60114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16</a:t>
            </a:fld>
            <a:endParaRPr lang="he-IL" altLang="he-IL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635297"/>
              </p:ext>
            </p:extLst>
          </p:nvPr>
        </p:nvGraphicFramePr>
        <p:xfrm>
          <a:off x="539552" y="1988840"/>
          <a:ext cx="8128198" cy="2304256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905326"/>
                <a:gridCol w="905326"/>
                <a:gridCol w="905326"/>
                <a:gridCol w="905326"/>
                <a:gridCol w="905326"/>
                <a:gridCol w="905326"/>
                <a:gridCol w="905326"/>
                <a:gridCol w="905326"/>
                <a:gridCol w="885590"/>
              </a:tblGrid>
              <a:tr h="1146419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קטן צפון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 smtClean="0">
                          <a:effectLst/>
                        </a:rPr>
                        <a:t>קטן </a:t>
                      </a:r>
                      <a:r>
                        <a:rPr lang="he-IL" sz="1800" b="1" u="none" strike="noStrike" dirty="0">
                          <a:effectLst/>
                        </a:rPr>
                        <a:t>מרכז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קטן דרום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בינוני צפון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בינוני מרכז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בינוני דרום 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גדול צפון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גדול מרכז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גדול דרום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/>
                </a:tc>
              </a:tr>
              <a:tr h="1157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0.95%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0.93%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0.99%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0.87%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0.90%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0.92%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0.87%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0.86%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0.86%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935" marR="5935" marT="5935" marB="0" anchor="ctr">
                    <a:solidFill>
                      <a:srgbClr val="D5E7FF"/>
                    </a:solidFill>
                  </a:tcPr>
                </a:tc>
              </a:tr>
            </a:tbl>
          </a:graphicData>
        </a:graphic>
      </p:graphicFrame>
      <p:sp>
        <p:nvSpPr>
          <p:cNvPr id="4" name="מלבן 3"/>
          <p:cNvSpPr/>
          <p:nvPr/>
        </p:nvSpPr>
        <p:spPr>
          <a:xfrm>
            <a:off x="539552" y="771798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חישוב מקדם </a:t>
            </a:r>
            <a:r>
              <a:rPr lang="he-IL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מכרז 100 לפי היקף ההתקשרות ומרחב תכנון</a:t>
            </a:r>
          </a:p>
        </p:txBody>
      </p:sp>
      <p:sp>
        <p:nvSpPr>
          <p:cNvPr id="6" name="מלבן 5"/>
          <p:cNvSpPr/>
          <p:nvPr/>
        </p:nvSpPr>
        <p:spPr>
          <a:xfrm>
            <a:off x="546697" y="4869160"/>
            <a:ext cx="79591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he-IL" b="1" dirty="0" smtClean="0">
                <a:solidFill>
                  <a:srgbClr val="000000"/>
                </a:solidFill>
                <a:latin typeface="Arial"/>
                <a:cs typeface="Arial"/>
              </a:rPr>
              <a:t>המקדמים מתייחסים לפרקים הבאים:</a:t>
            </a:r>
          </a:p>
          <a:p>
            <a:pPr algn="ctr" rtl="1"/>
            <a:r>
              <a:rPr lang="he-IL" b="1" dirty="0" smtClean="0">
                <a:solidFill>
                  <a:srgbClr val="000000"/>
                </a:solidFill>
                <a:latin typeface="Arial"/>
                <a:cs typeface="Arial"/>
              </a:rPr>
              <a:t> 2.2, 2.3, 2.5, 2.7, 2.8, 2.9.1, 2.10, 2.14, 2.15, 2.23, 2.29 </a:t>
            </a:r>
            <a:endParaRPr lang="he-IL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480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17</a:t>
            </a:fld>
            <a:endParaRPr lang="he-IL" altLang="he-IL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52737"/>
            <a:ext cx="6984775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מלבן 3"/>
          <p:cNvSpPr/>
          <p:nvPr/>
        </p:nvSpPr>
        <p:spPr>
          <a:xfrm>
            <a:off x="0" y="476672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b="1" dirty="0" smtClean="0">
                <a:solidFill>
                  <a:schemeClr val="tx2"/>
                </a:solidFill>
              </a:rPr>
              <a:t>תרשים לחישוב מקדמים:</a:t>
            </a:r>
            <a:endParaRPr lang="he-IL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11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18</a:t>
            </a:fld>
            <a:endParaRPr lang="he-IL" altLang="he-IL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566737"/>
            <a:ext cx="6667500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483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כותרת 1"/>
          <p:cNvSpPr>
            <a:spLocks noGrp="1"/>
          </p:cNvSpPr>
          <p:nvPr>
            <p:ph type="ctrTitle"/>
          </p:nvPr>
        </p:nvSpPr>
        <p:spPr>
          <a:xfrm>
            <a:off x="755576" y="548681"/>
            <a:ext cx="7560840" cy="504055"/>
          </a:xfrm>
        </p:spPr>
        <p:txBody>
          <a:bodyPr>
            <a:normAutofit/>
          </a:bodyPr>
          <a:lstStyle/>
          <a:p>
            <a:pPr algn="ctr"/>
            <a:r>
              <a:rPr lang="he-IL" sz="2800" kern="1200" dirty="0" smtClean="0"/>
              <a:t>מבט </a:t>
            </a:r>
            <a:r>
              <a:rPr lang="he-IL" sz="2800" kern="1200" dirty="0"/>
              <a:t>כללי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28800"/>
            <a:ext cx="9144000" cy="5072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7563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99592" y="1268760"/>
            <a:ext cx="7128792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he-IL" sz="2000" dirty="0">
              <a:latin typeface="David" pitchFamily="34" charset="-79"/>
              <a:cs typeface="David" pitchFamily="34" charset="-79"/>
            </a:endParaRPr>
          </a:p>
          <a:p>
            <a:pPr indent="-342900" algn="r" defTabSz="914400" rtl="1" eaLnBrk="1" hangingPunct="1">
              <a:buFont typeface="Arial" panose="020B0604020202020204" pitchFamily="34" charset="0"/>
              <a:buChar char="•"/>
            </a:pPr>
            <a:r>
              <a:rPr lang="he-IL" sz="2000" dirty="0">
                <a:latin typeface="+mn-lt"/>
                <a:cs typeface="+mn-cs"/>
              </a:rPr>
              <a:t>המחשבון</a:t>
            </a:r>
            <a:r>
              <a:rPr lang="he-IL" sz="2000" dirty="0" smtClean="0">
                <a:latin typeface="David" pitchFamily="34" charset="-79"/>
                <a:cs typeface="David" pitchFamily="34" charset="-79"/>
              </a:rPr>
              <a:t> </a:t>
            </a:r>
            <a:r>
              <a:rPr lang="he-IL" sz="2000" dirty="0" smtClean="0">
                <a:latin typeface="+mn-lt"/>
                <a:cs typeface="+mn-cs"/>
              </a:rPr>
              <a:t>כולל </a:t>
            </a:r>
            <a:r>
              <a:rPr lang="he-IL" sz="2000" dirty="0">
                <a:latin typeface="+mn-lt"/>
                <a:cs typeface="+mn-cs"/>
              </a:rPr>
              <a:t>התייחסות למספר רב של מקצועות </a:t>
            </a:r>
            <a:r>
              <a:rPr lang="he-IL" sz="2000" dirty="0" smtClean="0">
                <a:latin typeface="+mn-lt"/>
                <a:cs typeface="+mn-cs"/>
              </a:rPr>
              <a:t>תכנון</a:t>
            </a:r>
            <a:endParaRPr lang="he-IL" sz="2000" dirty="0">
              <a:latin typeface="+mn-lt"/>
              <a:cs typeface="+mn-cs"/>
            </a:endParaRPr>
          </a:p>
          <a:p>
            <a:pPr indent="-342900" algn="r" defTabSz="914400" rtl="1" eaLnBrk="1" hangingPunct="1">
              <a:buFont typeface="Arial" panose="020B0604020202020204" pitchFamily="34" charset="0"/>
              <a:buChar char="•"/>
            </a:pPr>
            <a:endParaRPr lang="he-IL" sz="2000" dirty="0">
              <a:latin typeface="+mn-lt"/>
              <a:cs typeface="+mn-cs"/>
            </a:endParaRPr>
          </a:p>
          <a:p>
            <a:pPr indent="-342900" algn="r" defTabSz="914400" rtl="1" eaLnBrk="1" hangingPunct="1">
              <a:buFont typeface="Arial" panose="020B0604020202020204" pitchFamily="34" charset="0"/>
              <a:buChar char="•"/>
            </a:pPr>
            <a:r>
              <a:rPr lang="he-IL" sz="2000" dirty="0">
                <a:latin typeface="+mn-lt"/>
                <a:cs typeface="+mn-cs"/>
              </a:rPr>
              <a:t> התעריפים מתחלקים </a:t>
            </a:r>
            <a:r>
              <a:rPr lang="he-IL" sz="2000" dirty="0" smtClean="0">
                <a:latin typeface="+mn-lt"/>
                <a:cs typeface="+mn-cs"/>
              </a:rPr>
              <a:t> ל-2 </a:t>
            </a:r>
            <a:r>
              <a:rPr lang="he-IL" sz="2000" dirty="0" smtClean="0">
                <a:latin typeface="+mn-lt"/>
                <a:cs typeface="+mn-cs"/>
              </a:rPr>
              <a:t>סוגים: </a:t>
            </a:r>
            <a:endParaRPr lang="he-IL" sz="2000" dirty="0">
              <a:latin typeface="+mn-lt"/>
              <a:cs typeface="+mn-cs"/>
            </a:endParaRPr>
          </a:p>
          <a:p>
            <a:pPr indent="-342900" algn="r" defTabSz="914400" rtl="1" eaLnBrk="1" hangingPunct="1">
              <a:buFont typeface="Wingdings" panose="05000000000000000000" pitchFamily="2" charset="2"/>
              <a:buChar char="§"/>
            </a:pPr>
            <a:endParaRPr lang="he-IL" sz="2000" dirty="0">
              <a:latin typeface="+mn-lt"/>
              <a:cs typeface="+mn-cs"/>
            </a:endParaRPr>
          </a:p>
          <a:p>
            <a:pPr marL="914400" lvl="3" indent="-342900" algn="r" defTabSz="914400" rtl="1" eaLnBrk="1" hangingPunct="1">
              <a:buFont typeface="Wingdings" panose="05000000000000000000" pitchFamily="2" charset="2"/>
              <a:buChar char="ü"/>
            </a:pPr>
            <a:r>
              <a:rPr lang="he-IL" sz="2000" dirty="0">
                <a:latin typeface="+mn-lt"/>
                <a:cs typeface="+mn-cs"/>
              </a:rPr>
              <a:t>תעריפים חדשים </a:t>
            </a:r>
            <a:r>
              <a:rPr lang="he-IL" sz="2000" dirty="0" smtClean="0">
                <a:latin typeface="+mn-lt"/>
                <a:cs typeface="+mn-cs"/>
              </a:rPr>
              <a:t>אשר </a:t>
            </a:r>
            <a:r>
              <a:rPr lang="he-IL" sz="2000" dirty="0">
                <a:latin typeface="+mn-lt"/>
                <a:cs typeface="+mn-cs"/>
              </a:rPr>
              <a:t>החליפו את </a:t>
            </a:r>
            <a:r>
              <a:rPr lang="he-IL" sz="2000" dirty="0" smtClean="0">
                <a:latin typeface="+mn-lt"/>
                <a:cs typeface="+mn-cs"/>
              </a:rPr>
              <a:t>תעריפים ושיטת </a:t>
            </a:r>
            <a:r>
              <a:rPr lang="he-IL" sz="2000" dirty="0">
                <a:latin typeface="+mn-lt"/>
                <a:cs typeface="+mn-cs"/>
              </a:rPr>
              <a:t>החישוב הנהוגה </a:t>
            </a:r>
            <a:r>
              <a:rPr lang="he-IL" sz="2000" dirty="0" smtClean="0">
                <a:latin typeface="+mn-lt"/>
                <a:cs typeface="+mn-cs"/>
              </a:rPr>
              <a:t>לפי </a:t>
            </a:r>
            <a:r>
              <a:rPr lang="he-IL" sz="2000" dirty="0" smtClean="0">
                <a:latin typeface="+mn-lt"/>
                <a:cs typeface="+mn-cs"/>
              </a:rPr>
              <a:t>הספר </a:t>
            </a:r>
            <a:r>
              <a:rPr lang="he-IL" sz="2000" dirty="0" smtClean="0">
                <a:latin typeface="+mn-lt"/>
                <a:cs typeface="+mn-cs"/>
              </a:rPr>
              <a:t>הצהוב - מהדורה 1996</a:t>
            </a:r>
            <a:endParaRPr lang="he-IL" sz="2000" dirty="0">
              <a:latin typeface="+mn-lt"/>
              <a:cs typeface="+mn-cs"/>
            </a:endParaRPr>
          </a:p>
          <a:p>
            <a:pPr marL="914400" lvl="3" indent="-342900" algn="r" defTabSz="914400" rtl="1" eaLnBrk="1" hangingPunct="1">
              <a:buFont typeface="Wingdings" panose="05000000000000000000" pitchFamily="2" charset="2"/>
              <a:buChar char="ü"/>
            </a:pPr>
            <a:r>
              <a:rPr lang="he-IL" sz="2000" dirty="0">
                <a:latin typeface="+mn-lt"/>
                <a:cs typeface="+mn-cs"/>
              </a:rPr>
              <a:t>תעריפים מעודכנים אשר מתבססים לפי שיטת החישוב הנהוגה </a:t>
            </a:r>
            <a:r>
              <a:rPr lang="he-IL" sz="2000" dirty="0" smtClean="0">
                <a:latin typeface="+mn-lt"/>
                <a:cs typeface="+mn-cs"/>
              </a:rPr>
              <a:t>לפי </a:t>
            </a:r>
            <a:r>
              <a:rPr lang="he-IL" sz="2000" dirty="0">
                <a:latin typeface="+mn-lt"/>
                <a:cs typeface="+mn-cs"/>
              </a:rPr>
              <a:t>הספר </a:t>
            </a:r>
            <a:r>
              <a:rPr lang="he-IL" sz="2000" dirty="0" smtClean="0">
                <a:latin typeface="+mn-lt"/>
                <a:cs typeface="+mn-cs"/>
              </a:rPr>
              <a:t>הצהוב - מהדורה 1996 </a:t>
            </a:r>
            <a:r>
              <a:rPr lang="he-IL" sz="2000" dirty="0">
                <a:latin typeface="+mn-lt"/>
                <a:cs typeface="+mn-cs"/>
              </a:rPr>
              <a:t>עם שינויים והתאמות </a:t>
            </a:r>
            <a:r>
              <a:rPr lang="he-IL" sz="2000" dirty="0" smtClean="0">
                <a:latin typeface="+mn-lt"/>
                <a:cs typeface="+mn-cs"/>
              </a:rPr>
              <a:t>מינוריים</a:t>
            </a:r>
            <a:r>
              <a:rPr lang="he-IL" sz="2000" dirty="0">
                <a:latin typeface="+mn-lt"/>
                <a:cs typeface="+mn-cs"/>
              </a:rPr>
              <a:t/>
            </a:r>
            <a:br>
              <a:rPr lang="he-IL" sz="2000" dirty="0">
                <a:latin typeface="+mn-lt"/>
                <a:cs typeface="+mn-cs"/>
              </a:rPr>
            </a:br>
            <a:endParaRPr lang="he-IL" sz="2000" dirty="0">
              <a:latin typeface="+mn-lt"/>
              <a:cs typeface="+mn-cs"/>
            </a:endParaRPr>
          </a:p>
        </p:txBody>
      </p:sp>
      <p:sp>
        <p:nvSpPr>
          <p:cNvPr id="10" name="כותרת 1"/>
          <p:cNvSpPr>
            <a:spLocks noGrp="1"/>
          </p:cNvSpPr>
          <p:nvPr>
            <p:ph type="ctrTitle"/>
          </p:nvPr>
        </p:nvSpPr>
        <p:spPr>
          <a:xfrm>
            <a:off x="1331640" y="518815"/>
            <a:ext cx="6912768" cy="533921"/>
          </a:xfrm>
        </p:spPr>
        <p:txBody>
          <a:bodyPr>
            <a:normAutofit/>
          </a:bodyPr>
          <a:lstStyle/>
          <a:p>
            <a:pPr algn="ctr"/>
            <a:r>
              <a:rPr lang="he-IL" sz="2800" kern="1200" dirty="0"/>
              <a:t>רקע</a:t>
            </a:r>
          </a:p>
        </p:txBody>
      </p:sp>
    </p:spTree>
    <p:extLst>
      <p:ext uri="{BB962C8B-B14F-4D97-AF65-F5344CB8AC3E}">
        <p14:creationId xmlns:p14="http://schemas.microsoft.com/office/powerpoint/2010/main" val="211628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כותרת 1"/>
          <p:cNvSpPr>
            <a:spLocks noGrp="1"/>
          </p:cNvSpPr>
          <p:nvPr>
            <p:ph type="ctrTitle"/>
          </p:nvPr>
        </p:nvSpPr>
        <p:spPr>
          <a:xfrm>
            <a:off x="755576" y="548681"/>
            <a:ext cx="7560840" cy="504055"/>
          </a:xfrm>
        </p:spPr>
        <p:txBody>
          <a:bodyPr>
            <a:normAutofit/>
          </a:bodyPr>
          <a:lstStyle/>
          <a:p>
            <a:pPr algn="ctr"/>
            <a:r>
              <a:rPr lang="he-IL" sz="2800" kern="1200" dirty="0" smtClean="0"/>
              <a:t>אחוזים</a:t>
            </a:r>
            <a:endParaRPr lang="he-IL" sz="2800" kern="1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2856"/>
            <a:ext cx="9144000" cy="3575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0491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כותרת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560840" cy="648071"/>
          </a:xfrm>
        </p:spPr>
        <p:txBody>
          <a:bodyPr>
            <a:normAutofit/>
          </a:bodyPr>
          <a:lstStyle/>
          <a:p>
            <a:pPr algn="ctr"/>
            <a:r>
              <a:rPr lang="he-IL" sz="2800" kern="1200" dirty="0"/>
              <a:t>תשומות (שעות,ביקורים,החזר </a:t>
            </a:r>
            <a:r>
              <a:rPr lang="he-IL" sz="2800" kern="1200" dirty="0" err="1"/>
              <a:t>וכו</a:t>
            </a:r>
            <a:r>
              <a:rPr lang="he-IL" sz="2800" kern="1200" dirty="0"/>
              <a:t>')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700808"/>
            <a:ext cx="2921218" cy="486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2780928"/>
            <a:ext cx="2269985" cy="2357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מחבר חץ ישר 11"/>
          <p:cNvCxnSpPr/>
          <p:nvPr/>
        </p:nvCxnSpPr>
        <p:spPr>
          <a:xfrm>
            <a:off x="3419872" y="4365104"/>
            <a:ext cx="15121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36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כותרת 1"/>
          <p:cNvSpPr>
            <a:spLocks noGrp="1"/>
          </p:cNvSpPr>
          <p:nvPr>
            <p:ph type="ctrTitle"/>
          </p:nvPr>
        </p:nvSpPr>
        <p:spPr>
          <a:xfrm>
            <a:off x="755576" y="548681"/>
            <a:ext cx="7632848" cy="648071"/>
          </a:xfrm>
        </p:spPr>
        <p:txBody>
          <a:bodyPr>
            <a:normAutofit/>
          </a:bodyPr>
          <a:lstStyle/>
          <a:p>
            <a:pPr algn="ctr"/>
            <a:r>
              <a:rPr lang="he-IL" sz="2800" kern="1200" dirty="0"/>
              <a:t>נתוני הזמנה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08920"/>
            <a:ext cx="9144000" cy="161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9961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כותרת 1"/>
          <p:cNvSpPr>
            <a:spLocks noGrp="1"/>
          </p:cNvSpPr>
          <p:nvPr>
            <p:ph type="ctrTitle"/>
          </p:nvPr>
        </p:nvSpPr>
        <p:spPr>
          <a:xfrm>
            <a:off x="755576" y="548681"/>
            <a:ext cx="7488832" cy="648071"/>
          </a:xfrm>
        </p:spPr>
        <p:txBody>
          <a:bodyPr>
            <a:normAutofit/>
          </a:bodyPr>
          <a:lstStyle/>
          <a:p>
            <a:pPr algn="ctr"/>
            <a:r>
              <a:rPr lang="he-IL" sz="2800" kern="1200" dirty="0"/>
              <a:t>הפקת דוחות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2204864"/>
            <a:ext cx="3154363" cy="250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0777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כותרת 1"/>
          <p:cNvSpPr>
            <a:spLocks noGrp="1"/>
          </p:cNvSpPr>
          <p:nvPr>
            <p:ph type="ctrTitle"/>
          </p:nvPr>
        </p:nvSpPr>
        <p:spPr>
          <a:xfrm>
            <a:off x="755576" y="548681"/>
            <a:ext cx="7560840" cy="576063"/>
          </a:xfrm>
        </p:spPr>
        <p:txBody>
          <a:bodyPr>
            <a:normAutofit/>
          </a:bodyPr>
          <a:lstStyle/>
          <a:p>
            <a:pPr algn="ctr"/>
            <a:r>
              <a:rPr lang="he-IL" sz="2800" kern="1200" dirty="0"/>
              <a:t>דוח ריכוז הזמנה - דוגמא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138" y="1090613"/>
            <a:ext cx="8467725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7686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25</a:t>
            </a:fld>
            <a:endParaRPr lang="he-IL" altLang="he-IL"/>
          </a:p>
        </p:txBody>
      </p:sp>
      <p:sp>
        <p:nvSpPr>
          <p:cNvPr id="4" name="מלבן 3"/>
          <p:cNvSpPr/>
          <p:nvPr/>
        </p:nvSpPr>
        <p:spPr>
          <a:xfrm>
            <a:off x="635393" y="836712"/>
            <a:ext cx="76161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מחשבונים </a:t>
            </a:r>
            <a:r>
              <a:rPr lang="he-IL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נוספים לעבודות </a:t>
            </a:r>
            <a:r>
              <a:rPr lang="he-IL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תכנון במערכת הביטחון:</a:t>
            </a:r>
          </a:p>
        </p:txBody>
      </p:sp>
      <p:sp>
        <p:nvSpPr>
          <p:cNvPr id="8" name="מלבן 7"/>
          <p:cNvSpPr/>
          <p:nvPr/>
        </p:nvSpPr>
        <p:spPr>
          <a:xfrm>
            <a:off x="2195736" y="1772816"/>
            <a:ext cx="58165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b="1" dirty="0" smtClean="0">
                <a:solidFill>
                  <a:schemeClr val="tx2"/>
                </a:solidFill>
              </a:rPr>
              <a:t>קיימים מחשבונים נוספים לחישוב שכר הטרחה:</a:t>
            </a:r>
            <a:endParaRPr lang="he-IL" b="1" dirty="0">
              <a:solidFill>
                <a:schemeClr val="tx2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3571408" y="2984890"/>
            <a:ext cx="4320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chemeClr val="tx2"/>
                </a:solidFill>
              </a:rPr>
              <a:t> </a:t>
            </a:r>
            <a:r>
              <a:rPr lang="he-IL" b="1" dirty="0" smtClean="0">
                <a:solidFill>
                  <a:schemeClr val="tx2"/>
                </a:solidFill>
              </a:rPr>
              <a:t>1. </a:t>
            </a:r>
            <a:r>
              <a:rPr lang="he-IL" b="1" dirty="0" smtClean="0">
                <a:solidFill>
                  <a:schemeClr val="tx2"/>
                </a:solidFill>
              </a:rPr>
              <a:t>מחשבון פרק 2.1 – תכנון בינוי פרויקטים </a:t>
            </a:r>
            <a:endParaRPr lang="he-IL" b="1" dirty="0">
              <a:solidFill>
                <a:schemeClr val="tx2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4067944" y="4365104"/>
            <a:ext cx="3704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chemeClr val="tx2"/>
                </a:solidFill>
              </a:rPr>
              <a:t>2. </a:t>
            </a:r>
            <a:r>
              <a:rPr lang="he-IL" b="1" dirty="0" smtClean="0">
                <a:solidFill>
                  <a:schemeClr val="tx2"/>
                </a:solidFill>
              </a:rPr>
              <a:t>מחשבון לפרק 2.6 – תעריף מדידות</a:t>
            </a:r>
            <a:endParaRPr lang="he-IL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אובייקט 4">
            <a:hlinkClick r:id="" action="ppaction://ole?verb=1"/>
            <a:hlinkHover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913749"/>
              </p:ext>
            </p:extLst>
          </p:nvPr>
        </p:nvGraphicFramePr>
        <p:xfrm>
          <a:off x="1835696" y="3169556"/>
          <a:ext cx="9144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" name="Worksheet" showAsIcon="1" r:id="rId3" imgW="914400" imgH="743040" progId="Excel.Sheet.12">
                  <p:embed/>
                </p:oleObj>
              </mc:Choice>
              <mc:Fallback>
                <p:oleObj name="Worksheet" showAsIcon="1" r:id="rId3" imgW="914400" imgH="7430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35696" y="3169556"/>
                        <a:ext cx="914400" cy="74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אובייקט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571255"/>
              </p:ext>
            </p:extLst>
          </p:nvPr>
        </p:nvGraphicFramePr>
        <p:xfrm>
          <a:off x="1835696" y="4362961"/>
          <a:ext cx="9144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3" name="Worksheet" showAsIcon="1" r:id="rId5" imgW="914400" imgH="743040" progId="Excel.Sheet.12">
                  <p:embed/>
                </p:oleObj>
              </mc:Choice>
              <mc:Fallback>
                <p:oleObj name="Worksheet" showAsIcon="1" r:id="rId5" imgW="914400" imgH="7430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35696" y="4362961"/>
                        <a:ext cx="914400" cy="74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210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26</a:t>
            </a:fld>
            <a:endParaRPr lang="he-IL" altLang="he-IL"/>
          </a:p>
        </p:txBody>
      </p:sp>
      <p:sp>
        <p:nvSpPr>
          <p:cNvPr id="4" name="מלבן 3"/>
          <p:cNvSpPr/>
          <p:nvPr/>
        </p:nvSpPr>
        <p:spPr>
          <a:xfrm>
            <a:off x="1682966" y="836712"/>
            <a:ext cx="55210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2800" b="1" dirty="0" smtClean="0">
                <a:solidFill>
                  <a:schemeClr val="tx2"/>
                </a:solidFill>
              </a:rPr>
              <a:t>שיפורים ועדכונים </a:t>
            </a:r>
            <a:r>
              <a:rPr lang="he-IL" sz="2800" b="1" dirty="0" smtClean="0">
                <a:solidFill>
                  <a:schemeClr val="tx2"/>
                </a:solidFill>
              </a:rPr>
              <a:t>עתידיים </a:t>
            </a:r>
            <a:r>
              <a:rPr lang="he-IL" sz="2800" b="1" dirty="0" smtClean="0">
                <a:solidFill>
                  <a:schemeClr val="tx2"/>
                </a:solidFill>
              </a:rPr>
              <a:t>למחשבון:</a:t>
            </a:r>
            <a:endParaRPr lang="he-IL" sz="2800" b="1" dirty="0">
              <a:solidFill>
                <a:schemeClr val="tx2"/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0" y="1484784"/>
            <a:ext cx="8028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b="1" dirty="0" smtClean="0">
                <a:solidFill>
                  <a:schemeClr val="tx2"/>
                </a:solidFill>
              </a:rPr>
              <a:t>1. </a:t>
            </a:r>
            <a:r>
              <a:rPr lang="he-IL" b="1" dirty="0" smtClean="0">
                <a:solidFill>
                  <a:schemeClr val="tx2"/>
                </a:solidFill>
              </a:rPr>
              <a:t>ממשק </a:t>
            </a:r>
            <a:r>
              <a:rPr lang="he-IL" b="1" dirty="0" smtClean="0">
                <a:solidFill>
                  <a:schemeClr val="tx2"/>
                </a:solidFill>
              </a:rPr>
              <a:t>לטבלת </a:t>
            </a:r>
            <a:r>
              <a:rPr lang="he-IL" b="1" dirty="0" smtClean="0">
                <a:solidFill>
                  <a:schemeClr val="tx2"/>
                </a:solidFill>
              </a:rPr>
              <a:t>מדדים </a:t>
            </a:r>
            <a:r>
              <a:rPr lang="he-IL" b="1" dirty="0" smtClean="0">
                <a:solidFill>
                  <a:schemeClr val="tx2"/>
                </a:solidFill>
              </a:rPr>
              <a:t>המפורסמת ע"י הלשכה המרכזית לסטטיסטיקה:</a:t>
            </a:r>
            <a:endParaRPr lang="he-IL" b="1" dirty="0">
              <a:solidFill>
                <a:schemeClr val="tx2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3864131" y="5661248"/>
            <a:ext cx="41024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he-IL" b="1" dirty="0" smtClean="0">
                <a:solidFill>
                  <a:schemeClr val="tx2"/>
                </a:solidFill>
              </a:rPr>
              <a:t>3.  </a:t>
            </a:r>
            <a:r>
              <a:rPr lang="he-IL" b="1" dirty="0" smtClean="0">
                <a:solidFill>
                  <a:schemeClr val="tx2"/>
                </a:solidFill>
              </a:rPr>
              <a:t>פיתוח של כל מחשבונים במערכת </a:t>
            </a:r>
            <a:r>
              <a:rPr lang="en-US" b="1" dirty="0" smtClean="0">
                <a:solidFill>
                  <a:schemeClr val="tx2"/>
                </a:solidFill>
              </a:rPr>
              <a:t>SAP</a:t>
            </a:r>
            <a:endParaRPr lang="he-IL" b="1" dirty="0">
              <a:solidFill>
                <a:schemeClr val="tx2"/>
              </a:solidFill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395536" y="4509120"/>
            <a:ext cx="757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tx2"/>
                </a:solidFill>
              </a:rPr>
              <a:t>עדכון ערכי </a:t>
            </a:r>
            <a:r>
              <a:rPr lang="he-IL" dirty="0" smtClean="0">
                <a:solidFill>
                  <a:schemeClr val="tx2"/>
                </a:solidFill>
              </a:rPr>
              <a:t>מבנה/מתקן (עלויות למ"ר) יבוצע </a:t>
            </a:r>
            <a:r>
              <a:rPr lang="he-IL" dirty="0">
                <a:solidFill>
                  <a:schemeClr val="tx2"/>
                </a:solidFill>
              </a:rPr>
              <a:t>אחת לשנתיים על-פי מנגנון ההצמדה</a:t>
            </a:r>
            <a:endParaRPr lang="he-IL" dirty="0">
              <a:solidFill>
                <a:schemeClr val="tx2"/>
              </a:solidFill>
            </a:endParaRPr>
          </a:p>
        </p:txBody>
      </p:sp>
      <p:graphicFrame>
        <p:nvGraphicFramePr>
          <p:cNvPr id="5" name="אובייקט 4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630493"/>
              </p:ext>
            </p:extLst>
          </p:nvPr>
        </p:nvGraphicFramePr>
        <p:xfrm>
          <a:off x="4164406" y="2271594"/>
          <a:ext cx="9144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1" name="Worksheet" showAsIcon="1" r:id="rId3" imgW="914400" imgH="743040" progId="Excel.Sheet.12">
                  <p:embed/>
                </p:oleObj>
              </mc:Choice>
              <mc:Fallback>
                <p:oleObj name="Worksheet" showAsIcon="1" r:id="rId3" imgW="914400" imgH="7430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64406" y="2271594"/>
                        <a:ext cx="914400" cy="74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מלבן 5"/>
          <p:cNvSpPr/>
          <p:nvPr/>
        </p:nvSpPr>
        <p:spPr>
          <a:xfrm>
            <a:off x="886246" y="2924944"/>
            <a:ext cx="70802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he-IL" dirty="0" smtClean="0">
                <a:solidFill>
                  <a:schemeClr val="tx2"/>
                </a:solidFill>
              </a:rPr>
              <a:t>רצוי לעבוד </a:t>
            </a:r>
            <a:r>
              <a:rPr lang="he-IL" dirty="0">
                <a:solidFill>
                  <a:schemeClr val="tx2"/>
                </a:solidFill>
              </a:rPr>
              <a:t>ב</a:t>
            </a:r>
            <a:r>
              <a:rPr lang="he-IL" dirty="0" smtClean="0">
                <a:solidFill>
                  <a:schemeClr val="tx2"/>
                </a:solidFill>
              </a:rPr>
              <a:t>גרסת  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Office 2016</a:t>
            </a:r>
            <a:r>
              <a:rPr lang="he-IL" dirty="0" smtClean="0">
                <a:solidFill>
                  <a:schemeClr val="tx2"/>
                </a:solidFill>
              </a:rPr>
              <a:t>בה נמצא ממשק לחיבור אובייקטים חיצוניים </a:t>
            </a:r>
            <a:r>
              <a:rPr lang="he-IL" dirty="0" smtClean="0">
                <a:solidFill>
                  <a:schemeClr val="tx2"/>
                </a:solidFill>
              </a:rPr>
              <a:t>וריענון </a:t>
            </a:r>
            <a:r>
              <a:rPr lang="he-IL" dirty="0" smtClean="0">
                <a:solidFill>
                  <a:schemeClr val="tx2"/>
                </a:solidFill>
              </a:rPr>
              <a:t>אוטומטי של נתונים </a:t>
            </a:r>
            <a:endParaRPr lang="he-IL" dirty="0">
              <a:solidFill>
                <a:schemeClr val="tx2"/>
              </a:solidFill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1" y="4077072"/>
            <a:ext cx="79665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b="1" dirty="0" smtClean="0">
                <a:solidFill>
                  <a:schemeClr val="tx2"/>
                </a:solidFill>
              </a:rPr>
              <a:t>2. </a:t>
            </a:r>
            <a:r>
              <a:rPr lang="he-IL" b="1" dirty="0" smtClean="0">
                <a:solidFill>
                  <a:schemeClr val="tx2"/>
                </a:solidFill>
              </a:rPr>
              <a:t>עדכון עתידי לתפעול </a:t>
            </a:r>
            <a:r>
              <a:rPr lang="he-IL" b="1" dirty="0" smtClean="0">
                <a:solidFill>
                  <a:schemeClr val="tx2"/>
                </a:solidFill>
              </a:rPr>
              <a:t>שוטף של המחשבון:</a:t>
            </a:r>
            <a:endParaRPr lang="he-IL" b="1" dirty="0">
              <a:solidFill>
                <a:schemeClr val="tx2"/>
              </a:solidFill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5724127" y="2315528"/>
            <a:ext cx="22424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he-IL" dirty="0" smtClean="0">
                <a:solidFill>
                  <a:schemeClr val="tx2"/>
                </a:solidFill>
              </a:rPr>
              <a:t>טבלת מדדים קיימת </a:t>
            </a:r>
            <a:endParaRPr lang="he-IL" dirty="0">
              <a:solidFill>
                <a:schemeClr val="tx2"/>
              </a:solidFill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467544" y="4869612"/>
            <a:ext cx="749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he-IL" dirty="0" smtClean="0">
                <a:solidFill>
                  <a:schemeClr val="tx2"/>
                </a:solidFill>
              </a:rPr>
              <a:t>עדכונים שוטפים</a:t>
            </a:r>
            <a:endParaRPr lang="he-I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32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27</a:t>
            </a:fld>
            <a:endParaRPr lang="he-IL" altLang="he-IL"/>
          </a:p>
        </p:txBody>
      </p:sp>
      <p:sp>
        <p:nvSpPr>
          <p:cNvPr id="3" name="מלבן 2"/>
          <p:cNvSpPr/>
          <p:nvPr/>
        </p:nvSpPr>
        <p:spPr>
          <a:xfrm>
            <a:off x="2388552" y="2420888"/>
            <a:ext cx="43669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4400" b="1" dirty="0" smtClean="0">
                <a:solidFill>
                  <a:schemeClr val="tx2"/>
                </a:solidFill>
              </a:rPr>
              <a:t>תודה על הקשבה !</a:t>
            </a:r>
            <a:endParaRPr lang="he-IL" sz="4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905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32086" y="1196752"/>
            <a:ext cx="7128792" cy="52937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r" defTabSz="914400" rtl="1" eaLnBrk="1" hangingPunct="1">
              <a:buFont typeface="Wingdings" panose="05000000000000000000" pitchFamily="2" charset="2"/>
              <a:buChar char="§"/>
            </a:pPr>
            <a:r>
              <a:rPr lang="he-IL" sz="2000" dirty="0">
                <a:latin typeface="+mn-lt"/>
                <a:cs typeface="+mn-cs"/>
              </a:rPr>
              <a:t>על מנת לערוך תחשיבי שכר טרחה לתעריפי התכנון החדשים, נבנה מחשבון הפועל בתוכנת אקסל (קובץ מקרו). </a:t>
            </a:r>
          </a:p>
          <a:p>
            <a:pPr marL="342900" indent="-342900" algn="r" defTabSz="914400" rtl="1" eaLnBrk="1" hangingPunct="1">
              <a:buFont typeface="Wingdings" panose="05000000000000000000" pitchFamily="2" charset="2"/>
              <a:buChar char="§"/>
            </a:pPr>
            <a:endParaRPr lang="he-IL" sz="2000" dirty="0">
              <a:latin typeface="+mn-lt"/>
              <a:cs typeface="+mn-cs"/>
            </a:endParaRPr>
          </a:p>
          <a:p>
            <a:pPr marL="342900" indent="-342900" algn="r" defTabSz="914400" rtl="1" eaLnBrk="1" hangingPunct="1">
              <a:buFont typeface="Wingdings" panose="05000000000000000000" pitchFamily="2" charset="2"/>
              <a:buChar char="§"/>
            </a:pPr>
            <a:r>
              <a:rPr lang="he-IL" sz="2000" dirty="0">
                <a:latin typeface="+mn-lt"/>
                <a:cs typeface="+mn-cs"/>
              </a:rPr>
              <a:t>המחשבון מתופעל ע"י בחירות</a:t>
            </a:r>
            <a:r>
              <a:rPr lang="he-IL" sz="2000" dirty="0" smtClean="0">
                <a:latin typeface="+mn-lt"/>
                <a:cs typeface="+mn-cs"/>
              </a:rPr>
              <a:t>, הזנת </a:t>
            </a:r>
            <a:r>
              <a:rPr lang="he-IL" sz="2000" dirty="0">
                <a:latin typeface="+mn-lt"/>
                <a:cs typeface="+mn-cs"/>
              </a:rPr>
              <a:t>נתונים </a:t>
            </a:r>
            <a:r>
              <a:rPr lang="he-IL" sz="2000" dirty="0" smtClean="0">
                <a:latin typeface="+mn-lt"/>
                <a:cs typeface="+mn-cs"/>
              </a:rPr>
              <a:t>בסיסים של הפרויקט ולחיצה </a:t>
            </a:r>
            <a:r>
              <a:rPr lang="he-IL" sz="2000" dirty="0">
                <a:latin typeface="+mn-lt"/>
                <a:cs typeface="+mn-cs"/>
              </a:rPr>
              <a:t>על כפתורים.</a:t>
            </a:r>
          </a:p>
          <a:p>
            <a:pPr marL="342900" indent="-342900" algn="r" defTabSz="914400" rtl="1" eaLnBrk="1" hangingPunct="1">
              <a:buFont typeface="Wingdings" panose="05000000000000000000" pitchFamily="2" charset="2"/>
              <a:buChar char="§"/>
            </a:pPr>
            <a:endParaRPr lang="he-IL" sz="2000" dirty="0">
              <a:latin typeface="+mn-lt"/>
              <a:cs typeface="+mn-cs"/>
            </a:endParaRPr>
          </a:p>
          <a:p>
            <a:pPr marL="342900" indent="-342900" algn="r" defTabSz="914400" rtl="1" eaLnBrk="1" hangingPunct="1">
              <a:buFont typeface="Wingdings" panose="05000000000000000000" pitchFamily="2" charset="2"/>
              <a:buChar char="§"/>
            </a:pPr>
            <a:r>
              <a:rPr lang="he-IL" sz="2000" dirty="0">
                <a:latin typeface="+mn-lt"/>
                <a:cs typeface="+mn-cs"/>
              </a:rPr>
              <a:t>המחשבון נותן מענה </a:t>
            </a:r>
            <a:r>
              <a:rPr lang="he-IL" sz="2000" dirty="0" smtClean="0">
                <a:latin typeface="+mn-lt"/>
                <a:cs typeface="+mn-cs"/>
              </a:rPr>
              <a:t>לחישובי שכר </a:t>
            </a:r>
            <a:r>
              <a:rPr lang="he-IL" sz="2000" dirty="0">
                <a:latin typeface="+mn-lt"/>
                <a:cs typeface="+mn-cs"/>
              </a:rPr>
              <a:t>לכלל התעריפים </a:t>
            </a:r>
            <a:r>
              <a:rPr lang="he-IL" sz="2000" dirty="0" smtClean="0">
                <a:latin typeface="+mn-lt"/>
                <a:cs typeface="+mn-cs"/>
              </a:rPr>
              <a:t>באחוזים ובשעות </a:t>
            </a:r>
            <a:r>
              <a:rPr lang="he-IL" sz="2000" dirty="0">
                <a:latin typeface="+mn-lt"/>
                <a:cs typeface="+mn-cs"/>
              </a:rPr>
              <a:t>העבודה.</a:t>
            </a:r>
          </a:p>
          <a:p>
            <a:pPr marL="342900" indent="-342900" algn="r" defTabSz="914400" rtl="1" eaLnBrk="1" hangingPunct="1">
              <a:buFont typeface="Wingdings" panose="05000000000000000000" pitchFamily="2" charset="2"/>
              <a:buChar char="§"/>
            </a:pPr>
            <a:endParaRPr lang="he-IL" sz="2000" dirty="0">
              <a:latin typeface="+mn-lt"/>
              <a:cs typeface="+mn-cs"/>
            </a:endParaRPr>
          </a:p>
          <a:p>
            <a:pPr marL="342900" indent="-342900" algn="r" defTabSz="914400" rtl="1" eaLnBrk="1" hangingPunct="1">
              <a:buFont typeface="Wingdings" panose="05000000000000000000" pitchFamily="2" charset="2"/>
              <a:buChar char="§"/>
            </a:pPr>
            <a:r>
              <a:rPr lang="he-IL" sz="2000" dirty="0">
                <a:latin typeface="+mn-lt"/>
                <a:cs typeface="+mn-cs"/>
              </a:rPr>
              <a:t>המחשבון מחשב את אחוזי שכ"ט באופן אוטומטי ודינמי בהתאם </a:t>
            </a:r>
            <a:r>
              <a:rPr lang="he-IL" sz="2000" dirty="0" smtClean="0">
                <a:latin typeface="+mn-lt"/>
                <a:cs typeface="+mn-cs"/>
              </a:rPr>
              <a:t>לבחירת סוגי </a:t>
            </a:r>
            <a:r>
              <a:rPr lang="he-IL" sz="2000" dirty="0">
                <a:latin typeface="+mn-lt"/>
                <a:cs typeface="+mn-cs"/>
              </a:rPr>
              <a:t>המבנים</a:t>
            </a:r>
            <a:r>
              <a:rPr lang="he-IL" sz="2000" dirty="0" smtClean="0">
                <a:latin typeface="+mn-lt"/>
                <a:cs typeface="+mn-cs"/>
              </a:rPr>
              <a:t>.</a:t>
            </a:r>
          </a:p>
          <a:p>
            <a:pPr marL="342900" indent="-342900" algn="r" defTabSz="914400" rtl="1" eaLnBrk="1" hangingPunct="1">
              <a:buFont typeface="Wingdings" panose="05000000000000000000" pitchFamily="2" charset="2"/>
              <a:buChar char="§"/>
            </a:pPr>
            <a:endParaRPr lang="he-IL" sz="2000" dirty="0" smtClean="0">
              <a:latin typeface="+mn-lt"/>
              <a:cs typeface="+mn-cs"/>
            </a:endParaRPr>
          </a:p>
          <a:p>
            <a:pPr marL="342900" indent="-342900" algn="r" defTabSz="914400" rtl="1" eaLnBrk="1" hangingPunct="1">
              <a:buFont typeface="Wingdings" panose="05000000000000000000" pitchFamily="2" charset="2"/>
              <a:buChar char="§"/>
            </a:pPr>
            <a:r>
              <a:rPr lang="he-IL" sz="2000" dirty="0" smtClean="0">
                <a:latin typeface="+mn-lt"/>
                <a:cs typeface="+mn-cs"/>
              </a:rPr>
              <a:t>המחשבון מבצע מידוד אוטומטי לערכי המבנה בהתאם לתנודות </a:t>
            </a:r>
            <a:r>
              <a:rPr lang="he-IL" sz="2000" dirty="0" smtClean="0">
                <a:latin typeface="+mn-lt"/>
                <a:cs typeface="+mn-cs"/>
              </a:rPr>
              <a:t>המחירים</a:t>
            </a:r>
            <a:r>
              <a:rPr lang="he-IL" sz="2000" dirty="0" smtClean="0">
                <a:latin typeface="+mn-lt"/>
                <a:cs typeface="+mn-cs"/>
              </a:rPr>
              <a:t>.</a:t>
            </a:r>
            <a:endParaRPr lang="he-IL" sz="2000" dirty="0">
              <a:latin typeface="+mn-lt"/>
              <a:cs typeface="+mn-cs"/>
            </a:endParaRPr>
          </a:p>
          <a:p>
            <a:pPr marL="342900" indent="-342900" algn="r" defTabSz="914400" rtl="1" eaLnBrk="1" hangingPunct="1">
              <a:buFont typeface="Wingdings" panose="05000000000000000000" pitchFamily="2" charset="2"/>
              <a:buChar char="§"/>
            </a:pPr>
            <a:endParaRPr lang="he-IL" sz="2000" dirty="0">
              <a:latin typeface="+mn-lt"/>
              <a:cs typeface="+mn-cs"/>
            </a:endParaRPr>
          </a:p>
          <a:p>
            <a:pPr marL="342900" indent="-342900" algn="r" defTabSz="914400" rtl="1" eaLnBrk="1" hangingPunct="1">
              <a:buFont typeface="Wingdings" panose="05000000000000000000" pitchFamily="2" charset="2"/>
              <a:buChar char="§"/>
            </a:pPr>
            <a:r>
              <a:rPr lang="he-IL" sz="2000" dirty="0">
                <a:latin typeface="+mn-lt"/>
                <a:cs typeface="+mn-cs"/>
              </a:rPr>
              <a:t>המחשבון מייצא דוחות תחשיב בפורמט אחיד.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/>
            </a:r>
            <a:br>
              <a:rPr lang="he-IL" dirty="0" smtClean="0">
                <a:latin typeface="David" pitchFamily="34" charset="-79"/>
                <a:cs typeface="David" pitchFamily="34" charset="-79"/>
              </a:rPr>
            </a:br>
            <a:endParaRPr lang="he-IL" dirty="0"/>
          </a:p>
        </p:txBody>
      </p:sp>
      <p:sp>
        <p:nvSpPr>
          <p:cNvPr id="10" name="כותרת 1"/>
          <p:cNvSpPr>
            <a:spLocks noGrp="1"/>
          </p:cNvSpPr>
          <p:nvPr>
            <p:ph type="ctrTitle"/>
          </p:nvPr>
        </p:nvSpPr>
        <p:spPr>
          <a:xfrm>
            <a:off x="755576" y="548681"/>
            <a:ext cx="7632848" cy="648071"/>
          </a:xfrm>
        </p:spPr>
        <p:txBody>
          <a:bodyPr>
            <a:normAutofit/>
          </a:bodyPr>
          <a:lstStyle/>
          <a:p>
            <a:pPr algn="ctr"/>
            <a:r>
              <a:rPr lang="he-IL" sz="2800" kern="1200" dirty="0"/>
              <a:t>רקע</a:t>
            </a:r>
          </a:p>
        </p:txBody>
      </p:sp>
    </p:spTree>
    <p:extLst>
      <p:ext uri="{BB962C8B-B14F-4D97-AF65-F5344CB8AC3E}">
        <p14:creationId xmlns:p14="http://schemas.microsoft.com/office/powerpoint/2010/main" val="313266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צורה חופשית 25"/>
          <p:cNvSpPr>
            <a:spLocks noChangeArrowheads="1"/>
          </p:cNvSpPr>
          <p:nvPr/>
        </p:nvSpPr>
        <p:spPr bwMode="auto">
          <a:xfrm>
            <a:off x="2072400" y="4135566"/>
            <a:ext cx="6842931" cy="2255809"/>
          </a:xfrm>
          <a:custGeom>
            <a:avLst/>
            <a:gdLst>
              <a:gd name="T0" fmla="*/ 771525 w 8553450"/>
              <a:gd name="T1" fmla="*/ 0 h 2419350"/>
              <a:gd name="T2" fmla="*/ 609600 w 8553450"/>
              <a:gd name="T3" fmla="*/ 495300 h 2419350"/>
              <a:gd name="T4" fmla="*/ 0 w 8553450"/>
              <a:gd name="T5" fmla="*/ 971550 h 2419350"/>
              <a:gd name="T6" fmla="*/ 0 w 8553450"/>
              <a:gd name="T7" fmla="*/ 2419350 h 2419350"/>
              <a:gd name="T8" fmla="*/ 8477250 w 8553450"/>
              <a:gd name="T9" fmla="*/ 2419350 h 2419350"/>
              <a:gd name="T10" fmla="*/ 8553450 w 8553450"/>
              <a:gd name="T11" fmla="*/ 733425 h 2419350"/>
              <a:gd name="T12" fmla="*/ 990600 w 8553450"/>
              <a:gd name="T13" fmla="*/ 523875 h 2419350"/>
              <a:gd name="T14" fmla="*/ 771525 w 8553450"/>
              <a:gd name="T15" fmla="*/ 0 h 241935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8553450"/>
              <a:gd name="T25" fmla="*/ 0 h 2419350"/>
              <a:gd name="T26" fmla="*/ 8553450 w 8553450"/>
              <a:gd name="T27" fmla="*/ 2419350 h 241935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8553450" h="2419350">
                <a:moveTo>
                  <a:pt x="771525" y="0"/>
                </a:moveTo>
                <a:lnTo>
                  <a:pt x="609600" y="495300"/>
                </a:lnTo>
                <a:lnTo>
                  <a:pt x="0" y="971550"/>
                </a:lnTo>
                <a:lnTo>
                  <a:pt x="0" y="2419350"/>
                </a:lnTo>
                <a:lnTo>
                  <a:pt x="8477250" y="2419350"/>
                </a:lnTo>
                <a:lnTo>
                  <a:pt x="8553450" y="733425"/>
                </a:lnTo>
                <a:lnTo>
                  <a:pt x="990600" y="523875"/>
                </a:lnTo>
                <a:lnTo>
                  <a:pt x="771525" y="0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2" name="TextBox 1">
            <a:extLst>
              <a:ext uri="{FF2B5EF4-FFF2-40B4-BE49-F238E27FC236}"/>
            </a:extLst>
          </p:cNvPr>
          <p:cNvSpPr txBox="1"/>
          <p:nvPr/>
        </p:nvSpPr>
        <p:spPr>
          <a:xfrm>
            <a:off x="1956999" y="366468"/>
            <a:ext cx="5616575" cy="52322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he-IL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תרשים פעולות במחשבון</a:t>
            </a:r>
          </a:p>
        </p:txBody>
      </p:sp>
      <p:sp>
        <p:nvSpPr>
          <p:cNvPr id="9220" name="מלבן מעוגל 7"/>
          <p:cNvSpPr>
            <a:spLocks noChangeArrowheads="1"/>
          </p:cNvSpPr>
          <p:nvPr/>
        </p:nvSpPr>
        <p:spPr bwMode="auto">
          <a:xfrm>
            <a:off x="2464457" y="3045265"/>
            <a:ext cx="1214437" cy="97868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endParaRPr lang="he-IL" altLang="he-IL" sz="1800" dirty="0" smtClean="0"/>
          </a:p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he-IL" altLang="he-IL" sz="1800" dirty="0" smtClean="0"/>
              <a:t>מקדמים</a:t>
            </a:r>
            <a:endParaRPr lang="en-US" altLang="he-IL" sz="1800" dirty="0"/>
          </a:p>
        </p:txBody>
      </p:sp>
      <p:sp>
        <p:nvSpPr>
          <p:cNvPr id="9221" name="מלבן מעוגל 8"/>
          <p:cNvSpPr>
            <a:spLocks noChangeArrowheads="1"/>
          </p:cNvSpPr>
          <p:nvPr/>
        </p:nvSpPr>
        <p:spPr bwMode="auto">
          <a:xfrm>
            <a:off x="7425980" y="3002715"/>
            <a:ext cx="1214438" cy="10001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he-IL" altLang="he-IL" sz="1800" b="1" dirty="0" smtClean="0">
                <a:solidFill>
                  <a:srgbClr val="00CC00"/>
                </a:solidFill>
              </a:rPr>
              <a:t>חישוב ערך המבנה</a:t>
            </a:r>
            <a:endParaRPr lang="en-US" altLang="he-IL" sz="1800" b="1" dirty="0">
              <a:solidFill>
                <a:srgbClr val="00CC00"/>
              </a:solidFill>
            </a:endParaRPr>
          </a:p>
        </p:txBody>
      </p:sp>
      <p:sp>
        <p:nvSpPr>
          <p:cNvPr id="9222" name="מלבן מעוגל 9"/>
          <p:cNvSpPr>
            <a:spLocks noChangeArrowheads="1"/>
          </p:cNvSpPr>
          <p:nvPr/>
        </p:nvSpPr>
        <p:spPr bwMode="auto">
          <a:xfrm>
            <a:off x="5771608" y="3011239"/>
            <a:ext cx="1214437" cy="10001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he-IL" altLang="he-IL" sz="1800" b="1" dirty="0">
                <a:solidFill>
                  <a:srgbClr val="00CC00"/>
                </a:solidFill>
              </a:rPr>
              <a:t>מכסת שכר היסוד</a:t>
            </a:r>
            <a:endParaRPr lang="en-US" altLang="he-IL" sz="1800" b="1" dirty="0">
              <a:solidFill>
                <a:srgbClr val="00CC00"/>
              </a:solidFill>
            </a:endParaRPr>
          </a:p>
        </p:txBody>
      </p:sp>
      <p:sp>
        <p:nvSpPr>
          <p:cNvPr id="9223" name="מלבן מעוגל 10"/>
          <p:cNvSpPr>
            <a:spLocks noChangeArrowheads="1"/>
          </p:cNvSpPr>
          <p:nvPr/>
        </p:nvSpPr>
        <p:spPr bwMode="auto">
          <a:xfrm>
            <a:off x="4187411" y="3014538"/>
            <a:ext cx="1214437" cy="10001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he-IL" altLang="he-IL" sz="1800" dirty="0"/>
              <a:t>סה"כ השירותים החלקיים</a:t>
            </a:r>
            <a:endParaRPr lang="en-US" altLang="he-IL" sz="1800" dirty="0"/>
          </a:p>
        </p:txBody>
      </p:sp>
      <p:sp>
        <p:nvSpPr>
          <p:cNvPr id="9224" name="מלבן מעוגל 11"/>
          <p:cNvSpPr>
            <a:spLocks noChangeArrowheads="1"/>
          </p:cNvSpPr>
          <p:nvPr/>
        </p:nvSpPr>
        <p:spPr bwMode="auto">
          <a:xfrm>
            <a:off x="919808" y="3001097"/>
            <a:ext cx="1071562" cy="10001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he-IL" altLang="he-IL" sz="1800" b="1" dirty="0" smtClean="0">
                <a:solidFill>
                  <a:srgbClr val="00CC00"/>
                </a:solidFill>
              </a:rPr>
              <a:t>התמורה (שכ"ט)</a:t>
            </a:r>
            <a:endParaRPr lang="en-US" altLang="he-IL" sz="1800" b="1" dirty="0">
              <a:solidFill>
                <a:srgbClr val="00CC00"/>
              </a:solidFill>
            </a:endParaRPr>
          </a:p>
        </p:txBody>
      </p:sp>
      <p:sp>
        <p:nvSpPr>
          <p:cNvPr id="14" name="כפל 13">
            <a:extLst>
              <a:ext uri="{FF2B5EF4-FFF2-40B4-BE49-F238E27FC236}"/>
            </a:extLst>
          </p:cNvPr>
          <p:cNvSpPr/>
          <p:nvPr/>
        </p:nvSpPr>
        <p:spPr bwMode="auto">
          <a:xfrm>
            <a:off x="7002551" y="3342255"/>
            <a:ext cx="414338" cy="321044"/>
          </a:xfrm>
          <a:prstGeom prst="mathMultiply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1" hangingPunct="1">
              <a:buSzPct val="100000"/>
              <a:defRPr/>
            </a:pPr>
            <a:endParaRPr lang="en-US"/>
          </a:p>
        </p:txBody>
      </p:sp>
      <p:sp>
        <p:nvSpPr>
          <p:cNvPr id="15" name="כפל 14">
            <a:extLst>
              <a:ext uri="{FF2B5EF4-FFF2-40B4-BE49-F238E27FC236}"/>
            </a:extLst>
          </p:cNvPr>
          <p:cNvSpPr/>
          <p:nvPr/>
        </p:nvSpPr>
        <p:spPr bwMode="auto">
          <a:xfrm>
            <a:off x="5357271" y="3368426"/>
            <a:ext cx="414337" cy="285750"/>
          </a:xfrm>
          <a:prstGeom prst="mathMultiply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1" hangingPunct="1">
              <a:buSzPct val="100000"/>
              <a:defRPr/>
            </a:pPr>
            <a:endParaRPr lang="en-US"/>
          </a:p>
        </p:txBody>
      </p:sp>
      <p:sp>
        <p:nvSpPr>
          <p:cNvPr id="16" name="כפל 15">
            <a:extLst>
              <a:ext uri="{FF2B5EF4-FFF2-40B4-BE49-F238E27FC236}"/>
            </a:extLst>
          </p:cNvPr>
          <p:cNvSpPr/>
          <p:nvPr/>
        </p:nvSpPr>
        <p:spPr bwMode="auto">
          <a:xfrm>
            <a:off x="3793331" y="3381752"/>
            <a:ext cx="414338" cy="285750"/>
          </a:xfrm>
          <a:prstGeom prst="mathMultiply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1" hangingPunct="1">
              <a:buSzPct val="100000"/>
              <a:defRPr/>
            </a:pPr>
            <a:endParaRPr lang="en-US"/>
          </a:p>
        </p:txBody>
      </p:sp>
      <p:sp>
        <p:nvSpPr>
          <p:cNvPr id="9231" name="מלבן מעוגל 19"/>
          <p:cNvSpPr>
            <a:spLocks noChangeArrowheads="1"/>
          </p:cNvSpPr>
          <p:nvPr/>
        </p:nvSpPr>
        <p:spPr bwMode="auto">
          <a:xfrm>
            <a:off x="6762214" y="4989662"/>
            <a:ext cx="895011" cy="114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he-IL" altLang="he-IL" sz="1800" dirty="0"/>
              <a:t>שינויים במבנה קיים</a:t>
            </a:r>
            <a:endParaRPr lang="en-US" altLang="he-IL" sz="1800" dirty="0"/>
          </a:p>
        </p:txBody>
      </p:sp>
      <p:sp>
        <p:nvSpPr>
          <p:cNvPr id="9232" name="מלבן מעוגל 20"/>
          <p:cNvSpPr>
            <a:spLocks noChangeArrowheads="1"/>
          </p:cNvSpPr>
          <p:nvPr/>
        </p:nvSpPr>
        <p:spPr bwMode="auto">
          <a:xfrm>
            <a:off x="4544404" y="4980312"/>
            <a:ext cx="857444" cy="114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endParaRPr lang="en-US" altLang="he-IL" sz="1800" dirty="0" smtClean="0"/>
          </a:p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altLang="he-IL" sz="1800" dirty="0" smtClean="0"/>
              <a:t>COE</a:t>
            </a:r>
            <a:endParaRPr lang="en-US" altLang="he-IL" sz="1800" dirty="0"/>
          </a:p>
        </p:txBody>
      </p:sp>
      <p:sp>
        <p:nvSpPr>
          <p:cNvPr id="9233" name="מלבן מעוגל 21"/>
          <p:cNvSpPr>
            <a:spLocks noChangeArrowheads="1"/>
          </p:cNvSpPr>
          <p:nvPr/>
        </p:nvSpPr>
        <p:spPr bwMode="auto">
          <a:xfrm>
            <a:off x="7790585" y="4980594"/>
            <a:ext cx="925548" cy="114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he-IL" altLang="he-IL" sz="1800" dirty="0"/>
              <a:t>תוספת למבנה קיים</a:t>
            </a:r>
            <a:endParaRPr lang="en-US" altLang="he-IL" sz="1800" dirty="0"/>
          </a:p>
        </p:txBody>
      </p:sp>
      <p:sp>
        <p:nvSpPr>
          <p:cNvPr id="23" name="שווה 22">
            <a:extLst>
              <a:ext uri="{FF2B5EF4-FFF2-40B4-BE49-F238E27FC236}"/>
            </a:extLst>
          </p:cNvPr>
          <p:cNvSpPr/>
          <p:nvPr/>
        </p:nvSpPr>
        <p:spPr bwMode="auto">
          <a:xfrm>
            <a:off x="2052223" y="3332707"/>
            <a:ext cx="342900" cy="357187"/>
          </a:xfrm>
          <a:prstGeom prst="mathEqual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1" hangingPunct="1">
              <a:buSzPct val="100000"/>
              <a:defRPr/>
            </a:pPr>
            <a:endParaRPr lang="en-US"/>
          </a:p>
        </p:txBody>
      </p:sp>
      <p:sp>
        <p:nvSpPr>
          <p:cNvPr id="3" name="מלבן 2"/>
          <p:cNvSpPr/>
          <p:nvPr/>
        </p:nvSpPr>
        <p:spPr>
          <a:xfrm>
            <a:off x="8011319" y="1856301"/>
            <a:ext cx="10652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he-IL" b="1" dirty="0" smtClean="0">
                <a:solidFill>
                  <a:srgbClr val="FF0000"/>
                </a:solidFill>
              </a:rPr>
              <a:t> בחירת עלות למ"ר מטווח</a:t>
            </a:r>
            <a:endParaRPr lang="he-IL" b="1" dirty="0">
              <a:solidFill>
                <a:srgbClr val="FF0000"/>
              </a:solidFill>
            </a:endParaRPr>
          </a:p>
        </p:txBody>
      </p:sp>
      <p:sp>
        <p:nvSpPr>
          <p:cNvPr id="27" name="מלבן 26"/>
          <p:cNvSpPr/>
          <p:nvPr/>
        </p:nvSpPr>
        <p:spPr>
          <a:xfrm>
            <a:off x="7465126" y="905764"/>
            <a:ext cx="10652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he-IL" b="1" dirty="0" smtClean="0">
                <a:solidFill>
                  <a:srgbClr val="FF0000"/>
                </a:solidFill>
              </a:rPr>
              <a:t>1. בחירת סוג המבנה</a:t>
            </a:r>
            <a:endParaRPr lang="he-IL" b="1" dirty="0">
              <a:solidFill>
                <a:srgbClr val="FF0000"/>
              </a:solidFill>
            </a:endParaRPr>
          </a:p>
        </p:txBody>
      </p:sp>
      <p:sp>
        <p:nvSpPr>
          <p:cNvPr id="28" name="כפל 27">
            <a:extLst>
              <a:ext uri="{FF2B5EF4-FFF2-40B4-BE49-F238E27FC236}"/>
            </a:extLst>
          </p:cNvPr>
          <p:cNvSpPr/>
          <p:nvPr/>
        </p:nvSpPr>
        <p:spPr bwMode="auto">
          <a:xfrm>
            <a:off x="7790585" y="2151118"/>
            <a:ext cx="414338" cy="285750"/>
          </a:xfrm>
          <a:prstGeom prst="mathMultiply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1" hangingPunct="1">
              <a:buSzPct val="100000"/>
              <a:defRPr/>
            </a:pPr>
            <a:endParaRPr lang="en-US"/>
          </a:p>
        </p:txBody>
      </p:sp>
      <p:sp>
        <p:nvSpPr>
          <p:cNvPr id="4" name="מלבן 3"/>
          <p:cNvSpPr/>
          <p:nvPr/>
        </p:nvSpPr>
        <p:spPr>
          <a:xfrm>
            <a:off x="6864200" y="1862132"/>
            <a:ext cx="10636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he-IL" b="1" dirty="0" smtClean="0">
                <a:solidFill>
                  <a:srgbClr val="FF0000"/>
                </a:solidFill>
              </a:rPr>
              <a:t>הזנת שטח המבנה</a:t>
            </a:r>
            <a:endParaRPr lang="he-IL" b="1" dirty="0">
              <a:solidFill>
                <a:srgbClr val="FF0000"/>
              </a:solidFill>
            </a:endParaRPr>
          </a:p>
        </p:txBody>
      </p:sp>
      <p:cxnSp>
        <p:nvCxnSpPr>
          <p:cNvPr id="6" name="מחבר חץ ישר 5"/>
          <p:cNvCxnSpPr>
            <a:stCxn id="34" idx="2"/>
            <a:endCxn id="9224" idx="0"/>
          </p:cNvCxnSpPr>
          <p:nvPr/>
        </p:nvCxnSpPr>
        <p:spPr bwMode="auto">
          <a:xfrm>
            <a:off x="1455589" y="2151118"/>
            <a:ext cx="0" cy="849979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מחבר חץ ישר 7"/>
          <p:cNvCxnSpPr>
            <a:endCxn id="9221" idx="0"/>
          </p:cNvCxnSpPr>
          <p:nvPr/>
        </p:nvCxnSpPr>
        <p:spPr bwMode="auto">
          <a:xfrm>
            <a:off x="8033199" y="2664639"/>
            <a:ext cx="0" cy="338076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מלבן 8"/>
          <p:cNvSpPr/>
          <p:nvPr/>
        </p:nvSpPr>
        <p:spPr>
          <a:xfrm>
            <a:off x="5810881" y="1439898"/>
            <a:ext cx="11358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b="1" dirty="0" smtClean="0">
                <a:solidFill>
                  <a:srgbClr val="FF0000"/>
                </a:solidFill>
              </a:rPr>
              <a:t> </a:t>
            </a:r>
            <a:r>
              <a:rPr lang="he-IL" b="1" dirty="0" smtClean="0">
                <a:solidFill>
                  <a:srgbClr val="00CC00"/>
                </a:solidFill>
              </a:rPr>
              <a:t>2. חישוב  אוטומטי 	</a:t>
            </a:r>
            <a:endParaRPr lang="he-IL" dirty="0">
              <a:solidFill>
                <a:srgbClr val="00CC00"/>
              </a:solidFill>
            </a:endParaRPr>
          </a:p>
        </p:txBody>
      </p:sp>
      <p:cxnSp>
        <p:nvCxnSpPr>
          <p:cNvPr id="11" name="מחבר חץ ישר 10"/>
          <p:cNvCxnSpPr>
            <a:stCxn id="9" idx="2"/>
            <a:endCxn id="9222" idx="0"/>
          </p:cNvCxnSpPr>
          <p:nvPr/>
        </p:nvCxnSpPr>
        <p:spPr bwMode="auto">
          <a:xfrm>
            <a:off x="6378827" y="2086229"/>
            <a:ext cx="0" cy="925010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מלבן 20"/>
          <p:cNvSpPr/>
          <p:nvPr/>
        </p:nvSpPr>
        <p:spPr>
          <a:xfrm>
            <a:off x="4260184" y="1439897"/>
            <a:ext cx="10688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he-IL" b="1" dirty="0" smtClean="0">
                <a:solidFill>
                  <a:srgbClr val="FF0000"/>
                </a:solidFill>
              </a:rPr>
              <a:t>3. בחירת שירותים</a:t>
            </a:r>
            <a:endParaRPr lang="he-IL" b="1" dirty="0">
              <a:solidFill>
                <a:srgbClr val="FF0000"/>
              </a:solidFill>
            </a:endParaRPr>
          </a:p>
        </p:txBody>
      </p:sp>
      <p:cxnSp>
        <p:nvCxnSpPr>
          <p:cNvPr id="45" name="מחבר חץ ישר 44"/>
          <p:cNvCxnSpPr>
            <a:stCxn id="21" idx="2"/>
            <a:endCxn id="9223" idx="0"/>
          </p:cNvCxnSpPr>
          <p:nvPr/>
        </p:nvCxnSpPr>
        <p:spPr bwMode="auto">
          <a:xfrm>
            <a:off x="4794629" y="2086228"/>
            <a:ext cx="1" cy="928310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מלבן 21"/>
          <p:cNvSpPr/>
          <p:nvPr/>
        </p:nvSpPr>
        <p:spPr>
          <a:xfrm>
            <a:off x="2507783" y="1439896"/>
            <a:ext cx="1127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b="1" dirty="0">
                <a:solidFill>
                  <a:srgbClr val="FF0000"/>
                </a:solidFill>
              </a:rPr>
              <a:t>4</a:t>
            </a:r>
            <a:r>
              <a:rPr lang="he-IL" b="1" dirty="0" smtClean="0">
                <a:solidFill>
                  <a:srgbClr val="FF0000"/>
                </a:solidFill>
              </a:rPr>
              <a:t>. </a:t>
            </a:r>
            <a:r>
              <a:rPr lang="he-IL" b="1" dirty="0">
                <a:solidFill>
                  <a:srgbClr val="FF0000"/>
                </a:solidFill>
              </a:rPr>
              <a:t>בחירת </a:t>
            </a:r>
            <a:r>
              <a:rPr lang="he-IL" b="1" dirty="0" smtClean="0">
                <a:solidFill>
                  <a:srgbClr val="FF0000"/>
                </a:solidFill>
              </a:rPr>
              <a:t>מקדמים</a:t>
            </a:r>
            <a:endParaRPr lang="he-IL" dirty="0"/>
          </a:p>
        </p:txBody>
      </p:sp>
      <p:cxnSp>
        <p:nvCxnSpPr>
          <p:cNvPr id="66" name="מחבר חץ ישר 65"/>
          <p:cNvCxnSpPr/>
          <p:nvPr/>
        </p:nvCxnSpPr>
        <p:spPr bwMode="auto">
          <a:xfrm>
            <a:off x="3090081" y="2054427"/>
            <a:ext cx="9189" cy="988613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7" name="מלבן מעוגל 19"/>
          <p:cNvSpPr>
            <a:spLocks noChangeArrowheads="1"/>
          </p:cNvSpPr>
          <p:nvPr/>
        </p:nvSpPr>
        <p:spPr bwMode="auto">
          <a:xfrm>
            <a:off x="3134702" y="4691970"/>
            <a:ext cx="914545" cy="114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endParaRPr lang="en-US" altLang="he-IL" sz="1800" dirty="0" smtClean="0"/>
          </a:p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altLang="he-IL" sz="1800" b="1" dirty="0" smtClean="0">
                <a:solidFill>
                  <a:srgbClr val="00CC00"/>
                </a:solidFill>
              </a:rPr>
              <a:t>BIM</a:t>
            </a:r>
            <a:endParaRPr lang="he-IL" altLang="he-IL" sz="1800" b="1" dirty="0" smtClean="0">
              <a:solidFill>
                <a:srgbClr val="00CC00"/>
              </a:solidFill>
            </a:endParaRPr>
          </a:p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endParaRPr lang="en-US" altLang="he-IL" sz="1800" dirty="0"/>
          </a:p>
        </p:txBody>
      </p:sp>
      <p:sp>
        <p:nvSpPr>
          <p:cNvPr id="68" name="מלבן מעוגל 19"/>
          <p:cNvSpPr>
            <a:spLocks noChangeArrowheads="1"/>
          </p:cNvSpPr>
          <p:nvPr/>
        </p:nvSpPr>
        <p:spPr bwMode="auto">
          <a:xfrm>
            <a:off x="5652120" y="4949277"/>
            <a:ext cx="899520" cy="114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endParaRPr lang="he-IL" altLang="he-IL" sz="1800" dirty="0" smtClean="0"/>
          </a:p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he-IL" altLang="he-IL" sz="1800" dirty="0" smtClean="0"/>
              <a:t>מבנה חוזר</a:t>
            </a:r>
            <a:endParaRPr lang="en-US" altLang="he-IL" sz="1800" dirty="0"/>
          </a:p>
        </p:txBody>
      </p:sp>
      <p:sp>
        <p:nvSpPr>
          <p:cNvPr id="69" name="מלבן מעוגל 19"/>
          <p:cNvSpPr>
            <a:spLocks noChangeArrowheads="1"/>
          </p:cNvSpPr>
          <p:nvPr/>
        </p:nvSpPr>
        <p:spPr bwMode="auto">
          <a:xfrm>
            <a:off x="2072400" y="5268276"/>
            <a:ext cx="914545" cy="114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r" rtl="1">
              <a:lnSpc>
                <a:spcPct val="150000"/>
              </a:lnSpc>
              <a:buClr>
                <a:schemeClr val="tx2"/>
              </a:buClr>
              <a:buSzPct val="10000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lnSpc>
                <a:spcPct val="150000"/>
              </a:lnSpc>
              <a:buClr>
                <a:schemeClr val="tx2"/>
              </a:buClr>
              <a:buSzPct val="125000"/>
              <a:buFont typeface="Wingdings" pitchFamily="2" charset="2"/>
              <a:buChar char="ü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lnSpc>
                <a:spcPct val="150000"/>
              </a:lnSpc>
              <a:buClr>
                <a:schemeClr val="tx2"/>
              </a:buClr>
              <a:buSzPct val="120000"/>
              <a:buFont typeface="Courier New" pitchFamily="49" charset="0"/>
              <a:buChar char="o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he-IL" altLang="he-IL" sz="1800" b="1" dirty="0" err="1" smtClean="0">
                <a:solidFill>
                  <a:srgbClr val="00CC00"/>
                </a:solidFill>
              </a:rPr>
              <a:t>מקדםמכרז</a:t>
            </a:r>
            <a:r>
              <a:rPr lang="he-IL" altLang="he-IL" sz="1800" b="1" dirty="0" smtClean="0">
                <a:solidFill>
                  <a:srgbClr val="00CC00"/>
                </a:solidFill>
              </a:rPr>
              <a:t> 100</a:t>
            </a:r>
          </a:p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endParaRPr lang="en-US" altLang="he-IL" sz="1800" dirty="0"/>
          </a:p>
        </p:txBody>
      </p:sp>
      <p:sp>
        <p:nvSpPr>
          <p:cNvPr id="34" name="מלבן 33"/>
          <p:cNvSpPr/>
          <p:nvPr/>
        </p:nvSpPr>
        <p:spPr>
          <a:xfrm>
            <a:off x="838777" y="1504787"/>
            <a:ext cx="12336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he-IL" altLang="he-IL" b="1" dirty="0" smtClean="0">
                <a:solidFill>
                  <a:srgbClr val="00CC00"/>
                </a:solidFill>
              </a:rPr>
              <a:t>5. חישוב אוטומטי</a:t>
            </a:r>
            <a:endParaRPr lang="en-US" altLang="he-IL" b="1" dirty="0">
              <a:solidFill>
                <a:srgbClr val="00CC00"/>
              </a:solidFill>
            </a:endParaRPr>
          </a:p>
        </p:txBody>
      </p:sp>
      <p:sp>
        <p:nvSpPr>
          <p:cNvPr id="39" name="מלבן 38"/>
          <p:cNvSpPr/>
          <p:nvPr/>
        </p:nvSpPr>
        <p:spPr>
          <a:xfrm>
            <a:off x="986793" y="4581128"/>
            <a:ext cx="10045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he-IL" altLang="he-IL" b="1" dirty="0" smtClean="0">
                <a:solidFill>
                  <a:srgbClr val="00CC00"/>
                </a:solidFill>
              </a:rPr>
              <a:t>חישוב </a:t>
            </a:r>
            <a:r>
              <a:rPr lang="he-IL" altLang="he-IL" b="1" dirty="0">
                <a:solidFill>
                  <a:srgbClr val="00CC00"/>
                </a:solidFill>
              </a:rPr>
              <a:t>אוטומטי</a:t>
            </a:r>
            <a:endParaRPr lang="en-US" altLang="he-IL" b="1" dirty="0">
              <a:solidFill>
                <a:srgbClr val="00CC00"/>
              </a:solidFill>
            </a:endParaRPr>
          </a:p>
        </p:txBody>
      </p:sp>
      <p:cxnSp>
        <p:nvCxnSpPr>
          <p:cNvPr id="77" name="מחבר חץ ישר 76"/>
          <p:cNvCxnSpPr/>
          <p:nvPr/>
        </p:nvCxnSpPr>
        <p:spPr bwMode="auto">
          <a:xfrm>
            <a:off x="1956999" y="4943858"/>
            <a:ext cx="1246849" cy="283601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1" name="מחבר חץ ישר 80"/>
          <p:cNvCxnSpPr>
            <a:stCxn id="39" idx="2"/>
            <a:endCxn id="69" idx="1"/>
          </p:cNvCxnSpPr>
          <p:nvPr/>
        </p:nvCxnSpPr>
        <p:spPr bwMode="auto">
          <a:xfrm>
            <a:off x="1489082" y="5227459"/>
            <a:ext cx="583318" cy="612317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מחבר חץ ישר 35"/>
          <p:cNvCxnSpPr/>
          <p:nvPr/>
        </p:nvCxnSpPr>
        <p:spPr bwMode="auto">
          <a:xfrm flipV="1">
            <a:off x="1598293" y="4014664"/>
            <a:ext cx="2743" cy="492244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מחבר חץ ישר 36"/>
          <p:cNvCxnSpPr/>
          <p:nvPr/>
        </p:nvCxnSpPr>
        <p:spPr bwMode="auto">
          <a:xfrm>
            <a:off x="1144750" y="4001222"/>
            <a:ext cx="1" cy="579906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35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מציין מיקום של מספר שקופית 2"/>
          <p:cNvSpPr>
            <a:spLocks/>
          </p:cNvSpPr>
          <p:nvPr/>
        </p:nvSpPr>
        <p:spPr bwMode="auto">
          <a:xfrm>
            <a:off x="173038" y="6565900"/>
            <a:ext cx="200025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>
              <a:buSzPct val="100000"/>
            </a:pPr>
            <a:fld id="{4901FC61-3E5D-4B68-83F5-397F23930813}" type="slidenum">
              <a:rPr lang="he-IL" altLang="he-IL" sz="1000">
                <a:solidFill>
                  <a:srgbClr val="000000"/>
                </a:solidFill>
              </a:rPr>
              <a:pPr algn="r" rtl="1">
                <a:buSzPct val="100000"/>
              </a:pPr>
              <a:t>5</a:t>
            </a:fld>
            <a:r>
              <a:rPr lang="en-US" altLang="en-US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483" name="מציין מיקום של מספר שקופית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7E4FF4C4-2FEA-4E67-ABE6-1114A68B46C3}" type="slidenum">
              <a:rPr lang="he-IL" altLang="he-IL" smtClean="0">
                <a:solidFill>
                  <a:srgbClr val="000000"/>
                </a:solidFill>
              </a:rPr>
              <a:pPr/>
              <a:t>5</a:t>
            </a:fld>
            <a:endParaRPr lang="he-IL" altLang="he-IL" smtClean="0">
              <a:solidFill>
                <a:srgbClr val="00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88678" y="1289862"/>
            <a:ext cx="8405812" cy="554038"/>
          </a:xfrm>
          <a:prstGeom prst="rect">
            <a:avLst/>
          </a:prstGeom>
          <a:solidFill>
            <a:srgbClr val="D5E7FF"/>
          </a:solidFill>
          <a:ln/>
          <a:ex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anchor="ctr">
            <a:spAutoFit/>
          </a:bodyPr>
          <a:lstStyle>
            <a:defPPr>
              <a:defRPr lang="ru-RU"/>
            </a:defPPr>
            <a:lvl1pPr marL="0" indent="0" algn="r" defTabSz="908050" rtl="1">
              <a:lnSpc>
                <a:spcPct val="150000"/>
              </a:lnSpc>
              <a:buClr>
                <a:schemeClr val="tx2"/>
              </a:buClr>
              <a:buSzPct val="100000"/>
              <a:buFontTx/>
              <a:buNone/>
              <a:defRPr sz="2400" b="1" kern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cs typeface="+mn-cs"/>
              </a:defRPr>
            </a:lvl1pPr>
            <a:lvl2pPr marL="361950" indent="-360363" algn="r" defTabSz="908050" rtl="1">
              <a:lnSpc>
                <a:spcPct val="150000"/>
              </a:lnSpc>
              <a:buClr>
                <a:schemeClr val="tx2"/>
              </a:buClr>
              <a:buSzPct val="125000"/>
              <a:buFont typeface="Wingdings" panose="05000000000000000000" pitchFamily="2" charset="2"/>
              <a:buChar char="ü"/>
              <a:defRPr sz="1600">
                <a:latin typeface="+mn-lt"/>
                <a:cs typeface="+mn-cs"/>
              </a:defRPr>
            </a:lvl2pPr>
            <a:lvl3pPr marL="717550" indent="-261938" algn="r" defTabSz="908050" rtl="1">
              <a:lnSpc>
                <a:spcPct val="150000"/>
              </a:lnSpc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600">
                <a:latin typeface="+mn-lt"/>
                <a:cs typeface="+mn-cs"/>
              </a:defRPr>
            </a:lvl3pPr>
            <a:lvl4pPr marL="1076325" indent="-331788" algn="r" defTabSz="908050" rtl="1">
              <a:lnSpc>
                <a:spcPct val="150000"/>
              </a:lnSpc>
              <a:buClr>
                <a:schemeClr val="tx2"/>
              </a:buClr>
              <a:buSzPct val="120000"/>
              <a:buFont typeface="Courier New" panose="02070309020205020404" pitchFamily="49" charset="0"/>
              <a:buChar char="o"/>
              <a:defRPr sz="1600">
                <a:latin typeface="+mn-lt"/>
                <a:cs typeface="+mn-cs"/>
              </a:defRPr>
            </a:lvl4pPr>
            <a:lvl5pPr marL="755650" indent="-127000" algn="r" defTabSz="908050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latin typeface="+mn-lt"/>
                <a:cs typeface="+mn-cs"/>
              </a:defRPr>
            </a:lvl5pPr>
            <a:lvl6pPr marL="1212850" indent="-127000" defTabSz="9080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latin typeface="+mn-lt"/>
                <a:cs typeface="+mn-cs"/>
              </a:defRPr>
            </a:lvl6pPr>
            <a:lvl7pPr marL="1670050" indent="-127000" defTabSz="9080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latin typeface="+mn-lt"/>
                <a:cs typeface="+mn-cs"/>
              </a:defRPr>
            </a:lvl7pPr>
            <a:lvl8pPr marL="2127250" indent="-127000" defTabSz="9080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latin typeface="+mn-lt"/>
                <a:cs typeface="+mn-cs"/>
              </a:defRPr>
            </a:lvl8pPr>
            <a:lvl9pPr marL="2584450" indent="-127000" defTabSz="9080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latin typeface="+mn-lt"/>
                <a:cs typeface="+mn-cs"/>
              </a:defRPr>
            </a:lvl9pPr>
          </a:lstStyle>
          <a:p>
            <a:pPr marL="342900" indent="-255588" eaLnBrk="1" hangingPunct="1">
              <a:buFont typeface="Wingdings" panose="05000000000000000000" pitchFamily="2" charset="2"/>
              <a:buChar char="ü"/>
              <a:defRPr/>
            </a:pPr>
            <a:r>
              <a:rPr lang="he-IL" altLang="he-IL" u="sng" dirty="0"/>
              <a:t>שטח מבנה </a:t>
            </a:r>
            <a:r>
              <a:rPr lang="he-IL" altLang="he-IL" dirty="0"/>
              <a:t>מחושב בהתאם להגדרות הקיימות בפרק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88678" y="2132856"/>
            <a:ext cx="8405812" cy="1108075"/>
          </a:xfrm>
          <a:prstGeom prst="rect">
            <a:avLst/>
          </a:prstGeom>
          <a:solidFill>
            <a:srgbClr val="D5E7FF"/>
          </a:solidFill>
          <a:ln/>
          <a:ex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anchor="ctr">
            <a:spAutoFit/>
          </a:bodyPr>
          <a:lstStyle>
            <a:defPPr>
              <a:defRPr lang="ru-RU"/>
            </a:defPPr>
            <a:lvl1pPr marL="0" indent="0" algn="r" defTabSz="908050" rtl="1">
              <a:lnSpc>
                <a:spcPct val="150000"/>
              </a:lnSpc>
              <a:buClr>
                <a:schemeClr val="tx2"/>
              </a:buClr>
              <a:buSzPct val="100000"/>
              <a:buFontTx/>
              <a:buNone/>
              <a:defRPr sz="2400" b="1" kern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cs typeface="+mn-cs"/>
              </a:defRPr>
            </a:lvl1pPr>
            <a:lvl2pPr marL="361950" indent="-360363" algn="r" defTabSz="908050" rtl="1">
              <a:lnSpc>
                <a:spcPct val="150000"/>
              </a:lnSpc>
              <a:buClr>
                <a:schemeClr val="tx2"/>
              </a:buClr>
              <a:buSzPct val="125000"/>
              <a:buFont typeface="Wingdings" panose="05000000000000000000" pitchFamily="2" charset="2"/>
              <a:buChar char="ü"/>
              <a:defRPr sz="1600">
                <a:latin typeface="+mn-lt"/>
                <a:cs typeface="+mn-cs"/>
              </a:defRPr>
            </a:lvl2pPr>
            <a:lvl3pPr marL="717550" indent="-261938" algn="r" defTabSz="908050" rtl="1">
              <a:lnSpc>
                <a:spcPct val="150000"/>
              </a:lnSpc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600">
                <a:latin typeface="+mn-lt"/>
                <a:cs typeface="+mn-cs"/>
              </a:defRPr>
            </a:lvl3pPr>
            <a:lvl4pPr marL="1076325" indent="-331788" algn="r" defTabSz="908050" rtl="1">
              <a:lnSpc>
                <a:spcPct val="150000"/>
              </a:lnSpc>
              <a:buClr>
                <a:schemeClr val="tx2"/>
              </a:buClr>
              <a:buSzPct val="120000"/>
              <a:buFont typeface="Courier New" panose="02070309020205020404" pitchFamily="49" charset="0"/>
              <a:buChar char="o"/>
              <a:defRPr sz="1600">
                <a:latin typeface="+mn-lt"/>
                <a:cs typeface="+mn-cs"/>
              </a:defRPr>
            </a:lvl4pPr>
            <a:lvl5pPr marL="755650" indent="-127000" algn="r" defTabSz="908050" rtl="1"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latin typeface="+mn-lt"/>
                <a:cs typeface="+mn-cs"/>
              </a:defRPr>
            </a:lvl5pPr>
            <a:lvl6pPr marL="1212850" indent="-127000" defTabSz="9080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latin typeface="+mn-lt"/>
                <a:cs typeface="+mn-cs"/>
              </a:defRPr>
            </a:lvl6pPr>
            <a:lvl7pPr marL="1670050" indent="-127000" defTabSz="9080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latin typeface="+mn-lt"/>
                <a:cs typeface="+mn-cs"/>
              </a:defRPr>
            </a:lvl7pPr>
            <a:lvl8pPr marL="2127250" indent="-127000" defTabSz="9080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latin typeface="+mn-lt"/>
                <a:cs typeface="+mn-cs"/>
              </a:defRPr>
            </a:lvl8pPr>
            <a:lvl9pPr marL="2584450" indent="-127000" defTabSz="9080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itchFamily="34" charset="0"/>
              <a:buChar char="-"/>
              <a:defRPr sz="1600">
                <a:latin typeface="+mn-lt"/>
                <a:cs typeface="+mn-cs"/>
              </a:defRPr>
            </a:lvl9pPr>
          </a:lstStyle>
          <a:p>
            <a:pPr marL="342900" indent="-255588" eaLnBrk="1" hangingPunct="1">
              <a:buFont typeface="Wingdings" panose="05000000000000000000" pitchFamily="2" charset="2"/>
              <a:buChar char="ü"/>
              <a:defRPr/>
            </a:pPr>
            <a:r>
              <a:rPr lang="he-IL" altLang="he-IL" u="sng" dirty="0"/>
              <a:t>עלות מבנה למ"ר</a:t>
            </a:r>
            <a:r>
              <a:rPr lang="he-IL" altLang="he-IL" dirty="0"/>
              <a:t> נקבעת בהתאם לשימוש המבנה ולרמת המורכבות כפי שמוגדרת בטבלת סוגי מבנים בפרק</a:t>
            </a:r>
          </a:p>
        </p:txBody>
      </p:sp>
      <p:sp>
        <p:nvSpPr>
          <p:cNvPr id="20488" name="Title 1"/>
          <p:cNvSpPr>
            <a:spLocks noGrp="1"/>
          </p:cNvSpPr>
          <p:nvPr>
            <p:ph type="title"/>
          </p:nvPr>
        </p:nvSpPr>
        <p:spPr>
          <a:xfrm>
            <a:off x="1288976" y="511332"/>
            <a:ext cx="6764486" cy="362728"/>
          </a:xfrm>
        </p:spPr>
        <p:txBody>
          <a:bodyPr/>
          <a:lstStyle/>
          <a:p>
            <a:pPr algn="ctr">
              <a:lnSpc>
                <a:spcPts val="2800"/>
              </a:lnSpc>
              <a:defRPr/>
            </a:pPr>
            <a:r>
              <a:rPr lang="he-IL" altLang="he-IL" sz="2800" kern="1200" dirty="0" smtClean="0"/>
              <a:t>המחשבון מבצע אוטומטי חישוב ערך העבודה:</a:t>
            </a:r>
            <a:endParaRPr lang="he-IL" altLang="he-IL" sz="2800" kern="1200" dirty="0"/>
          </a:p>
        </p:txBody>
      </p:sp>
      <p:pic>
        <p:nvPicPr>
          <p:cNvPr id="11" name="תמונה 10" descr="line construction,Civil engineer,Architects and worker,vector design Foto de archivo - 136637812"/>
          <p:cNvPicPr/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/>
          </a:blip>
          <a:srcRect/>
          <a:stretch>
            <a:fillRect/>
          </a:stretch>
        </p:blipFill>
        <p:spPr bwMode="auto">
          <a:xfrm>
            <a:off x="173038" y="357696"/>
            <a:ext cx="936104" cy="67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מלבן 1"/>
          <p:cNvSpPr/>
          <p:nvPr/>
        </p:nvSpPr>
        <p:spPr>
          <a:xfrm>
            <a:off x="488678" y="3501008"/>
            <a:ext cx="8405812" cy="2492990"/>
          </a:xfrm>
          <a:prstGeom prst="rect">
            <a:avLst/>
          </a:prstGeom>
          <a:solidFill>
            <a:srgbClr val="D5E7FF"/>
          </a:solidFill>
        </p:spPr>
        <p:txBody>
          <a:bodyPr wrap="square">
            <a:spAutoFit/>
          </a:bodyPr>
          <a:lstStyle/>
          <a:p>
            <a:pPr marL="87312" lvl="1" indent="0" algn="r" defTabSz="908050" rtl="1" eaLnBrk="1" hangingPunct="1">
              <a:lnSpc>
                <a:spcPct val="150000"/>
              </a:lnSpc>
              <a:buClr>
                <a:schemeClr val="tx2"/>
              </a:buClr>
              <a:buSzPct val="100000"/>
              <a:defRPr/>
            </a:pPr>
            <a:r>
              <a:rPr lang="he-IL" sz="2400" b="1" kern="0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ככלל, התעריף מתייחס לארבע רמות מורכבות של מבנים/ מתקנים:</a:t>
            </a:r>
            <a:endParaRPr lang="en-US" sz="2400" b="1" kern="0" dirty="0">
              <a:solidFill>
                <a:schemeClr val="tx2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marL="430212" indent="-342900" algn="r" defTabSz="908050" rtl="1" eaLnBrk="1" hangingPunct="1">
              <a:lnSpc>
                <a:spcPct val="150000"/>
              </a:lnSpc>
              <a:buClr>
                <a:schemeClr val="tx2"/>
              </a:buClr>
              <a:buSzPct val="100000"/>
              <a:buFont typeface="Wingdings" panose="05000000000000000000" pitchFamily="2" charset="2"/>
              <a:buChar char="q"/>
              <a:defRPr/>
            </a:pPr>
            <a:r>
              <a:rPr lang="he-IL" sz="2000" b="1" kern="0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מבנים/ מתקנים פשוטים,</a:t>
            </a:r>
            <a:endParaRPr lang="en-US" sz="2000" b="1" kern="0" dirty="0">
              <a:solidFill>
                <a:schemeClr val="tx2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marL="430212" indent="-342900" algn="r" defTabSz="908050" rtl="1" eaLnBrk="1" hangingPunct="1">
              <a:lnSpc>
                <a:spcPct val="150000"/>
              </a:lnSpc>
              <a:buClr>
                <a:schemeClr val="tx2"/>
              </a:buClr>
              <a:buSzPct val="100000"/>
              <a:buFont typeface="Wingdings" panose="05000000000000000000" pitchFamily="2" charset="2"/>
              <a:buChar char="q"/>
              <a:defRPr/>
            </a:pPr>
            <a:r>
              <a:rPr lang="he-IL" sz="2000" b="1" kern="0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מבנים/ מתקנים רגילים,</a:t>
            </a:r>
            <a:endParaRPr lang="en-US" sz="2000" b="1" kern="0" dirty="0">
              <a:solidFill>
                <a:schemeClr val="tx2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marL="430212" indent="-342900" algn="r" defTabSz="908050" rtl="1" eaLnBrk="1" hangingPunct="1">
              <a:lnSpc>
                <a:spcPct val="150000"/>
              </a:lnSpc>
              <a:buClr>
                <a:schemeClr val="tx2"/>
              </a:buClr>
              <a:buSzPct val="100000"/>
              <a:buFont typeface="Wingdings" panose="05000000000000000000" pitchFamily="2" charset="2"/>
              <a:buChar char="q"/>
              <a:defRPr/>
            </a:pPr>
            <a:r>
              <a:rPr lang="he-IL" sz="2000" b="1" kern="0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מבנים/ מתקנים מורכבים,</a:t>
            </a:r>
            <a:endParaRPr lang="en-US" sz="2000" b="1" kern="0" dirty="0">
              <a:solidFill>
                <a:schemeClr val="tx2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marL="430212" indent="-342900" algn="r" defTabSz="908050" rtl="1" eaLnBrk="1" hangingPunct="1">
              <a:lnSpc>
                <a:spcPct val="150000"/>
              </a:lnSpc>
              <a:buClr>
                <a:schemeClr val="tx2"/>
              </a:buClr>
              <a:buSzPct val="100000"/>
              <a:buFont typeface="Wingdings" panose="05000000000000000000" pitchFamily="2" charset="2"/>
              <a:buChar char="q"/>
              <a:defRPr/>
            </a:pPr>
            <a:r>
              <a:rPr lang="he-IL" sz="2000" b="1" kern="0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מבנים/ מתקנים ייעודיים,</a:t>
            </a:r>
            <a:endParaRPr lang="en-US" sz="2000" b="1" kern="0" dirty="0">
              <a:solidFill>
                <a:schemeClr val="tx2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5989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6</a:t>
            </a:fld>
            <a:endParaRPr lang="he-IL" altLang="he-IL"/>
          </a:p>
        </p:txBody>
      </p:sp>
      <p:graphicFrame>
        <p:nvGraphicFramePr>
          <p:cNvPr id="3" name="טבלה 2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819086"/>
              </p:ext>
            </p:extLst>
          </p:nvPr>
        </p:nvGraphicFramePr>
        <p:xfrm>
          <a:off x="500063" y="1571625"/>
          <a:ext cx="8215312" cy="3891792"/>
        </p:xfrm>
        <a:graphic>
          <a:graphicData uri="http://schemas.openxmlformats.org/drawingml/2006/table">
            <a:tbl>
              <a:tblPr rtl="1"/>
              <a:tblGrid>
                <a:gridCol w="1314450">
                  <a:extLst>
                    <a:ext uri="{9D8B030D-6E8A-4147-A177-3AD203B41FA5}"/>
                  </a:extLst>
                </a:gridCol>
                <a:gridCol w="4435475">
                  <a:extLst>
                    <a:ext uri="{9D8B030D-6E8A-4147-A177-3AD203B41FA5}"/>
                  </a:extLst>
                </a:gridCol>
                <a:gridCol w="2465387">
                  <a:extLst>
                    <a:ext uri="{9D8B030D-6E8A-4147-A177-3AD203B41FA5}"/>
                  </a:extLst>
                </a:gridCol>
              </a:tblGrid>
              <a:tr h="73164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מורכבות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מבנים לדוגמא בקטגוריה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מחיר למ"ר – לחישוב ערך מבנה</a:t>
                      </a: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/>
                </a:extLst>
              </a:tr>
              <a:tr h="73164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פשוט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מחסנים, סככות ציוד, חניה תת קרקעית, סככות הדרכה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בין 2,500-3,000 ש"ח/מ"ר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extLst>
                  <a:ext uri="{0D108BD9-81ED-4DB2-BD59-A6C34878D82A}"/>
                </a:extLst>
              </a:tr>
              <a:tr h="50808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רגיל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מוסכים, חדרי אוכל, משרדים, מגורי חיילים, כיתות 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בין 4,500-6,000 ש"ח/מ"ר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extLst>
                  <a:ext uri="{0D108BD9-81ED-4DB2-BD59-A6C34878D82A}"/>
                </a:extLst>
              </a:tr>
              <a:tr h="10974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מורכב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תעשיה </a:t>
                      </a:r>
                      <a:r>
                        <a:rPr kumimoji="0" lang="he-IL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תהליכית</a:t>
                      </a: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מבני רווחה, מטבחי חימום, מבני טייסות, מבנים מוגנים, כיתות עם מערכות מולטימדיה, מבני מאמנים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בין 7,000-7,500 ש"ח/מ"ר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extLst>
                  <a:ext uri="{0D108BD9-81ED-4DB2-BD59-A6C34878D82A}"/>
                </a:extLst>
              </a:tr>
              <a:tr h="73164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ייעודי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מעבדות, חמ"לים </a:t>
                      </a:r>
                      <a:r>
                        <a:rPr kumimoji="0" lang="he-IL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תת"ק</a:t>
                      </a: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מטבחי בישול, מרפאות, מגדלי פיקוח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בין 9,000-11,000 ש"ח/מ"ר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4" name="מלבן 3"/>
          <p:cNvSpPr/>
          <p:nvPr/>
        </p:nvSpPr>
        <p:spPr>
          <a:xfrm>
            <a:off x="539552" y="5445224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hangingPunct="1"/>
            <a:r>
              <a:rPr lang="he-IL" altLang="he-IL" dirty="0"/>
              <a:t> </a:t>
            </a:r>
            <a:r>
              <a:rPr lang="he-IL" altLang="he-IL" dirty="0" smtClean="0"/>
              <a:t>* מחירים </a:t>
            </a:r>
            <a:r>
              <a:rPr lang="he-IL" altLang="he-IL" dirty="0"/>
              <a:t>למ"ר נקבעו כטווח לפי סיווג מורכבות </a:t>
            </a:r>
            <a:r>
              <a:rPr lang="he-IL" altLang="he-IL" dirty="0" smtClean="0"/>
              <a:t>המבנה</a:t>
            </a:r>
            <a:endParaRPr lang="he-IL" altLang="he-IL" dirty="0" smtClean="0"/>
          </a:p>
          <a:p>
            <a:pPr algn="r" eaLnBrk="1" hangingPunct="1"/>
            <a:r>
              <a:rPr lang="he-IL" altLang="he-IL" dirty="0" smtClean="0"/>
              <a:t> </a:t>
            </a:r>
            <a:r>
              <a:rPr lang="he-IL" altLang="he-IL" dirty="0" smtClean="0"/>
              <a:t>* </a:t>
            </a:r>
            <a:r>
              <a:rPr lang="he-IL" altLang="he-IL" dirty="0" smtClean="0"/>
              <a:t>עבור מבנים </a:t>
            </a:r>
            <a:r>
              <a:rPr lang="he-IL" altLang="he-IL" dirty="0"/>
              <a:t>חריגים שלא נכללו ברשימת סוגי המבנים, </a:t>
            </a:r>
            <a:r>
              <a:rPr lang="he-IL" altLang="he-IL" dirty="0" smtClean="0"/>
              <a:t>חישוב שכ"ט יתבסס על אומדן </a:t>
            </a:r>
            <a:endParaRPr lang="en-US" altLang="he-IL" dirty="0"/>
          </a:p>
        </p:txBody>
      </p:sp>
      <p:sp>
        <p:nvSpPr>
          <p:cNvPr id="5" name="מלבן 4"/>
          <p:cNvSpPr/>
          <p:nvPr/>
        </p:nvSpPr>
        <p:spPr>
          <a:xfrm>
            <a:off x="1249215" y="620687"/>
            <a:ext cx="7090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altLang="he-IL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חישוב ערך עבודה על פי עלות למ"ר – </a:t>
            </a:r>
            <a:r>
              <a:rPr lang="he-IL" altLang="he-IL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אדריכלות</a:t>
            </a:r>
            <a:endParaRPr lang="he-IL" altLang="he-IL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6407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7</a:t>
            </a:fld>
            <a:endParaRPr lang="he-IL" altLang="he-IL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801519"/>
              </p:ext>
            </p:extLst>
          </p:nvPr>
        </p:nvGraphicFramePr>
        <p:xfrm>
          <a:off x="421920" y="1028447"/>
          <a:ext cx="8215312" cy="4640336"/>
        </p:xfrm>
        <a:graphic>
          <a:graphicData uri="http://schemas.openxmlformats.org/drawingml/2006/table">
            <a:tbl>
              <a:tblPr rtl="1"/>
              <a:tblGrid>
                <a:gridCol w="1314450"/>
                <a:gridCol w="3817130"/>
                <a:gridCol w="3083732"/>
              </a:tblGrid>
              <a:tr h="5760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שימוש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תיאור</a:t>
                      </a: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מחיר למ"ר – לחישוב ערך מבנה</a:t>
                      </a: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5080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תעשיה ואחסנה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מחסנים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300 ₪ למ"ר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</a:tr>
              <a:tr h="5080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התקהלות/מבני ציבור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משרדים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750 ₪ למ"ר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</a:tr>
              <a:tr h="5080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התקהלות/מבני ציבור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חמ"לים</a:t>
                      </a: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עד 1000 מ"ר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2500 ₪ למ"ר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</a:tr>
              <a:tr h="5080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התקהלות/מבני ציבור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חדרי אוכל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500 ₪ למ"ר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</a:tr>
              <a:tr h="5080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דרכים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תאורת דרך חד מסלולית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350 ₪ </a:t>
                      </a:r>
                      <a:r>
                        <a:rPr kumimoji="0" lang="he-IL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למ"א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</a:tr>
              <a:tr h="5080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דרכים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תאורת דרך דו מסלולית 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440 ₪ </a:t>
                      </a:r>
                      <a:r>
                        <a:rPr kumimoji="0" lang="he-IL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למ"א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</a:tr>
              <a:tr h="5080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מגורים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מגורי חיילים 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500 ₪ למ"ר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</a:tr>
              <a:tr h="5080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הדרכה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כיתות הדרכה עם מערכות מולטימדיה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1100 ₪ למ"ר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</a:tr>
            </a:tbl>
          </a:graphicData>
        </a:graphic>
      </p:graphicFrame>
      <p:sp>
        <p:nvSpPr>
          <p:cNvPr id="4" name="מלבן 3"/>
          <p:cNvSpPr/>
          <p:nvPr/>
        </p:nvSpPr>
        <p:spPr>
          <a:xfrm>
            <a:off x="950145" y="277999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altLang="he-IL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חישוב ערך עבודה על פי עלות למ"ר – </a:t>
            </a:r>
            <a:r>
              <a:rPr lang="he-IL" altLang="he-IL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חשמל</a:t>
            </a:r>
            <a:endParaRPr lang="he-IL" altLang="he-IL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374081" y="5733256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altLang="he-IL" dirty="0"/>
              <a:t>מחירים למ"ר נקבעו </a:t>
            </a:r>
            <a:r>
              <a:rPr lang="he-IL" altLang="he-IL" b="1" dirty="0"/>
              <a:t>לכל סוג מבנה </a:t>
            </a:r>
            <a:r>
              <a:rPr lang="he-IL" altLang="he-IL" dirty="0"/>
              <a:t>על בסיס נתונים שנאספו על ידי ראש מדור חשמל ונציגי ארגון המהנדסים (על פי מחירים בפרויקטים שבוצעו על ידי האגף ופרויקטים אזרחיים)</a:t>
            </a:r>
          </a:p>
        </p:txBody>
      </p:sp>
    </p:spTree>
    <p:extLst>
      <p:ext uri="{BB962C8B-B14F-4D97-AF65-F5344CB8AC3E}">
        <p14:creationId xmlns:p14="http://schemas.microsoft.com/office/powerpoint/2010/main" val="252034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2A9442-89A9-4B22-9472-A29DED466E3C}" type="slidenum">
              <a:rPr lang="he-IL" altLang="he-IL" smtClean="0"/>
              <a:pPr>
                <a:defRPr/>
              </a:pPr>
              <a:t>8</a:t>
            </a:fld>
            <a:endParaRPr lang="he-IL" altLang="he-IL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049962"/>
              </p:ext>
            </p:extLst>
          </p:nvPr>
        </p:nvGraphicFramePr>
        <p:xfrm>
          <a:off x="478583" y="1484784"/>
          <a:ext cx="8215312" cy="3944971"/>
        </p:xfrm>
        <a:graphic>
          <a:graphicData uri="http://schemas.openxmlformats.org/drawingml/2006/table">
            <a:tbl>
              <a:tblPr rtl="1"/>
              <a:tblGrid>
                <a:gridCol w="1314450"/>
                <a:gridCol w="3809323"/>
                <a:gridCol w="3091539"/>
              </a:tblGrid>
              <a:tr h="73158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מורכבות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מבנים לדוגמא בקטגוריה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מחיר למ"ר – לחישוב ערך מבנה</a:t>
                      </a: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142865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רגיל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מחסנים, 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מוסכים, סככות, </a:t>
                      </a:r>
                      <a:r>
                        <a:rPr kumimoji="0" lang="he-I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חניה תת קרקעית, 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חדרי אוכל, משרדים, מגורי חיילים, כיתות ואולמות הדרכה, אולמות ספורט, תחנות דלק, מבנים מוגנים, מקלטים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בין </a:t>
                      </a: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500-700 </a:t>
                      </a: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ש"ח/מ"ר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</a:tr>
              <a:tr h="50804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מורכב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מוזיאונים, מטבחי בישול, מטבחי חימום, כיתות עם מערכות מולטימדיה, מכללות, מרפאות, תחנות כוח, מעבדות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בין </a:t>
                      </a: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1,000-1,200 </a:t>
                      </a: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ש"ח/מ"ר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</a:tr>
              <a:tr h="50804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ייעודי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אודיטוריום, בתי חולים, </a:t>
                      </a:r>
                      <a:r>
                        <a:rPr kumimoji="0" lang="he-I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חמ"לים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מטווחים סגורים, מבני פיקוד, מבנים תת קרקעיים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בין </a:t>
                      </a: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1,600-1,900 </a:t>
                      </a: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ש"ח/מ"ר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63207" marR="6320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7FF"/>
                    </a:solidFill>
                  </a:tcPr>
                </a:tc>
              </a:tr>
            </a:tbl>
          </a:graphicData>
        </a:graphic>
      </p:graphicFrame>
      <p:sp>
        <p:nvSpPr>
          <p:cNvPr id="4" name="מלבן 3"/>
          <p:cNvSpPr/>
          <p:nvPr/>
        </p:nvSpPr>
        <p:spPr>
          <a:xfrm>
            <a:off x="467544" y="692696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altLang="he-IL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חישוב ערך עבודה על פי עלות למ"ר – מיזוג אוויר</a:t>
            </a:r>
          </a:p>
        </p:txBody>
      </p:sp>
      <p:sp>
        <p:nvSpPr>
          <p:cNvPr id="5" name="מלבן 4"/>
          <p:cNvSpPr/>
          <p:nvPr/>
        </p:nvSpPr>
        <p:spPr>
          <a:xfrm>
            <a:off x="467544" y="5517232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altLang="he-IL" dirty="0"/>
              <a:t>מחירים למ"ר נקבעו </a:t>
            </a:r>
            <a:r>
              <a:rPr lang="he-IL" altLang="he-IL" dirty="0" smtClean="0"/>
              <a:t>כטווח </a:t>
            </a:r>
            <a:r>
              <a:rPr lang="he-IL" altLang="he-IL" dirty="0"/>
              <a:t>לפי סיווג מורכבות </a:t>
            </a:r>
            <a:r>
              <a:rPr lang="he-IL" altLang="he-IL" dirty="0" smtClean="0"/>
              <a:t>המבנה ו</a:t>
            </a:r>
            <a:r>
              <a:rPr lang="he-IL" altLang="he-IL" dirty="0" smtClean="0"/>
              <a:t>על </a:t>
            </a:r>
            <a:r>
              <a:rPr lang="he-IL" altLang="he-IL" dirty="0"/>
              <a:t>בסיס נתונים שנאספו על ידי ראש מדור </a:t>
            </a:r>
            <a:r>
              <a:rPr lang="he-IL" altLang="he-IL" dirty="0" smtClean="0"/>
              <a:t>מכונות </a:t>
            </a:r>
            <a:r>
              <a:rPr lang="he-IL" altLang="he-IL" dirty="0"/>
              <a:t>(על פי מחירים בפרויקטים שבוצעו על ידי האגף ופרויקטים אזרחיים)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1502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טבלה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323034"/>
              </p:ext>
            </p:extLst>
          </p:nvPr>
        </p:nvGraphicFramePr>
        <p:xfrm>
          <a:off x="647708" y="1844824"/>
          <a:ext cx="8136904" cy="4284186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1096272"/>
                <a:gridCol w="880079"/>
                <a:gridCol w="880079"/>
                <a:gridCol w="880079"/>
                <a:gridCol w="880079"/>
                <a:gridCol w="880079"/>
                <a:gridCol w="880079"/>
                <a:gridCol w="880079"/>
                <a:gridCol w="880079"/>
              </a:tblGrid>
              <a:tr h="756190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יעוד המבנה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>
                          <a:effectLst/>
                        </a:rPr>
                        <a:t>מגורים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משרדים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>
                          <a:effectLst/>
                        </a:rPr>
                        <a:t>הדרכה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>
                          <a:effectLst/>
                        </a:rPr>
                        <a:t>מטבח וחדר אוכל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>
                          <a:effectLst/>
                        </a:rPr>
                        <a:t>ספורט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>
                          <a:effectLst/>
                        </a:rPr>
                        <a:t>חניון תת"ק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מחסנים וסככות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b="1" u="none" strike="noStrike" dirty="0">
                          <a:effectLst/>
                        </a:rPr>
                        <a:t>מכלול כניסה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</a:tr>
              <a:tr h="556282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u="none" strike="noStrike">
                          <a:effectLst/>
                        </a:rPr>
                        <a:t>שלד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36%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34%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34%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31%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37%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59%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40%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34%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</a:tr>
              <a:tr h="556282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u="none" strike="noStrike">
                          <a:effectLst/>
                        </a:rPr>
                        <a:t>גמר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28%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29%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26%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25%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22%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11%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16%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31%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</a:tr>
              <a:tr h="556282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u="none" strike="noStrike">
                          <a:effectLst/>
                        </a:rPr>
                        <a:t>תברואה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6%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6%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4%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9%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6%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5%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6%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6%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</a:tr>
              <a:tr h="1129318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u="none" strike="noStrike">
                          <a:effectLst/>
                        </a:rPr>
                        <a:t>חשמל, אבטחה, בקרה וכריזה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17%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19%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21%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20%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20%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15%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22%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17%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</a:tr>
              <a:tr h="383062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u="none" strike="noStrike">
                          <a:effectLst/>
                        </a:rPr>
                        <a:t>מיזוג אוויר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13%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12%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15%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15%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15%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10%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16%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12%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</a:tr>
              <a:tr h="241446"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800" u="none" strike="noStrike">
                          <a:effectLst/>
                        </a:rPr>
                        <a:t>סה"כ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100%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100%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100%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100%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100%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100%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>
                          <a:effectLst/>
                        </a:rPr>
                        <a:t>100%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800" u="none" strike="noStrike" dirty="0">
                          <a:effectLst/>
                        </a:rPr>
                        <a:t>100%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40" marR="2840" marT="2840" marB="0" anchor="ctr"/>
                </a:tc>
              </a:tr>
            </a:tbl>
          </a:graphicData>
        </a:graphic>
      </p:graphicFrame>
      <p:sp>
        <p:nvSpPr>
          <p:cNvPr id="10" name="מלבן 9"/>
          <p:cNvSpPr/>
          <p:nvPr/>
        </p:nvSpPr>
        <p:spPr>
          <a:xfrm>
            <a:off x="683568" y="503827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he-IL" sz="2400" b="1" dirty="0">
                <a:solidFill>
                  <a:schemeClr val="tx2"/>
                </a:solidFill>
              </a:rPr>
              <a:t>המחשבון מבצע חישוב אוטומטי </a:t>
            </a:r>
            <a:r>
              <a:rPr lang="he-IL" sz="2400" b="1" dirty="0" smtClean="0">
                <a:solidFill>
                  <a:schemeClr val="tx2"/>
                </a:solidFill>
              </a:rPr>
              <a:t>לעלות למ"ר בתעריפים שטרם עודכנו לפי שיטת החישוב החדשה כגוון מים וביוב, קונסטרוקציה </a:t>
            </a:r>
            <a:r>
              <a:rPr lang="he-IL" sz="2400" b="1" dirty="0" err="1" smtClean="0">
                <a:solidFill>
                  <a:schemeClr val="tx2"/>
                </a:solidFill>
              </a:rPr>
              <a:t>וכו</a:t>
            </a:r>
            <a:r>
              <a:rPr lang="he-IL" sz="2400" b="1" dirty="0" smtClean="0">
                <a:solidFill>
                  <a:schemeClr val="tx2"/>
                </a:solidFill>
              </a:rPr>
              <a:t>', לפי יחס עליות של רכיבי המבנה </a:t>
            </a:r>
            <a:r>
              <a:rPr lang="he-IL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he-IL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469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6nWfMccIk.1l.f7W2Has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PDfLoKsZk23nuBeTfh30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xsBUTq4VUGgrIXdwwNhjA"/>
</p:tagLst>
</file>

<file path=ppt/theme/theme1.xml><?xml version="1.0" encoding="utf-8"?>
<a:theme xmlns:a="http://schemas.openxmlformats.org/drawingml/2006/main" name="2_Firm Format - Hebrew">
  <a:themeElements>
    <a:clrScheme name="2_Firm Format - Hebrew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FFFFFF"/>
      </a:accent3>
      <a:accent4>
        <a:srgbClr val="000000"/>
      </a:accent4>
      <a:accent5>
        <a:srgbClr val="E0EDFD"/>
      </a:accent5>
      <a:accent6>
        <a:srgbClr val="839FE7"/>
      </a:accent6>
      <a:hlink>
        <a:srgbClr val="0066CC"/>
      </a:hlink>
      <a:folHlink>
        <a:srgbClr val="002960"/>
      </a:folHlink>
    </a:clrScheme>
    <a:fontScheme name="2_Firm Format - Hebrew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Tx/>
          <a:buNone/>
          <a:tabLst/>
          <a:defRPr kumimoji="0" lang="ru-RU" alt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Tx/>
          <a:buNone/>
          <a:tabLst/>
          <a:defRPr kumimoji="0" lang="ru-RU" alt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2_Firm Format - Hebrew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Firm Format - Hebrew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Firm Format - Hebrew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3E0BB"/>
      </a:accent1>
      <a:accent2>
        <a:srgbClr val="993333"/>
      </a:accent2>
      <a:accent3>
        <a:srgbClr val="FFFFFF"/>
      </a:accent3>
      <a:accent4>
        <a:srgbClr val="000000"/>
      </a:accent4>
      <a:accent5>
        <a:srgbClr val="EFEDDA"/>
      </a:accent5>
      <a:accent6>
        <a:srgbClr val="8A2D2D"/>
      </a:accent6>
      <a:hlink>
        <a:srgbClr val="999900"/>
      </a:hlink>
      <a:folHlink>
        <a:srgbClr val="00CC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13019</TotalTime>
  <Words>1331</Words>
  <Application>Microsoft Office PowerPoint</Application>
  <PresentationFormat>‫הצגה על המסך (4:3)</PresentationFormat>
  <Paragraphs>334</Paragraphs>
  <Slides>27</Slides>
  <Notes>9</Notes>
  <HiddenSlides>0</HiddenSlides>
  <MMClips>0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27</vt:i4>
      </vt:variant>
    </vt:vector>
  </HeadingPairs>
  <TitlesOfParts>
    <vt:vector size="29" baseType="lpstr">
      <vt:lpstr>2_Firm Format - Hebrew</vt:lpstr>
      <vt:lpstr>Microsoft Excel Worksheet</vt:lpstr>
      <vt:lpstr> מחשבון שכר הטרחה למתכננים </vt:lpstr>
      <vt:lpstr>רקע</vt:lpstr>
      <vt:lpstr>רקע</vt:lpstr>
      <vt:lpstr>מצגת של PowerPoint</vt:lpstr>
      <vt:lpstr>המחשבון מבצע אוטומטי חישוב ערך העבודה: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מבט כללי</vt:lpstr>
      <vt:lpstr>אחוזים</vt:lpstr>
      <vt:lpstr>תשומות (שעות,ביקורים,החזר וכו')</vt:lpstr>
      <vt:lpstr>נתוני הזמנה</vt:lpstr>
      <vt:lpstr>הפקת דוחות</vt:lpstr>
      <vt:lpstr>דוח ריכוז הזמנה - דוגמא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דיון בנושא תעריף חדש אדריכלות</dc:title>
  <dc:creator>yaniv</dc:creator>
  <cp:lastModifiedBy>Tatiana Zemtsov</cp:lastModifiedBy>
  <cp:revision>813</cp:revision>
  <cp:lastPrinted>2021-05-23T10:14:45Z</cp:lastPrinted>
  <dcterms:created xsi:type="dcterms:W3CDTF">2016-12-20T10:29:19Z</dcterms:created>
  <dcterms:modified xsi:type="dcterms:W3CDTF">2021-07-25T10:50:09Z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ditLog">
    <vt:lpwstr/>
  </property>
  <property fmtid="{D5CDD505-2E9C-101B-9397-08002B2CF9AE}" pid="3" name="Classification">
    <vt:lpwstr>רשום בגוף המסמך</vt:lpwstr>
  </property>
  <property fmtid="{D5CDD505-2E9C-101B-9397-08002B2CF9AE}" pid="4" name="DocumentDate">
    <vt:lpwstr>2015-06-18T00:00:00Z</vt:lpwstr>
  </property>
  <property fmtid="{D5CDD505-2E9C-101B-9397-08002B2CF9AE}" pid="5" name="DocumentPriority">
    <vt:lpwstr>ללא</vt:lpwstr>
  </property>
  <property fmtid="{D5CDD505-2E9C-101B-9397-08002B2CF9AE}" pid="6" name="DocumentStatus">
    <vt:lpwstr>טיוטא</vt:lpwstr>
  </property>
  <property fmtid="{D5CDD505-2E9C-101B-9397-08002B2CF9AE}" pid="7" name="NatavRecipeints">
    <vt:lpwstr/>
  </property>
  <property fmtid="{D5CDD505-2E9C-101B-9397-08002B2CF9AE}" pid="8" name="SendCc">
    <vt:lpwstr/>
  </property>
  <property fmtid="{D5CDD505-2E9C-101B-9397-08002B2CF9AE}" pid="9" name="SendTo">
    <vt:lpwstr/>
  </property>
  <property fmtid="{D5CDD505-2E9C-101B-9397-08002B2CF9AE}" pid="10" name="SendTransfer">
    <vt:lpwstr/>
  </property>
  <property fmtid="{D5CDD505-2E9C-101B-9397-08002B2CF9AE}" pid="11" name="Sensitivity">
    <vt:lpwstr/>
  </property>
  <property fmtid="{D5CDD505-2E9C-101B-9397-08002B2CF9AE}" pid="12" name="Signature">
    <vt:lpwstr/>
  </property>
  <property fmtid="{D5CDD505-2E9C-101B-9397-08002B2CF9AE}" pid="13" name="Simouhin">
    <vt:lpwstr>נ-בינוי-032588-260616</vt:lpwstr>
  </property>
  <property fmtid="{D5CDD505-2E9C-101B-9397-08002B2CF9AE}" pid="14" name="SimpleTags">
    <vt:lpwstr>ILS</vt:lpwstr>
  </property>
  <property fmtid="{D5CDD505-2E9C-101B-9397-08002B2CF9AE}" pid="15" name="TransferInfo">
    <vt:lpwstr/>
  </property>
</Properties>
</file>