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013" r:id="rId1"/>
  </p:sldMasterIdLst>
  <p:notesMasterIdLst>
    <p:notesMasterId r:id="rId74"/>
  </p:notesMasterIdLst>
  <p:handoutMasterIdLst>
    <p:handoutMasterId r:id="rId75"/>
  </p:handoutMasterIdLst>
  <p:sldIdLst>
    <p:sldId id="704" r:id="rId2"/>
    <p:sldId id="822" r:id="rId3"/>
    <p:sldId id="823" r:id="rId4"/>
    <p:sldId id="848" r:id="rId5"/>
    <p:sldId id="824" r:id="rId6"/>
    <p:sldId id="825" r:id="rId7"/>
    <p:sldId id="826" r:id="rId8"/>
    <p:sldId id="849" r:id="rId9"/>
    <p:sldId id="850" r:id="rId10"/>
    <p:sldId id="851" r:id="rId11"/>
    <p:sldId id="828" r:id="rId12"/>
    <p:sldId id="852" r:id="rId13"/>
    <p:sldId id="856" r:id="rId14"/>
    <p:sldId id="857" r:id="rId15"/>
    <p:sldId id="858" r:id="rId16"/>
    <p:sldId id="829" r:id="rId17"/>
    <p:sldId id="859" r:id="rId18"/>
    <p:sldId id="860" r:id="rId19"/>
    <p:sldId id="861" r:id="rId20"/>
    <p:sldId id="862" r:id="rId21"/>
    <p:sldId id="863" r:id="rId22"/>
    <p:sldId id="864" r:id="rId23"/>
    <p:sldId id="865" r:id="rId24"/>
    <p:sldId id="866" r:id="rId25"/>
    <p:sldId id="867" r:id="rId26"/>
    <p:sldId id="868" r:id="rId27"/>
    <p:sldId id="869" r:id="rId28"/>
    <p:sldId id="870" r:id="rId29"/>
    <p:sldId id="871" r:id="rId30"/>
    <p:sldId id="872" r:id="rId31"/>
    <p:sldId id="873" r:id="rId32"/>
    <p:sldId id="874" r:id="rId33"/>
    <p:sldId id="875" r:id="rId34"/>
    <p:sldId id="876" r:id="rId35"/>
    <p:sldId id="877" r:id="rId36"/>
    <p:sldId id="878" r:id="rId37"/>
    <p:sldId id="879" r:id="rId38"/>
    <p:sldId id="880" r:id="rId39"/>
    <p:sldId id="881" r:id="rId40"/>
    <p:sldId id="882" r:id="rId41"/>
    <p:sldId id="883" r:id="rId42"/>
    <p:sldId id="884" r:id="rId43"/>
    <p:sldId id="885" r:id="rId44"/>
    <p:sldId id="837" r:id="rId45"/>
    <p:sldId id="839" r:id="rId46"/>
    <p:sldId id="886" r:id="rId47"/>
    <p:sldId id="887" r:id="rId48"/>
    <p:sldId id="841" r:id="rId49"/>
    <p:sldId id="888" r:id="rId50"/>
    <p:sldId id="842" r:id="rId51"/>
    <p:sldId id="889" r:id="rId52"/>
    <p:sldId id="843" r:id="rId53"/>
    <p:sldId id="890" r:id="rId54"/>
    <p:sldId id="891" r:id="rId55"/>
    <p:sldId id="844" r:id="rId56"/>
    <p:sldId id="845" r:id="rId57"/>
    <p:sldId id="846" r:id="rId58"/>
    <p:sldId id="847" r:id="rId59"/>
    <p:sldId id="807" r:id="rId60"/>
    <p:sldId id="808" r:id="rId61"/>
    <p:sldId id="809" r:id="rId62"/>
    <p:sldId id="810" r:id="rId63"/>
    <p:sldId id="811" r:id="rId64"/>
    <p:sldId id="812" r:id="rId65"/>
    <p:sldId id="813" r:id="rId66"/>
    <p:sldId id="814" r:id="rId67"/>
    <p:sldId id="816" r:id="rId68"/>
    <p:sldId id="815" r:id="rId69"/>
    <p:sldId id="817" r:id="rId70"/>
    <p:sldId id="819" r:id="rId71"/>
    <p:sldId id="818" r:id="rId72"/>
    <p:sldId id="820" r:id="rId73"/>
  </p:sldIdLst>
  <p:sldSz cx="9144000" cy="6858000" type="screen4x3"/>
  <p:notesSz cx="6858000" cy="9926638"/>
  <p:defaultTextStyle>
    <a:defPPr>
      <a:defRPr lang="ru-RU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CC00"/>
    <a:srgbClr val="FFFFA7"/>
    <a:srgbClr val="DCE4FF"/>
    <a:srgbClr val="FFFFDD"/>
    <a:srgbClr val="FFFFCC"/>
    <a:srgbClr val="CC00CC"/>
    <a:srgbClr val="D5E7FF"/>
    <a:srgbClr val="F5F9FE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74" autoAdjust="0"/>
    <p:restoredTop sz="94663" autoAdjust="0"/>
  </p:normalViewPr>
  <p:slideViewPr>
    <p:cSldViewPr>
      <p:cViewPr>
        <p:scale>
          <a:sx n="60" d="100"/>
          <a:sy n="60" d="100"/>
        </p:scale>
        <p:origin x="-299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B8775D-F45B-4BC3-B0E8-EB199AEBA4F3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D3D886-CBC6-46B6-8E2A-B437C73FB2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53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buSzPct val="100000"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he-IL"/>
          </a:p>
        </p:txBody>
      </p:sp>
      <p:sp>
        <p:nvSpPr>
          <p:cNvPr id="30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buSzPct val="100000"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he-IL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he-IL" noProof="0"/>
              <a:t>Click to edit Master text styles</a:t>
            </a:r>
          </a:p>
          <a:p>
            <a:pPr lvl="1"/>
            <a:r>
              <a:rPr lang="ru-RU" altLang="he-IL" noProof="0"/>
              <a:t>Second level</a:t>
            </a:r>
          </a:p>
          <a:p>
            <a:pPr lvl="2"/>
            <a:r>
              <a:rPr lang="ru-RU" altLang="he-IL" noProof="0"/>
              <a:t>Third level</a:t>
            </a:r>
          </a:p>
          <a:p>
            <a:pPr lvl="3"/>
            <a:r>
              <a:rPr lang="ru-RU" altLang="he-IL" noProof="0"/>
              <a:t>Fourth level</a:t>
            </a:r>
          </a:p>
          <a:p>
            <a:pPr lvl="4"/>
            <a:r>
              <a:rPr lang="ru-RU" altLang="he-IL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buSzPct val="100000"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he-IL"/>
          </a:p>
        </p:txBody>
      </p:sp>
      <p:sp>
        <p:nvSpPr>
          <p:cNvPr id="307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buSzPct val="100000"/>
              <a:defRPr/>
            </a:lvl1pPr>
          </a:lstStyle>
          <a:p>
            <a:pPr>
              <a:defRPr/>
            </a:pPr>
            <a:fld id="{710BD97C-E262-4500-983A-4501118E4A1D}" type="slidenum">
              <a:rPr lang="ru-RU" altLang="he-IL"/>
              <a:pPr>
                <a:defRPr/>
              </a:pPr>
              <a:t>‹#›</a:t>
            </a:fld>
            <a:endParaRPr lang="ru-RU" altLang="he-IL"/>
          </a:p>
        </p:txBody>
      </p:sp>
    </p:spTree>
    <p:extLst>
      <p:ext uri="{BB962C8B-B14F-4D97-AF65-F5344CB8AC3E}">
        <p14:creationId xmlns:p14="http://schemas.microsoft.com/office/powerpoint/2010/main" val="490440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1ABF306A-53E5-447B-8C09-F575246C901A}" type="slidenum">
              <a:rPr lang="ru-RU" altLang="he-IL" sz="1800" smtClean="0"/>
              <a:pPr>
                <a:spcBef>
                  <a:spcPct val="0"/>
                </a:spcBef>
                <a:buSzTx/>
              </a:pPr>
              <a:t>1</a:t>
            </a:fld>
            <a:endParaRPr lang="ru-RU" altLang="he-IL" sz="1800" dirty="0" smtClean="0"/>
          </a:p>
        </p:txBody>
      </p:sp>
      <p:sp>
        <p:nvSpPr>
          <p:cNvPr id="47107" name="Rectangle 10"/>
          <p:cNvSpPr>
            <a:spLocks noGrp="1" noRot="1" noChangeAspect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1281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e-IL" altLang="he-IL" sz="1800" dirty="0"/>
          </a:p>
        </p:txBody>
      </p:sp>
      <p:sp>
        <p:nvSpPr>
          <p:cNvPr id="47108" name="Rectangle 11"/>
          <p:cNvSpPr>
            <a:spLocks noGrp="1" noChangeArrowheads="1"/>
          </p:cNvSpPr>
          <p:nvPr>
            <p:ph type="body"/>
          </p:nvPr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/>
          <a:lstStyle/>
          <a:p>
            <a:pPr>
              <a:lnSpc>
                <a:spcPct val="90000"/>
              </a:lnSpc>
            </a:pPr>
            <a:endParaRPr lang="he-IL" altLang="he-IL" sz="11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03FE-2423-4F77-ABA2-6A476C9C614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18570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60364-4CC2-4C06-9A03-6D5033987853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14451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3538" y="311150"/>
            <a:ext cx="2152650" cy="2654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588" y="311150"/>
            <a:ext cx="6305550" cy="2654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5DA9-B7C4-41A2-B812-1A94988AA41F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69050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4B67-A416-465F-A5D8-F1B53AFAA72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4125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E3E1-64C3-4DA0-996D-4DAF0191DA2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58357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275" y="1866900"/>
            <a:ext cx="4017963" cy="109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8" y="1866900"/>
            <a:ext cx="4019550" cy="109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344FB-535E-41D4-8D1A-F661A2DD484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351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BE77-A1AF-4DF1-87DB-98335D9E18F3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16828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457E-ED0A-48A1-B79B-44E15626ED24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2274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9442-89A9-4B22-9472-A29DED466E3C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05971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1DC2-3CD4-45F6-B226-C9AAAB83116D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54787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8C27-F7A6-453B-9C7A-4C9241B872E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5472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חצי מסגרת 51"/>
          <p:cNvSpPr>
            <a:spLocks/>
          </p:cNvSpPr>
          <p:nvPr/>
        </p:nvSpPr>
        <p:spPr bwMode="auto">
          <a:xfrm rot="-5400000">
            <a:off x="-2700337" y="2700337"/>
            <a:ext cx="6858000" cy="1457325"/>
          </a:xfrm>
          <a:custGeom>
            <a:avLst/>
            <a:gdLst>
              <a:gd name="T0" fmla="*/ 0 w 6858000"/>
              <a:gd name="T1" fmla="*/ 0 h 1457325"/>
              <a:gd name="T2" fmla="*/ 6858000 w 6858000"/>
              <a:gd name="T3" fmla="*/ 0 h 1457325"/>
              <a:gd name="T4" fmla="*/ 4572023 w 6858000"/>
              <a:gd name="T5" fmla="*/ 485770 h 1457325"/>
              <a:gd name="T6" fmla="*/ 19047 w 6858000"/>
              <a:gd name="T7" fmla="*/ 485770 h 1457325"/>
              <a:gd name="T8" fmla="*/ 19047 w 6858000"/>
              <a:gd name="T9" fmla="*/ 1453277 h 1457325"/>
              <a:gd name="T10" fmla="*/ 0 w 6858000"/>
              <a:gd name="T11" fmla="*/ 1457325 h 1457325"/>
              <a:gd name="T12" fmla="*/ 0 w 6858000"/>
              <a:gd name="T13" fmla="*/ 0 h 1457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58000" h="1457325">
                <a:moveTo>
                  <a:pt x="0" y="0"/>
                </a:moveTo>
                <a:lnTo>
                  <a:pt x="6858000" y="0"/>
                </a:lnTo>
                <a:lnTo>
                  <a:pt x="4572023" y="485770"/>
                </a:lnTo>
                <a:lnTo>
                  <a:pt x="19047" y="485770"/>
                </a:lnTo>
                <a:lnTo>
                  <a:pt x="19047" y="1453277"/>
                </a:lnTo>
                <a:lnTo>
                  <a:pt x="0" y="14573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27" name="חצי מסגרת 48"/>
          <p:cNvSpPr>
            <a:spLocks/>
          </p:cNvSpPr>
          <p:nvPr/>
        </p:nvSpPr>
        <p:spPr bwMode="auto">
          <a:xfrm rot="10800000">
            <a:off x="0" y="5632450"/>
            <a:ext cx="9144000" cy="1225550"/>
          </a:xfrm>
          <a:custGeom>
            <a:avLst/>
            <a:gdLst>
              <a:gd name="T0" fmla="*/ 0 w 9144000"/>
              <a:gd name="T1" fmla="*/ 0 h 1225550"/>
              <a:gd name="T2" fmla="*/ 9144000 w 9144000"/>
              <a:gd name="T3" fmla="*/ 0 h 1225550"/>
              <a:gd name="T4" fmla="*/ 5953933 w 9144000"/>
              <a:gd name="T5" fmla="*/ 427558 h 1225550"/>
              <a:gd name="T6" fmla="*/ 408513 w 9144000"/>
              <a:gd name="T7" fmla="*/ 427558 h 1225550"/>
              <a:gd name="T8" fmla="*/ 408513 w 9144000"/>
              <a:gd name="T9" fmla="*/ 1170798 h 1225550"/>
              <a:gd name="T10" fmla="*/ 0 w 9144000"/>
              <a:gd name="T11" fmla="*/ 1225550 h 1225550"/>
              <a:gd name="T12" fmla="*/ 0 w 9144000"/>
              <a:gd name="T13" fmla="*/ 0 h 12255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144000" h="1225550">
                <a:moveTo>
                  <a:pt x="0" y="0"/>
                </a:moveTo>
                <a:lnTo>
                  <a:pt x="9144000" y="0"/>
                </a:lnTo>
                <a:lnTo>
                  <a:pt x="5953933" y="427558"/>
                </a:lnTo>
                <a:lnTo>
                  <a:pt x="408513" y="427558"/>
                </a:lnTo>
                <a:lnTo>
                  <a:pt x="408513" y="1170798"/>
                </a:lnTo>
                <a:lnTo>
                  <a:pt x="0" y="1225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50" name="SlideLogoSeparator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27038" y="6535738"/>
            <a:ext cx="39687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 algn="r" defTabSz="911225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 defTabSz="911225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defTabSz="911225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defTabSz="911225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defTabSz="911225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4413" indent="1588" defTabSz="9112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1613" indent="1588" defTabSz="9112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98813" indent="1588" defTabSz="9112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6013" indent="1588" defTabSz="9112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200">
                <a:solidFill>
                  <a:srgbClr val="000000"/>
                </a:solidFill>
                <a:ea typeface="SimSun" pitchFamily="2" charset="-122"/>
              </a:rPr>
              <a:t>|</a:t>
            </a:r>
          </a:p>
        </p:txBody>
      </p:sp>
      <p:sp>
        <p:nvSpPr>
          <p:cNvPr id="1029" name="McK 1. On-page tracker" hidden="1"/>
          <p:cNvSpPr>
            <a:spLocks noChangeArrowheads="1"/>
          </p:cNvSpPr>
          <p:nvPr/>
        </p:nvSpPr>
        <p:spPr bwMode="auto">
          <a:xfrm>
            <a:off x="8039100" y="26988"/>
            <a:ext cx="8524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buSzPct val="100000"/>
            </a:pPr>
            <a:r>
              <a:rPr lang="en-US" altLang="en-US" sz="1400">
                <a:solidFill>
                  <a:srgbClr val="808080"/>
                </a:solidFill>
                <a:ea typeface="SimSun" pitchFamily="2" charset="-122"/>
              </a:rPr>
              <a:t>TRACKER</a:t>
            </a:r>
          </a:p>
        </p:txBody>
      </p:sp>
      <p:sp>
        <p:nvSpPr>
          <p:cNvPr id="1052" name="McK 3. Unit of measure" hidden="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184775" y="542925"/>
            <a:ext cx="37338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algn="r" defTabSz="911225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 defTabSz="911225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defTabSz="911225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defTabSz="911225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defTabSz="911225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4413" indent="1588" defTabSz="9112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1613" indent="1588" defTabSz="9112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98813" indent="1588" defTabSz="9112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6013" indent="1588" defTabSz="9112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400">
                <a:solidFill>
                  <a:srgbClr val="808080"/>
                </a:solidFill>
                <a:ea typeface="SimSun" pitchFamily="2" charset="-122"/>
              </a:rPr>
              <a:t>Unit of measure</a:t>
            </a:r>
          </a:p>
        </p:txBody>
      </p:sp>
      <p:grpSp>
        <p:nvGrpSpPr>
          <p:cNvPr id="1031" name="Group 29"/>
          <p:cNvGrpSpPr>
            <a:grpSpLocks/>
          </p:cNvGrpSpPr>
          <p:nvPr/>
        </p:nvGrpSpPr>
        <p:grpSpPr bwMode="auto">
          <a:xfrm>
            <a:off x="3600450" y="1149350"/>
            <a:ext cx="4351338" cy="519113"/>
            <a:chOff x="915" y="710"/>
            <a:chExt cx="2686" cy="320"/>
          </a:xfrm>
        </p:grpSpPr>
        <p:sp>
          <p:nvSpPr>
            <p:cNvPr id="1044" name="AutoShape 10" hidden="1"/>
            <p:cNvSpPr>
              <a:spLocks noChangeShapeType="1"/>
            </p:cNvSpPr>
            <p:nvPr/>
          </p:nvSpPr>
          <p:spPr bwMode="auto">
            <a:xfrm>
              <a:off x="915" y="1030"/>
              <a:ext cx="26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5" name="AutoShape 11" hidden="1"/>
            <p:cNvSpPr>
              <a:spLocks noChangeArrowheads="1"/>
            </p:cNvSpPr>
            <p:nvPr/>
          </p:nvSpPr>
          <p:spPr bwMode="auto">
            <a:xfrm>
              <a:off x="915" y="718"/>
              <a:ext cx="2689" cy="3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r" rtl="1">
                <a:buSzPct val="100000"/>
              </a:pPr>
              <a:r>
                <a:rPr lang="he-IL" altLang="en-US" sz="1600" b="1">
                  <a:solidFill>
                    <a:srgbClr val="000000"/>
                  </a:solidFill>
                </a:rPr>
                <a:t>כותרת</a:t>
              </a:r>
              <a:endParaRPr lang="en-US" altLang="en-US" sz="1600" b="1">
                <a:solidFill>
                  <a:srgbClr val="000000"/>
                </a:solidFill>
                <a:ea typeface="SimSun" pitchFamily="2" charset="-122"/>
              </a:endParaRPr>
            </a:p>
            <a:p>
              <a:pPr algn="r" rtl="1">
                <a:buSzPct val="100000"/>
              </a:pPr>
              <a:r>
                <a:rPr lang="en-US" altLang="en-US" sz="1600">
                  <a:solidFill>
                    <a:srgbClr val="808080"/>
                  </a:solidFill>
                  <a:ea typeface="SimSun" pitchFamily="2" charset="-122"/>
                </a:rPr>
                <a:t>Unit of measure</a:t>
              </a:r>
            </a:p>
          </p:txBody>
        </p:sp>
      </p:grpSp>
      <p:sp>
        <p:nvSpPr>
          <p:cNvPr id="1032" name="doc id"/>
          <p:cNvSpPr>
            <a:spLocks noChangeArrowheads="1"/>
          </p:cNvSpPr>
          <p:nvPr/>
        </p:nvSpPr>
        <p:spPr bwMode="auto">
          <a:xfrm>
            <a:off x="122238" y="36513"/>
            <a:ext cx="66992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rtl="1">
              <a:buSzPct val="100000"/>
            </a:pPr>
            <a:endParaRPr lang="en-US" altLang="he-IL" sz="800">
              <a:solidFill>
                <a:srgbClr val="000000"/>
              </a:solidFill>
            </a:endParaRPr>
          </a:p>
        </p:txBody>
      </p:sp>
      <p:sp>
        <p:nvSpPr>
          <p:cNvPr id="1033" name="Working Draft" hidden="1"/>
          <p:cNvSpPr>
            <a:spLocks noChangeArrowheads="1"/>
          </p:cNvSpPr>
          <p:nvPr/>
        </p:nvSpPr>
        <p:spPr bwMode="auto">
          <a:xfrm rot="5400000">
            <a:off x="-781844" y="2731294"/>
            <a:ext cx="17637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>
              <a:buSzPct val="100000"/>
            </a:pPr>
            <a:r>
              <a:rPr lang="en-US" altLang="he-IL" sz="600">
                <a:solidFill>
                  <a:srgbClr val="000000"/>
                </a:solidFill>
              </a:rPr>
              <a:t>Working Draft - Last Modified 6/20/2010 9:37:48 AM</a:t>
            </a:r>
          </a:p>
        </p:txBody>
      </p:sp>
      <p:sp>
        <p:nvSpPr>
          <p:cNvPr id="1034" name="Printed" hidden="1"/>
          <p:cNvSpPr>
            <a:spLocks noChangeArrowheads="1"/>
          </p:cNvSpPr>
          <p:nvPr/>
        </p:nvSpPr>
        <p:spPr bwMode="auto">
          <a:xfrm rot="5400000">
            <a:off x="-400843" y="4253706"/>
            <a:ext cx="10175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>
              <a:buSzPct val="100000"/>
            </a:pPr>
            <a:r>
              <a:rPr lang="en-US" altLang="he-IL" sz="600">
                <a:solidFill>
                  <a:srgbClr val="000000"/>
                </a:solidFill>
              </a:rPr>
              <a:t>Printed 6/20/2010 9:11:25 AM</a:t>
            </a:r>
          </a:p>
        </p:txBody>
      </p:sp>
      <p:grpSp>
        <p:nvGrpSpPr>
          <p:cNvPr id="1035" name="Group 35"/>
          <p:cNvGrpSpPr>
            <a:grpSpLocks/>
          </p:cNvGrpSpPr>
          <p:nvPr/>
        </p:nvGrpSpPr>
        <p:grpSpPr bwMode="auto">
          <a:xfrm>
            <a:off x="122238" y="6203950"/>
            <a:ext cx="8721725" cy="517525"/>
            <a:chOff x="75" y="3830"/>
            <a:chExt cx="5385" cy="320"/>
          </a:xfrm>
        </p:grpSpPr>
        <p:sp>
          <p:nvSpPr>
            <p:cNvPr id="1060" name="McK 4. Footnote" hidden="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5" y="3832"/>
              <a:ext cx="5390" cy="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17475" indent="-117475" algn="r" defTabSz="911225" rtl="1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r" defTabSz="911225" rtl="1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r" defTabSz="911225" rtl="1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r" defTabSz="911225" rtl="1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r" defTabSz="911225" rtl="1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4413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1613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198813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6013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he-IL" sz="1000">
                  <a:solidFill>
                    <a:srgbClr val="000000"/>
                  </a:solidFill>
                </a:rPr>
                <a:t>1 </a:t>
              </a:r>
              <a:r>
                <a:rPr lang="he-IL" altLang="he-IL" sz="1000">
                  <a:solidFill>
                    <a:srgbClr val="000000"/>
                  </a:solidFill>
                </a:rPr>
                <a:t>הערה</a:t>
              </a:r>
              <a:r>
                <a:rPr lang="en-US" altLang="he-IL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061" name="McK 5. Source" hidden="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4055"/>
              <a:ext cx="4327" cy="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>
              <a:lvl1pPr marL="328613" indent="-328613" algn="r" defTabSz="911225" rtl="1" eaLnBrk="0" hangingPunct="0"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r" defTabSz="911225" rtl="1" eaLnBrk="0" hangingPunct="0"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r" defTabSz="911225" rtl="1" eaLnBrk="0" hangingPunct="0"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r" defTabSz="911225" rtl="1" eaLnBrk="0" hangingPunct="0"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r" defTabSz="911225" rtl="1" eaLnBrk="0" hangingPunct="0"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4413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1613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198813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6013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SzPct val="100000"/>
                <a:defRPr/>
              </a:pPr>
              <a:r>
                <a:rPr lang="he-IL" altLang="he-IL" sz="1000">
                  <a:solidFill>
                    <a:srgbClr val="000000"/>
                  </a:solidFill>
                </a:rPr>
                <a:t>מקור: מקור</a:t>
              </a:r>
              <a:endParaRPr lang="en-US" altLang="he-IL" sz="1000">
                <a:solidFill>
                  <a:srgbClr val="000000"/>
                </a:solidFill>
              </a:endParaRPr>
            </a:p>
          </p:txBody>
        </p:sp>
      </p:grpSp>
      <p:sp>
        <p:nvSpPr>
          <p:cNvPr id="1062" name="Rectangle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141788" y="28575"/>
            <a:ext cx="90011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4488" indent="-344488" algn="r" defTabSz="908050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 defTabSz="908050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4413" indent="1588" defTabSz="9080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1613" indent="1588" defTabSz="9080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98813" indent="1588" defTabSz="9080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6013" indent="1588" defTabSz="90805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Clr>
                <a:schemeClr val="tx2"/>
              </a:buClr>
              <a:buSzPct val="100000"/>
              <a:defRPr/>
            </a:pPr>
            <a:r>
              <a:rPr lang="en-US" altLang="en-US" sz="1000"/>
              <a:t>-</a:t>
            </a:r>
            <a:r>
              <a:rPr lang="he-IL" altLang="en-US" sz="1000"/>
              <a:t>בלמ"ס</a:t>
            </a:r>
            <a:r>
              <a:rPr lang="en-US" altLang="en-US" sz="1000"/>
              <a:t>-</a:t>
            </a:r>
            <a:endParaRPr lang="en-US" altLang="en-US" sz="1000">
              <a:ea typeface="SimSun" pitchFamily="2" charset="-122"/>
            </a:endParaRPr>
          </a:p>
        </p:txBody>
      </p:sp>
      <p:sp>
        <p:nvSpPr>
          <p:cNvPr id="1037" name="TextBox 19"/>
          <p:cNvSpPr>
            <a:spLocks noChangeArrowheads="1"/>
          </p:cNvSpPr>
          <p:nvPr/>
        </p:nvSpPr>
        <p:spPr bwMode="auto">
          <a:xfrm>
            <a:off x="2868613" y="6396038"/>
            <a:ext cx="539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buSzPct val="100000"/>
            </a:pPr>
            <a:r>
              <a:rPr lang="he-IL" altLang="he-IL" sz="2400" b="1">
                <a:solidFill>
                  <a:srgbClr val="7F7F7F"/>
                </a:solidFill>
              </a:rPr>
              <a:t>א  ג  ף    ה  ה  נ  ד  ס  ה    ו  ה  ב  י  נ  ו  י</a:t>
            </a:r>
            <a:endParaRPr lang="en-US" altLang="he-IL" sz="2400" b="1">
              <a:solidFill>
                <a:srgbClr val="7F7F7F"/>
              </a:solidFill>
            </a:endParaRPr>
          </a:p>
        </p:txBody>
      </p:sp>
      <p:pic>
        <p:nvPicPr>
          <p:cNvPr id="1038" name="Picture 38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 t="27293" r="58437" b="50732"/>
          <a:stretch>
            <a:fillRect/>
          </a:stretch>
        </p:blipFill>
        <p:spPr bwMode="auto">
          <a:xfrm>
            <a:off x="8220075" y="0"/>
            <a:ext cx="92392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311150"/>
            <a:ext cx="785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e-IL" altLang="he-IL" smtClean="0"/>
              <a:t>כותרת</a:t>
            </a:r>
          </a:p>
        </p:txBody>
      </p:sp>
      <p:sp>
        <p:nvSpPr>
          <p:cNvPr id="10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1866900"/>
            <a:ext cx="81899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he-IL" altLang="he-IL" smtClean="0"/>
              <a:t>רמה 1</a:t>
            </a:r>
          </a:p>
          <a:p>
            <a:pPr lvl="2"/>
            <a:r>
              <a:rPr lang="he-IL" altLang="he-IL" smtClean="0"/>
              <a:t>רמה 2</a:t>
            </a:r>
          </a:p>
          <a:p>
            <a:pPr lvl="3"/>
            <a:r>
              <a:rPr lang="he-IL" altLang="he-IL" smtClean="0"/>
              <a:t>רמה 3</a:t>
            </a:r>
          </a:p>
        </p:txBody>
      </p:sp>
      <p:sp>
        <p:nvSpPr>
          <p:cNvPr id="1067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xfrm>
            <a:off x="173038" y="6565900"/>
            <a:ext cx="200025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rtl="1">
              <a:buSzPct val="100000"/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0BC7C5F-8466-492B-8541-824F472D3F6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hf hdr="0" ftr="0" dt="0"/>
  <p:txStyles>
    <p:titleStyle>
      <a:lvl1pPr algn="r" defTabSz="908050" rtl="1" eaLnBrk="0" fontAlgn="base" hangingPunct="0">
        <a:spcBef>
          <a:spcPct val="0"/>
        </a:spcBef>
        <a:spcAft>
          <a:spcPct val="0"/>
        </a:spcAft>
        <a:buSzPct val="100000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defTabSz="908050" rtl="1" eaLnBrk="0" fontAlgn="base" hangingPunct="0">
        <a:spcBef>
          <a:spcPct val="0"/>
        </a:spcBef>
        <a:spcAft>
          <a:spcPct val="0"/>
        </a:spcAft>
        <a:buSzPct val="100000"/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r" defTabSz="908050" rtl="1" eaLnBrk="0" fontAlgn="base" hangingPunct="0">
        <a:spcBef>
          <a:spcPct val="0"/>
        </a:spcBef>
        <a:spcAft>
          <a:spcPct val="0"/>
        </a:spcAft>
        <a:buSzPct val="100000"/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r" defTabSz="908050" rtl="1" eaLnBrk="0" fontAlgn="base" hangingPunct="0">
        <a:spcBef>
          <a:spcPct val="0"/>
        </a:spcBef>
        <a:spcAft>
          <a:spcPct val="0"/>
        </a:spcAft>
        <a:buSzPct val="100000"/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r" defTabSz="908050" rtl="1" eaLnBrk="0" fontAlgn="base" hangingPunct="0">
        <a:spcBef>
          <a:spcPct val="0"/>
        </a:spcBef>
        <a:spcAft>
          <a:spcPct val="0"/>
        </a:spcAft>
        <a:buSzPct val="100000"/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r" defTabSz="908050" rtl="1" eaLnBrk="0" fontAlgn="base" hangingPunct="0">
        <a:spcBef>
          <a:spcPct val="0"/>
        </a:spcBef>
        <a:spcAft>
          <a:spcPct val="0"/>
        </a:spcAft>
        <a:buSzPct val="100000"/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r" defTabSz="908050" rtl="1" eaLnBrk="0" fontAlgn="base" hangingPunct="0">
        <a:spcBef>
          <a:spcPct val="0"/>
        </a:spcBef>
        <a:spcAft>
          <a:spcPct val="0"/>
        </a:spcAft>
        <a:buSzPct val="100000"/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r" defTabSz="908050" rtl="1" eaLnBrk="0" fontAlgn="base" hangingPunct="0">
        <a:spcBef>
          <a:spcPct val="0"/>
        </a:spcBef>
        <a:spcAft>
          <a:spcPct val="0"/>
        </a:spcAft>
        <a:buSzPct val="100000"/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r" defTabSz="908050" rtl="1" eaLnBrk="0" fontAlgn="base" hangingPunct="0">
        <a:spcBef>
          <a:spcPct val="0"/>
        </a:spcBef>
        <a:spcAft>
          <a:spcPct val="0"/>
        </a:spcAft>
        <a:buSzPct val="100000"/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4488" indent="-344488" algn="r" defTabSz="908050" rtl="1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r" defTabSz="908050" rtl="1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tx2"/>
        </a:buClr>
        <a:buSzPct val="125000"/>
        <a:buFont typeface="Wingdings" panose="05000000000000000000" pitchFamily="2" charset="2"/>
        <a:buChar char="ü"/>
        <a:defRPr sz="1600">
          <a:solidFill>
            <a:schemeClr val="tx1"/>
          </a:solidFill>
          <a:latin typeface="+mn-lt"/>
          <a:cs typeface="+mn-cs"/>
        </a:defRPr>
      </a:lvl2pPr>
      <a:lvl3pPr marL="717550" indent="-261938" algn="r" defTabSz="908050" rtl="1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076325" indent="-331788" algn="r" defTabSz="908050" rtl="1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  <a:cs typeface="+mn-cs"/>
        </a:defRPr>
      </a:lvl4pPr>
      <a:lvl5pPr marL="755650" indent="-127000" algn="r" defTabSz="908050" rtl="1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1212850" indent="-127000" algn="r" defTabSz="908050" rtl="1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670050" indent="-127000" algn="r" defTabSz="908050" rtl="1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127250" indent="-127000" algn="r" defTabSz="908050" rtl="1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584450" indent="-127000" algn="r" defTabSz="908050" rtl="1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lnSpc>
                <a:spcPct val="150000"/>
              </a:lnSpc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lnSpc>
                <a:spcPct val="150000"/>
              </a:lnSpc>
              <a:buClr>
                <a:schemeClr val="tx2"/>
              </a:buClr>
              <a:buSzPct val="125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lnSpc>
                <a:spcPct val="150000"/>
              </a:lnSpc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lnSpc>
                <a:spcPct val="150000"/>
              </a:lnSpc>
              <a:buClr>
                <a:schemeClr val="tx2"/>
              </a:buClr>
              <a:buSzPct val="12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buClrTx/>
              <a:buFontTx/>
              <a:buNone/>
            </a:pPr>
            <a:endParaRPr lang="he-IL" altLang="he-IL" sz="1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428625" y="2725738"/>
            <a:ext cx="6413500" cy="4308872"/>
          </a:xfrm>
        </p:spPr>
        <p:txBody>
          <a:bodyPr rIns="0"/>
          <a:lstStyle/>
          <a:p>
            <a:pPr marL="266700" indent="-266700">
              <a:spcBef>
                <a:spcPts val="0"/>
              </a:spcBef>
            </a:pPr>
            <a:r>
              <a:rPr lang="he-IL" altLang="he-IL" sz="3600" dirty="0" smtClean="0"/>
              <a:t>   תעריפים ונהלים לעבודות תכנון   </a:t>
            </a:r>
            <a:br>
              <a:rPr lang="he-IL" altLang="he-IL" sz="3600" dirty="0" smtClean="0"/>
            </a:br>
            <a:r>
              <a:rPr lang="he-IL" altLang="he-IL" sz="3600" dirty="0"/>
              <a:t> </a:t>
            </a:r>
            <a:r>
              <a:rPr lang="he-IL" altLang="he-IL" sz="3600" dirty="0" smtClean="0"/>
              <a:t>           במערכת הביטחון</a:t>
            </a:r>
            <a:r>
              <a:rPr lang="en-US" altLang="he-IL" sz="3600" dirty="0" smtClean="0"/>
              <a:t/>
            </a:r>
            <a:br>
              <a:rPr lang="en-US" altLang="he-IL" sz="3600" dirty="0" smtClean="0"/>
            </a:br>
            <a:r>
              <a:rPr lang="en-US" sz="3200" dirty="0" smtClean="0"/>
              <a:t>Building </a:t>
            </a:r>
            <a:r>
              <a:rPr lang="en-US" sz="3200" dirty="0"/>
              <a:t>information </a:t>
            </a:r>
            <a:r>
              <a:rPr lang="en-US" sz="3200" dirty="0" err="1" smtClean="0"/>
              <a:t>modelling</a:t>
            </a:r>
            <a:r>
              <a:rPr lang="en-US" sz="3200" dirty="0" smtClean="0"/>
              <a:t>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he-IL" dirty="0" smtClean="0"/>
              <a:t>תת </a:t>
            </a:r>
            <a:r>
              <a:rPr lang="he-IL" dirty="0"/>
              <a:t>פרק 1.16 / </a:t>
            </a:r>
            <a:r>
              <a:rPr lang="he-IL" altLang="he-IL" dirty="0"/>
              <a:t>חלק </a:t>
            </a:r>
            <a:r>
              <a:rPr lang="he-IL" altLang="he-IL" dirty="0" smtClean="0"/>
              <a:t>1– נהלים</a:t>
            </a:r>
            <a:r>
              <a:rPr lang="en-US" altLang="he-IL" dirty="0" smtClean="0"/>
              <a:t> </a:t>
            </a:r>
            <a:r>
              <a:rPr lang="he-IL" altLang="he-IL" dirty="0" smtClean="0"/>
              <a:t>הקדמה </a:t>
            </a:r>
            <a:r>
              <a:rPr lang="he-IL" altLang="he-IL" dirty="0" smtClean="0">
                <a:solidFill>
                  <a:srgbClr val="FF0000"/>
                </a:solidFill>
              </a:rPr>
              <a:t>(מבוא)</a:t>
            </a:r>
            <a:br>
              <a:rPr lang="he-IL" alt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he-IL" altLang="he-IL" dirty="0" smtClean="0">
                <a:solidFill>
                  <a:srgbClr val="FF0000"/>
                </a:solidFill>
              </a:rPr>
              <a:t> </a:t>
            </a:r>
            <a:r>
              <a:rPr lang="he-IL" dirty="0" smtClean="0">
                <a:solidFill>
                  <a:srgbClr val="002060"/>
                </a:solidFill>
              </a:rPr>
              <a:t>תעריף </a:t>
            </a:r>
            <a:r>
              <a:rPr lang="he-IL" dirty="0">
                <a:solidFill>
                  <a:srgbClr val="002060"/>
                </a:solidFill>
              </a:rPr>
              <a:t>ניהול מודל </a:t>
            </a:r>
            <a:r>
              <a:rPr lang="en-US" dirty="0">
                <a:solidFill>
                  <a:srgbClr val="002060"/>
                </a:solidFill>
              </a:rPr>
              <a:t>BIM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dirty="0" smtClean="0">
                <a:solidFill>
                  <a:srgbClr val="002060"/>
                </a:solidFill>
              </a:rPr>
              <a:t>פרק 2.19.3</a:t>
            </a:r>
            <a:br>
              <a:rPr lang="he-IL" dirty="0" smtClean="0">
                <a:solidFill>
                  <a:srgbClr val="002060"/>
                </a:solidFill>
              </a:rPr>
            </a:br>
            <a:r>
              <a:rPr lang="he-I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he-IL" altLang="he-IL" dirty="0" smtClean="0">
                <a:solidFill>
                  <a:srgbClr val="FF0000"/>
                </a:solidFill>
              </a:rPr>
              <a:t> </a:t>
            </a:r>
            <a:r>
              <a:rPr lang="he-IL" dirty="0" smtClean="0">
                <a:solidFill>
                  <a:srgbClr val="002060"/>
                </a:solidFill>
              </a:rPr>
              <a:t>הגדרת </a:t>
            </a:r>
            <a:r>
              <a:rPr lang="he-IL" dirty="0">
                <a:solidFill>
                  <a:srgbClr val="002060"/>
                </a:solidFill>
              </a:rPr>
              <a:t>שירותים חלקיים בתעריפים </a:t>
            </a:r>
            <a:r>
              <a:rPr lang="he-IL" dirty="0" smtClean="0">
                <a:solidFill>
                  <a:srgbClr val="002060"/>
                </a:solidFill>
              </a:rPr>
              <a:t>מקצועיים   </a:t>
            </a:r>
            <a:br>
              <a:rPr lang="he-IL" dirty="0" smtClean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dirty="0" smtClean="0">
                <a:solidFill>
                  <a:srgbClr val="002060"/>
                </a:solidFill>
              </a:rPr>
              <a:t>   רלוונטיים לתכנון ב-</a:t>
            </a:r>
            <a:r>
              <a:rPr lang="en-GB" dirty="0">
                <a:solidFill>
                  <a:srgbClr val="002060"/>
                </a:solidFill>
              </a:rPr>
              <a:t>BIM</a:t>
            </a:r>
            <a:r>
              <a:rPr lang="he-IL" dirty="0">
                <a:solidFill>
                  <a:srgbClr val="002060"/>
                </a:solidFill>
              </a:rPr>
              <a:t/>
            </a:r>
            <a:br>
              <a:rPr lang="he-IL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/>
            </a:r>
            <a:br>
              <a:rPr lang="he-IL" dirty="0">
                <a:solidFill>
                  <a:srgbClr val="002060"/>
                </a:solidFill>
              </a:rPr>
            </a:br>
            <a:endParaRPr lang="en-US" altLang="en-US" dirty="0" smtClean="0">
              <a:solidFill>
                <a:srgbClr val="003B89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816" tIns="46413" rIns="92816" bIns="46413" anchor="ctr"/>
          <a:lstStyle>
            <a:lvl1pPr algn="r" rtl="1">
              <a:lnSpc>
                <a:spcPct val="150000"/>
              </a:lnSpc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lnSpc>
                <a:spcPct val="150000"/>
              </a:lnSpc>
              <a:buClr>
                <a:schemeClr val="tx2"/>
              </a:buClr>
              <a:buSzPct val="125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lnSpc>
                <a:spcPct val="150000"/>
              </a:lnSpc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lnSpc>
                <a:spcPct val="150000"/>
              </a:lnSpc>
              <a:buClr>
                <a:schemeClr val="tx2"/>
              </a:buClr>
              <a:buSzPct val="12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lnSpc>
                <a:spcPct val="100000"/>
              </a:lnSpc>
              <a:buClrTx/>
              <a:buFontTx/>
              <a:buNone/>
            </a:pPr>
            <a:endParaRPr lang="en-US" altLang="he-IL" sz="1100" dirty="0">
              <a:solidFill>
                <a:srgbClr val="000000"/>
              </a:solidFill>
            </a:endParaRPr>
          </a:p>
        </p:txBody>
      </p:sp>
      <p:sp>
        <p:nvSpPr>
          <p:cNvPr id="3077" name="TitleBottomPlaceholder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08788" y="2284413"/>
            <a:ext cx="2335212" cy="4167187"/>
          </a:xfrm>
          <a:prstGeom prst="rect">
            <a:avLst/>
          </a:prstGeom>
          <a:solidFill>
            <a:srgbClr val="2D6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16" tIns="46413" rIns="92816" bIns="46413" anchor="ctr"/>
          <a:lstStyle>
            <a:lvl1pPr algn="r" rtl="1">
              <a:lnSpc>
                <a:spcPct val="150000"/>
              </a:lnSpc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lnSpc>
                <a:spcPct val="150000"/>
              </a:lnSpc>
              <a:buClr>
                <a:schemeClr val="tx2"/>
              </a:buClr>
              <a:buSzPct val="125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lnSpc>
                <a:spcPct val="150000"/>
              </a:lnSpc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lnSpc>
                <a:spcPct val="150000"/>
              </a:lnSpc>
              <a:buClr>
                <a:schemeClr val="tx2"/>
              </a:buClr>
              <a:buSzPct val="12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lnSpc>
                <a:spcPct val="100000"/>
              </a:lnSpc>
              <a:buClrTx/>
              <a:buFontTx/>
              <a:buNone/>
            </a:pPr>
            <a:endParaRPr lang="he-IL" altLang="he-IL" sz="1100" dirty="0">
              <a:solidFill>
                <a:srgbClr val="000000"/>
              </a:solidFill>
            </a:endParaRPr>
          </a:p>
        </p:txBody>
      </p:sp>
      <p:sp>
        <p:nvSpPr>
          <p:cNvPr id="3078" name="TitleTopPlaceholde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08788" y="0"/>
            <a:ext cx="2335212" cy="22844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16" tIns="46413" rIns="92816" bIns="46413" anchor="ctr"/>
          <a:lstStyle>
            <a:lvl1pPr algn="r" rtl="1">
              <a:lnSpc>
                <a:spcPct val="150000"/>
              </a:lnSpc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lnSpc>
                <a:spcPct val="150000"/>
              </a:lnSpc>
              <a:buClr>
                <a:schemeClr val="tx2"/>
              </a:buClr>
              <a:buSzPct val="125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lnSpc>
                <a:spcPct val="150000"/>
              </a:lnSpc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lnSpc>
                <a:spcPct val="150000"/>
              </a:lnSpc>
              <a:buClr>
                <a:schemeClr val="tx2"/>
              </a:buClr>
              <a:buSzPct val="12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lnSpc>
                <a:spcPct val="100000"/>
              </a:lnSpc>
              <a:buClrTx/>
              <a:buFontTx/>
              <a:buNone/>
            </a:pPr>
            <a:endParaRPr lang="en-US" altLang="he-IL" sz="1100" dirty="0">
              <a:solidFill>
                <a:srgbClr val="000000"/>
              </a:solidFill>
            </a:endParaRPr>
          </a:p>
        </p:txBody>
      </p:sp>
      <p:pic>
        <p:nvPicPr>
          <p:cNvPr id="3079" name="Picture 1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95" y="284163"/>
            <a:ext cx="8334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0500"/>
            <a:ext cx="12382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8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 t="27293" r="58437" b="50732"/>
          <a:stretch>
            <a:fillRect/>
          </a:stretch>
        </p:blipFill>
        <p:spPr bwMode="auto">
          <a:xfrm>
            <a:off x="2927350" y="1198563"/>
            <a:ext cx="136683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1"/>
          <p:cNvSpPr txBox="1">
            <a:spLocks noChangeArrowheads="1"/>
          </p:cNvSpPr>
          <p:nvPr/>
        </p:nvSpPr>
        <p:spPr bwMode="auto">
          <a:xfrm>
            <a:off x="7020272" y="4985300"/>
            <a:ext cx="19442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e-IL" altLang="he-IL" sz="2200" b="1" dirty="0">
                <a:solidFill>
                  <a:schemeClr val="bg1"/>
                </a:solidFill>
              </a:rPr>
              <a:t>היחידה להתקשרויות עם מתכננים</a:t>
            </a:r>
          </a:p>
        </p:txBody>
      </p:sp>
      <p:sp>
        <p:nvSpPr>
          <p:cNvPr id="3083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BB2E3A-2CE4-410D-9FF6-EE57A7DE031F}" type="slidenum">
              <a:rPr lang="he-IL" altLang="he-IL" smtClean="0"/>
              <a:pPr/>
              <a:t>1</a:t>
            </a:fld>
            <a:endParaRPr lang="he-IL" alt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10</a:t>
            </a:fld>
            <a:endParaRPr lang="he-IL" altLang="he-IL"/>
          </a:p>
        </p:txBody>
      </p:sp>
      <p:sp>
        <p:nvSpPr>
          <p:cNvPr id="10" name="מלבן 9"/>
          <p:cNvSpPr/>
          <p:nvPr/>
        </p:nvSpPr>
        <p:spPr>
          <a:xfrm>
            <a:off x="539552" y="1018321"/>
            <a:ext cx="8136904" cy="5363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>
            <a:spAutoFit/>
          </a:bodyPr>
          <a:lstStyle/>
          <a:p>
            <a:pPr marL="358775" indent="-358775" algn="just" rtl="1">
              <a:lnSpc>
                <a:spcPts val="28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altLang="he-IL" sz="2200" dirty="0">
                <a:solidFill>
                  <a:schemeClr val="tx1"/>
                </a:solidFill>
              </a:rPr>
              <a:t>מקדם התוספת יחול רק עבור המקצועות הבאים בהם עבודת מידול תבוצע ישירות ע"י המתכנן (ולא באמצעות מי מטעמו</a:t>
            </a:r>
            <a:r>
              <a:rPr lang="he-IL" altLang="he-IL" sz="2200" dirty="0" smtClean="0">
                <a:solidFill>
                  <a:schemeClr val="tx1"/>
                </a:solidFill>
              </a:rPr>
              <a:t>):</a:t>
            </a:r>
          </a:p>
          <a:p>
            <a:pPr marL="358775" indent="-358775" algn="just" rtl="1">
              <a:lnSpc>
                <a:spcPts val="28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endParaRPr lang="he-IL" sz="2200" dirty="0" smtClean="0">
              <a:solidFill>
                <a:schemeClr val="tx1"/>
              </a:solidFill>
            </a:endParaRPr>
          </a:p>
          <a:p>
            <a:pPr marL="358775" indent="-358775" algn="just" rtl="1">
              <a:lnSpc>
                <a:spcPts val="28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endParaRPr lang="he-IL" sz="2200" dirty="0">
              <a:solidFill>
                <a:schemeClr val="tx1"/>
              </a:solidFill>
            </a:endParaRPr>
          </a:p>
          <a:p>
            <a:pPr marL="358775" indent="-358775" algn="just" rtl="1">
              <a:lnSpc>
                <a:spcPts val="2800"/>
              </a:lnSpc>
              <a:spcBef>
                <a:spcPts val="300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2200" dirty="0" smtClean="0">
                <a:solidFill>
                  <a:schemeClr val="tx1"/>
                </a:solidFill>
              </a:rPr>
              <a:t>לא </a:t>
            </a:r>
            <a:r>
              <a:rPr lang="he-IL" sz="2200" dirty="0">
                <a:solidFill>
                  <a:schemeClr val="tx1"/>
                </a:solidFill>
              </a:rPr>
              <a:t>תשולם תוספת על המקצועות שלא ממדלים (למשל יועץ אקוסטיקה, קרקע, בטיחות, איטום ואחרים).</a:t>
            </a:r>
            <a:endParaRPr lang="en-US" sz="2200" b="1" dirty="0">
              <a:solidFill>
                <a:schemeClr val="tx1"/>
              </a:solidFill>
            </a:endParaRPr>
          </a:p>
          <a:p>
            <a:pPr marL="358775" lvl="0" indent="-358775" algn="just" rtl="1">
              <a:lnSpc>
                <a:spcPts val="28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2200" dirty="0">
                <a:solidFill>
                  <a:schemeClr val="tx1"/>
                </a:solidFill>
              </a:rPr>
              <a:t>התוספת תחול על שכר התכנון בלבד (ללא פיקוח עליוןׂ)</a:t>
            </a:r>
            <a:endParaRPr lang="en-US" sz="2200" b="1" dirty="0">
              <a:solidFill>
                <a:schemeClr val="tx1"/>
              </a:solidFill>
            </a:endParaRPr>
          </a:p>
          <a:p>
            <a:pPr marL="358775" lvl="0" indent="-358775" algn="just" rtl="1">
              <a:lnSpc>
                <a:spcPts val="28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2200" dirty="0">
                <a:solidFill>
                  <a:schemeClr val="tx1"/>
                </a:solidFill>
              </a:rPr>
              <a:t>המקדם ייקבע עם תחילת הפרויקט בהתאם להיקף שכר הטרחה הכוללני הראשוני של ההתקשרות ויישאר קבוע לכל אורך ההתקשרות, ללא קשר לשינויים (תוספת/הפחתה) בהיקף שכר הטרחה הכוללני.</a:t>
            </a:r>
            <a:endParaRPr lang="en-US" sz="2200" b="1" dirty="0">
              <a:solidFill>
                <a:schemeClr val="tx1"/>
              </a:solidFill>
            </a:endParaRPr>
          </a:p>
          <a:p>
            <a:pPr marL="358775" lvl="0" indent="-358775" algn="just" rtl="1">
              <a:lnSpc>
                <a:spcPts val="27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2200" dirty="0">
                <a:solidFill>
                  <a:schemeClr val="tx1"/>
                </a:solidFill>
              </a:rPr>
              <a:t>מקדם התוספת לא ישולם למקצוע בו מבוצע מידול צל. מידול צל יוזמן במקרים מיוחדים, כגון פרויקטים מתמשכים ובאישור מראש של מנהל </a:t>
            </a:r>
            <a:r>
              <a:rPr lang="he-IL" sz="2200" dirty="0" smtClean="0">
                <a:solidFill>
                  <a:schemeClr val="tx1"/>
                </a:solidFill>
              </a:rPr>
              <a:t>החוזה.</a:t>
            </a:r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1322"/>
              </p:ext>
            </p:extLst>
          </p:nvPr>
        </p:nvGraphicFramePr>
        <p:xfrm>
          <a:off x="2627784" y="1826396"/>
          <a:ext cx="3960440" cy="109854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91866"/>
                <a:gridCol w="1968574"/>
              </a:tblGrid>
              <a:tr h="274637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 smtClean="0">
                          <a:solidFill>
                            <a:schemeClr val="tx1"/>
                          </a:solidFill>
                          <a:effectLst/>
                        </a:rPr>
                        <a:t>אדריכלות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>
                          <a:solidFill>
                            <a:schemeClr val="tx1"/>
                          </a:solidFill>
                          <a:effectLst/>
                        </a:rPr>
                        <a:t>מיזוג אויר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 smtClean="0">
                          <a:solidFill>
                            <a:schemeClr val="tx1"/>
                          </a:solidFill>
                          <a:effectLst/>
                        </a:rPr>
                        <a:t>קונסטרוקציה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>
                          <a:solidFill>
                            <a:schemeClr val="tx1"/>
                          </a:solidFill>
                          <a:effectLst/>
                        </a:rPr>
                        <a:t>כבישים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>
                          <a:solidFill>
                            <a:schemeClr val="tx1"/>
                          </a:solidFill>
                          <a:effectLst/>
                        </a:rPr>
                        <a:t>חשמל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>
                          <a:solidFill>
                            <a:schemeClr val="tx1"/>
                          </a:solidFill>
                          <a:effectLst/>
                        </a:rPr>
                        <a:t>נוף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>
                          <a:solidFill>
                            <a:schemeClr val="tx1"/>
                          </a:solidFill>
                          <a:effectLst/>
                        </a:rPr>
                        <a:t>אינסטלציה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>
                          <a:solidFill>
                            <a:schemeClr val="tx1"/>
                          </a:solidFill>
                          <a:effectLst/>
                        </a:rPr>
                        <a:t>תקשורת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>
                <a:latin typeface="Arial Black" panose="020B0A04020102020204" pitchFamily="34" charset="0"/>
              </a:rPr>
              <a:t>תת פרק מבוא </a:t>
            </a:r>
            <a:r>
              <a:rPr lang="he-IL" altLang="he-IL" sz="2800" kern="0" dirty="0" smtClean="0"/>
              <a:t>1.16 – </a:t>
            </a:r>
            <a:r>
              <a:rPr lang="he-IL" sz="2800" b="0" dirty="0" smtClean="0"/>
              <a:t>מקדם </a:t>
            </a:r>
            <a:r>
              <a:rPr lang="he-IL" sz="2800" b="0" dirty="0"/>
              <a:t>תוספת לתכנון ב-</a:t>
            </a:r>
            <a:r>
              <a:rPr lang="en-US" sz="2800" b="0" dirty="0" smtClean="0"/>
              <a:t>BIM</a:t>
            </a:r>
            <a:endParaRPr lang="en-US" sz="2800" b="0" dirty="0"/>
          </a:p>
          <a:p>
            <a:endParaRPr lang="en-US" sz="2800" b="0" dirty="0"/>
          </a:p>
          <a:p>
            <a:pPr lvl="0"/>
            <a:endParaRPr lang="en-US" altLang="he-IL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4184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11</a:t>
            </a:fld>
            <a:endParaRPr lang="he-IL" altLang="he-I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2522507"/>
            <a:ext cx="8176466" cy="38164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0" algn="just" rtl="1">
              <a:spcBef>
                <a:spcPts val="600"/>
              </a:spcBef>
              <a:spcAft>
                <a:spcPts val="600"/>
              </a:spcAft>
            </a:pPr>
            <a:r>
              <a:rPr lang="he-IL" sz="2400" b="1" dirty="0">
                <a:solidFill>
                  <a:srgbClr val="002060"/>
                </a:solidFill>
              </a:rPr>
              <a:t>תכולת שירותי מנהל ה-</a:t>
            </a:r>
            <a:r>
              <a:rPr lang="en-US" sz="2400" b="1" dirty="0" smtClean="0">
                <a:solidFill>
                  <a:srgbClr val="002060"/>
                </a:solidFill>
              </a:rPr>
              <a:t>BIM</a:t>
            </a:r>
            <a:r>
              <a:rPr lang="he-IL" sz="2400" b="1" dirty="0" smtClean="0">
                <a:solidFill>
                  <a:srgbClr val="002060"/>
                </a:solidFill>
              </a:rPr>
              <a:t> / </a:t>
            </a:r>
          </a:p>
          <a:p>
            <a:pPr lvl="0" algn="just" rtl="1">
              <a:spcBef>
                <a:spcPts val="600"/>
              </a:spcBef>
              <a:spcAft>
                <a:spcPts val="600"/>
              </a:spcAft>
            </a:pPr>
            <a:r>
              <a:rPr lang="he-IL" sz="2400" b="1" dirty="0" smtClean="0">
                <a:solidFill>
                  <a:srgbClr val="002060"/>
                </a:solidFill>
              </a:rPr>
              <a:t>א. כללי :</a:t>
            </a:r>
            <a:endParaRPr lang="en-US" sz="2000" b="1" dirty="0">
              <a:solidFill>
                <a:srgbClr val="002060"/>
              </a:solidFill>
            </a:endParaRPr>
          </a:p>
          <a:p>
            <a:pPr marL="457200" indent="-457200" algn="just" rtl="1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arenR"/>
            </a:pPr>
            <a:r>
              <a:rPr lang="he-IL" sz="2400" dirty="0" smtClean="0">
                <a:solidFill>
                  <a:srgbClr val="002060"/>
                </a:solidFill>
              </a:rPr>
              <a:t>מנהל </a:t>
            </a:r>
            <a:r>
              <a:rPr lang="he-IL" sz="2400" dirty="0">
                <a:solidFill>
                  <a:srgbClr val="002060"/>
                </a:solidFill>
              </a:rPr>
              <a:t>ה –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מלווה את הפרויקט החל משלב ההחלטה על יישום הפרויקט ועד למסירה.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e-IL" sz="2400" dirty="0">
                <a:solidFill>
                  <a:srgbClr val="002060"/>
                </a:solidFill>
              </a:rPr>
              <a:t>אופן ורמת יישום ה –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בפרויקט תיקבע בהתאם לצרכים של הפרויקט ובהתאם ל – </a:t>
            </a:r>
            <a:r>
              <a:rPr lang="en-US" sz="2400" dirty="0">
                <a:solidFill>
                  <a:srgbClr val="002060"/>
                </a:solidFill>
              </a:rPr>
              <a:t>OIR</a:t>
            </a:r>
            <a:r>
              <a:rPr lang="he-IL" sz="2400" dirty="0">
                <a:solidFill>
                  <a:srgbClr val="002060"/>
                </a:solidFill>
              </a:rPr>
              <a:t> שהוגדר ע"י </a:t>
            </a:r>
            <a:r>
              <a:rPr lang="he-IL" sz="2400" dirty="0" smtClean="0">
                <a:solidFill>
                  <a:srgbClr val="002060"/>
                </a:solidFill>
              </a:rPr>
              <a:t>המזמין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e-IL" sz="2400" dirty="0" smtClean="0">
                <a:solidFill>
                  <a:srgbClr val="002060"/>
                </a:solidFill>
              </a:rPr>
              <a:t>להסברים </a:t>
            </a:r>
            <a:r>
              <a:rPr lang="he-IL" sz="2400" dirty="0">
                <a:solidFill>
                  <a:srgbClr val="002060"/>
                </a:solidFill>
              </a:rPr>
              <a:t>אודות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ויתרונותיו ראה פרק מבוא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 rtl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e-IL" sz="2400" dirty="0" smtClean="0">
                <a:solidFill>
                  <a:srgbClr val="002060"/>
                </a:solidFill>
              </a:rPr>
              <a:t>מנהל </a:t>
            </a:r>
            <a:r>
              <a:rPr lang="he-IL" sz="2400" dirty="0">
                <a:solidFill>
                  <a:srgbClr val="002060"/>
                </a:solidFill>
              </a:rPr>
              <a:t>ה-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יעניק שירותים על פי המפורט להלן.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dirty="0" smtClean="0">
                <a:latin typeface="Arial Black" panose="020B0A04020102020204" pitchFamily="34" charset="0"/>
              </a:rPr>
              <a:t>תעריף: ניהול מודל ב-</a:t>
            </a:r>
            <a:r>
              <a:rPr lang="en-US" dirty="0" smtClean="0">
                <a:latin typeface="Arial Black" panose="020B0A04020102020204" pitchFamily="34" charset="0"/>
              </a:rPr>
              <a:t>BIM</a:t>
            </a:r>
            <a:r>
              <a:rPr lang="he-IL" dirty="0" smtClean="0">
                <a:latin typeface="Arial Black" panose="020B0A04020102020204" pitchFamily="34" charset="0"/>
              </a:rPr>
              <a:t> פרק 2.19.03</a:t>
            </a:r>
            <a:endParaRPr lang="he-IL" dirty="0"/>
          </a:p>
          <a:p>
            <a:endParaRPr lang="en-US" sz="2500" dirty="0" smtClean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467544" y="784830"/>
            <a:ext cx="817646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just" rtl="1">
              <a:buSzPct val="130000"/>
            </a:pPr>
            <a:r>
              <a:rPr lang="he-IL" sz="2400" b="1" dirty="0">
                <a:solidFill>
                  <a:srgbClr val="002060"/>
                </a:solidFill>
              </a:rPr>
              <a:t>תכולת הפרק </a:t>
            </a:r>
            <a:r>
              <a:rPr lang="he-IL" sz="2400" b="1" dirty="0" smtClean="0">
                <a:solidFill>
                  <a:srgbClr val="002060"/>
                </a:solidFill>
              </a:rPr>
              <a:t>: </a:t>
            </a:r>
            <a:endParaRPr lang="he-IL" sz="2400" b="1" dirty="0">
              <a:solidFill>
                <a:srgbClr val="002060"/>
              </a:solidFill>
            </a:endParaRPr>
          </a:p>
          <a:p>
            <a:pPr algn="just" rtl="1"/>
            <a:r>
              <a:rPr lang="he-IL" sz="2400" dirty="0">
                <a:solidFill>
                  <a:srgbClr val="002060"/>
                </a:solidFill>
              </a:rPr>
              <a:t>נועד לקבוע את תכולת השירותים למנהל ה-</a:t>
            </a:r>
            <a:r>
              <a:rPr lang="en-US" sz="2400" dirty="0">
                <a:solidFill>
                  <a:srgbClr val="002060"/>
                </a:solidFill>
              </a:rPr>
              <a:t>BIM </a:t>
            </a:r>
            <a:r>
              <a:rPr lang="he-IL" sz="2400" dirty="0" smtClean="0">
                <a:solidFill>
                  <a:srgbClr val="002060"/>
                </a:solidFill>
              </a:rPr>
              <a:t>, ואת </a:t>
            </a:r>
            <a:r>
              <a:rPr lang="he-IL" sz="2400" dirty="0">
                <a:solidFill>
                  <a:srgbClr val="002060"/>
                </a:solidFill>
              </a:rPr>
              <a:t>התמורה עבור ביצוע, בנוסף להוראות הכלולות בחלק מספר 1 של קובץ התעריפים והנהלים -נהלים.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12</a:t>
            </a:fld>
            <a:endParaRPr lang="he-IL" altLang="he-I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20159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600"/>
              </a:spcBef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ב. שלב </a:t>
            </a:r>
            <a:r>
              <a:rPr lang="he-IL" sz="2400" b="1" dirty="0">
                <a:solidFill>
                  <a:srgbClr val="002060"/>
                </a:solidFill>
                <a:latin typeface="+mn-lt"/>
                <a:cs typeface="+mn-cs"/>
              </a:rPr>
              <a:t>הכנה והתנעת </a:t>
            </a: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הפרויקט </a:t>
            </a:r>
            <a:r>
              <a:rPr lang="he-IL" sz="2400" dirty="0" smtClean="0">
                <a:solidFill>
                  <a:srgbClr val="002060"/>
                </a:solidFill>
                <a:latin typeface="+mn-lt"/>
                <a:cs typeface="+mn-cs"/>
              </a:rPr>
              <a:t>:</a:t>
            </a:r>
          </a:p>
          <a:p>
            <a:pPr algn="r" rtl="1">
              <a:spcBef>
                <a:spcPts val="600"/>
              </a:spcBef>
              <a:buSzPct val="130000"/>
            </a:pPr>
            <a:r>
              <a:rPr lang="he-IL" sz="2400" dirty="0" smtClean="0">
                <a:solidFill>
                  <a:srgbClr val="002060"/>
                </a:solidFill>
              </a:rPr>
              <a:t>1) הכנת </a:t>
            </a:r>
            <a:r>
              <a:rPr lang="he-IL" sz="2400" dirty="0">
                <a:solidFill>
                  <a:srgbClr val="002060"/>
                </a:solidFill>
              </a:rPr>
              <a:t>תכנית למימוש </a:t>
            </a:r>
            <a:r>
              <a:rPr lang="en-US" sz="2400" dirty="0">
                <a:solidFill>
                  <a:srgbClr val="002060"/>
                </a:solidFill>
              </a:rPr>
              <a:t>BIM </a:t>
            </a:r>
            <a:r>
              <a:rPr lang="he-IL" sz="2400" dirty="0">
                <a:solidFill>
                  <a:srgbClr val="002060"/>
                </a:solidFill>
              </a:rPr>
              <a:t>(</a:t>
            </a:r>
            <a:r>
              <a:rPr lang="he-IL" sz="2400" dirty="0" err="1">
                <a:solidFill>
                  <a:srgbClr val="002060"/>
                </a:solidFill>
              </a:rPr>
              <a:t>תלמ"ב</a:t>
            </a:r>
            <a:r>
              <a:rPr lang="he-IL" sz="2400" dirty="0">
                <a:solidFill>
                  <a:srgbClr val="002060"/>
                </a:solidFill>
              </a:rPr>
              <a:t>) של הפרויקט – </a:t>
            </a:r>
            <a:r>
              <a:rPr lang="en-US" sz="2400" dirty="0">
                <a:solidFill>
                  <a:srgbClr val="002060"/>
                </a:solidFill>
              </a:rPr>
              <a:t>BEP</a:t>
            </a:r>
            <a:r>
              <a:rPr lang="he-IL" sz="2400" dirty="0">
                <a:solidFill>
                  <a:srgbClr val="002060"/>
                </a:solidFill>
              </a:rPr>
              <a:t>. כמענה לדרישות ה – </a:t>
            </a:r>
            <a:r>
              <a:rPr lang="en-US" sz="2400" dirty="0">
                <a:solidFill>
                  <a:srgbClr val="002060"/>
                </a:solidFill>
              </a:rPr>
              <a:t>OIR</a:t>
            </a:r>
            <a:r>
              <a:rPr lang="he-IL" sz="2400" dirty="0">
                <a:solidFill>
                  <a:srgbClr val="002060"/>
                </a:solidFill>
              </a:rPr>
              <a:t>. מימוש, עדכון ומעקב לאורך כל הפרויקט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pPr algn="just" rtl="1"/>
            <a:r>
              <a:rPr lang="he-IL" sz="2400" dirty="0">
                <a:solidFill>
                  <a:srgbClr val="002060"/>
                </a:solidFill>
              </a:rPr>
              <a:t>תכנית למימוש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הוא מסמך המהווה פרוטוקול לניהול המידע ע"י צוות המתכננים בפרויקט.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dirty="0" smtClean="0">
                <a:latin typeface="Arial Black" panose="020B0A04020102020204" pitchFamily="34" charset="0"/>
              </a:rPr>
              <a:t>תעריף: ניהול מודל ב-</a:t>
            </a:r>
            <a:r>
              <a:rPr lang="en-US" dirty="0" smtClean="0">
                <a:latin typeface="Arial Black" panose="020B0A04020102020204" pitchFamily="34" charset="0"/>
              </a:rPr>
              <a:t>BIM</a:t>
            </a:r>
            <a:r>
              <a:rPr lang="he-IL" dirty="0" smtClean="0">
                <a:latin typeface="Arial Black" panose="020B0A04020102020204" pitchFamily="34" charset="0"/>
              </a:rPr>
              <a:t> פרק 2.19.03 / </a:t>
            </a:r>
            <a:r>
              <a:rPr lang="he-IL" dirty="0"/>
              <a:t>שירותים </a:t>
            </a:r>
            <a:r>
              <a:rPr lang="he-IL" dirty="0" smtClean="0"/>
              <a:t>חלקיים</a:t>
            </a:r>
            <a:endParaRPr lang="he-IL" dirty="0"/>
          </a:p>
        </p:txBody>
      </p:sp>
      <p:pic>
        <p:nvPicPr>
          <p:cNvPr id="12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467544" y="3206581"/>
            <a:ext cx="8176466" cy="2385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622300" lvl="2" indent="-266700" algn="just" rtl="1">
              <a:spcAft>
                <a:spcPts val="3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המסמך מגדיר את האחריות של כל אחד מחברי הצוות למידע ולתוצרים שעליו לספק.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622300" lvl="2" indent="-266700" algn="just" rtl="1">
              <a:spcAft>
                <a:spcPts val="3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המטרה של התכנית היא להבטיח עמידה ב – 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OIR</a:t>
            </a: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622300" lvl="2" indent="-266700" algn="just" rtl="1">
              <a:spcAft>
                <a:spcPts val="3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כיוון שהפרויקט הוא דבר דינמי ומשתנה כך גם התכנית למימוש 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BIM</a:t>
            </a: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 צריכים להתעדכן מעת לעת במהלך הפרויקט ולהבטיח שפרוטוקול העבודה רלוונטי</a:t>
            </a:r>
            <a:r>
              <a:rPr lang="he-IL" sz="2400" dirty="0" smtClean="0">
                <a:solidFill>
                  <a:srgbClr val="002060"/>
                </a:solidFill>
                <a:latin typeface="+mn-lt"/>
                <a:cs typeface="+mn-cs"/>
              </a:rPr>
              <a:t>.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13</a:t>
            </a:fld>
            <a:endParaRPr lang="he-IL" altLang="he-I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9079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600"/>
              </a:spcBef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ב. שלב </a:t>
            </a:r>
            <a:r>
              <a:rPr lang="he-IL" sz="2400" b="1" dirty="0">
                <a:solidFill>
                  <a:srgbClr val="002060"/>
                </a:solidFill>
                <a:latin typeface="+mn-lt"/>
                <a:cs typeface="+mn-cs"/>
              </a:rPr>
              <a:t>הכנה והתנעת </a:t>
            </a: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הפרויקט </a:t>
            </a:r>
            <a:r>
              <a:rPr lang="he-IL" sz="2400" dirty="0" smtClean="0">
                <a:solidFill>
                  <a:srgbClr val="002060"/>
                </a:solidFill>
                <a:latin typeface="+mn-lt"/>
                <a:cs typeface="+mn-cs"/>
              </a:rPr>
              <a:t>:</a:t>
            </a:r>
          </a:p>
          <a:p>
            <a:pPr algn="r" rtl="1">
              <a:spcBef>
                <a:spcPts val="600"/>
              </a:spcBef>
              <a:buSzPct val="130000"/>
            </a:pPr>
            <a:r>
              <a:rPr lang="he-IL" sz="2400" dirty="0" smtClean="0">
                <a:solidFill>
                  <a:srgbClr val="002060"/>
                </a:solidFill>
              </a:rPr>
              <a:t>1) הכנת </a:t>
            </a:r>
            <a:r>
              <a:rPr lang="he-IL" sz="2400" dirty="0">
                <a:solidFill>
                  <a:srgbClr val="002060"/>
                </a:solidFill>
              </a:rPr>
              <a:t>תכנית למימוש </a:t>
            </a:r>
            <a:r>
              <a:rPr lang="en-US" sz="2400" dirty="0">
                <a:solidFill>
                  <a:srgbClr val="002060"/>
                </a:solidFill>
              </a:rPr>
              <a:t>BIM </a:t>
            </a:r>
            <a:r>
              <a:rPr lang="he-IL" sz="2400" dirty="0" smtClean="0">
                <a:solidFill>
                  <a:srgbClr val="002060"/>
                </a:solidFill>
              </a:rPr>
              <a:t> (</a:t>
            </a:r>
            <a:r>
              <a:rPr lang="he-IL" sz="2400" dirty="0" err="1">
                <a:solidFill>
                  <a:srgbClr val="002060"/>
                </a:solidFill>
              </a:rPr>
              <a:t>תלמ"ב</a:t>
            </a:r>
            <a:r>
              <a:rPr lang="he-IL" sz="2400" dirty="0">
                <a:solidFill>
                  <a:srgbClr val="002060"/>
                </a:solidFill>
              </a:rPr>
              <a:t>) של הפרויקט – </a:t>
            </a:r>
            <a:r>
              <a:rPr lang="en-US" sz="2400" dirty="0" smtClean="0">
                <a:solidFill>
                  <a:srgbClr val="002060"/>
                </a:solidFill>
              </a:rPr>
              <a:t>BEP</a:t>
            </a:r>
            <a:r>
              <a:rPr lang="he-IL" sz="2400" dirty="0" smtClean="0">
                <a:solidFill>
                  <a:srgbClr val="002060"/>
                </a:solidFill>
              </a:rPr>
              <a:t> / </a:t>
            </a:r>
            <a:r>
              <a:rPr lang="he-IL" sz="1600" dirty="0" smtClean="0">
                <a:solidFill>
                  <a:srgbClr val="002060"/>
                </a:solidFill>
              </a:rPr>
              <a:t>המשך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dirty="0" smtClean="0">
                <a:latin typeface="Arial Black" panose="020B0A04020102020204" pitchFamily="34" charset="0"/>
              </a:rPr>
              <a:t>תעריף: ניהול מודל ב-</a:t>
            </a:r>
            <a:r>
              <a:rPr lang="en-US" dirty="0" smtClean="0">
                <a:latin typeface="Arial Black" panose="020B0A04020102020204" pitchFamily="34" charset="0"/>
              </a:rPr>
              <a:t>BIM</a:t>
            </a:r>
            <a:r>
              <a:rPr lang="he-IL" dirty="0" smtClean="0">
                <a:latin typeface="Arial Black" panose="020B0A04020102020204" pitchFamily="34" charset="0"/>
              </a:rPr>
              <a:t> פרק 2.19.03 / </a:t>
            </a:r>
            <a:r>
              <a:rPr lang="he-IL" dirty="0"/>
              <a:t>שירותים </a:t>
            </a:r>
            <a:r>
              <a:rPr lang="he-IL" dirty="0" smtClean="0"/>
              <a:t>חלקיים</a:t>
            </a:r>
            <a:endParaRPr lang="he-IL" dirty="0"/>
          </a:p>
        </p:txBody>
      </p:sp>
      <p:pic>
        <p:nvPicPr>
          <p:cNvPr id="12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467544" y="1988840"/>
            <a:ext cx="8176466" cy="43858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533400" lvl="2" indent="-266700" algn="just" rtl="1">
              <a:spcAft>
                <a:spcPts val="300"/>
              </a:spcAft>
              <a:buFont typeface="+mj-cs"/>
              <a:buAutoNum type="hebrew2Minus" startAt="4"/>
            </a:pPr>
            <a:r>
              <a:rPr lang="he-IL" sz="2400" dirty="0" err="1" smtClean="0">
                <a:solidFill>
                  <a:srgbClr val="002060"/>
                </a:solidFill>
              </a:rPr>
              <a:t>התלמ"ב</a:t>
            </a:r>
            <a:r>
              <a:rPr lang="he-IL" sz="2400" dirty="0" smtClean="0">
                <a:solidFill>
                  <a:srgbClr val="002060"/>
                </a:solidFill>
              </a:rPr>
              <a:t> </a:t>
            </a:r>
            <a:r>
              <a:rPr lang="he-IL" sz="2400" dirty="0">
                <a:solidFill>
                  <a:srgbClr val="002060"/>
                </a:solidFill>
              </a:rPr>
              <a:t>כוללת התייחסות לשלושה נושאים עיקריים: אחריות ואופן ניהול והעברת מידע, בקרת איכות, לוחות זמנים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533400" lvl="2" indent="-266700" algn="just" rtl="1">
              <a:spcAft>
                <a:spcPts val="300"/>
              </a:spcAft>
              <a:buFont typeface="+mj-cs"/>
              <a:buAutoNum type="hebrew2Minus" startAt="4"/>
            </a:pPr>
            <a:r>
              <a:rPr lang="en-US" sz="2400" dirty="0" smtClean="0">
                <a:solidFill>
                  <a:srgbClr val="002060"/>
                </a:solidFill>
              </a:rPr>
              <a:t>Data </a:t>
            </a:r>
            <a:r>
              <a:rPr lang="en-US" sz="2400" dirty="0">
                <a:solidFill>
                  <a:srgbClr val="002060"/>
                </a:solidFill>
              </a:rPr>
              <a:t>Exchange Format &amp; Project IDP</a:t>
            </a:r>
            <a:r>
              <a:rPr lang="he-IL" sz="2400" dirty="0">
                <a:solidFill>
                  <a:srgbClr val="002060"/>
                </a:solidFill>
              </a:rPr>
              <a:t> ניהול פרוטוקול להעברת מידע  בין התהליכים השונים בפרויקט לרבות האחזקה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533400" lvl="2" indent="-266700" algn="just" rtl="1">
              <a:spcAft>
                <a:spcPts val="300"/>
              </a:spcAft>
              <a:buFont typeface="+mj-cs"/>
              <a:buAutoNum type="hebrew2Minus" startAt="4"/>
            </a:pPr>
            <a:r>
              <a:rPr lang="he-IL" sz="2400" dirty="0" smtClean="0">
                <a:solidFill>
                  <a:srgbClr val="002060"/>
                </a:solidFill>
              </a:rPr>
              <a:t>הגדרת </a:t>
            </a:r>
            <a:r>
              <a:rPr lang="he-IL" sz="2400" dirty="0">
                <a:solidFill>
                  <a:srgbClr val="002060"/>
                </a:solidFill>
              </a:rPr>
              <a:t>תכולת האלמנטים במודל והתפתחות רמת הפירוט (</a:t>
            </a:r>
            <a:r>
              <a:rPr lang="en-US" sz="2400" dirty="0">
                <a:solidFill>
                  <a:srgbClr val="002060"/>
                </a:solidFill>
              </a:rPr>
              <a:t>LOD</a:t>
            </a:r>
            <a:r>
              <a:rPr lang="he-IL" sz="2400" dirty="0" smtClean="0">
                <a:solidFill>
                  <a:srgbClr val="002060"/>
                </a:solidFill>
              </a:rPr>
              <a:t>).</a:t>
            </a:r>
          </a:p>
          <a:p>
            <a:pPr marL="533400" lvl="2" indent="-266700" algn="just" rtl="1">
              <a:spcAft>
                <a:spcPts val="300"/>
              </a:spcAft>
              <a:buFont typeface="+mj-cs"/>
              <a:buAutoNum type="hebrew2Minus" startAt="4"/>
            </a:pPr>
            <a:r>
              <a:rPr lang="he-IL" sz="2400" dirty="0" smtClean="0">
                <a:solidFill>
                  <a:srgbClr val="002060"/>
                </a:solidFill>
              </a:rPr>
              <a:t>ייעוץ </a:t>
            </a:r>
            <a:r>
              <a:rPr lang="he-IL" sz="2400" dirty="0">
                <a:solidFill>
                  <a:srgbClr val="002060"/>
                </a:solidFill>
              </a:rPr>
              <a:t>בנושא מחשוב ומערכות מידע ל – </a:t>
            </a:r>
            <a:r>
              <a:rPr lang="en-US" sz="2400" dirty="0" smtClean="0">
                <a:solidFill>
                  <a:srgbClr val="002060"/>
                </a:solidFill>
              </a:rPr>
              <a:t>BIM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533400" lvl="2" indent="-266700" algn="just" rtl="1">
              <a:spcAft>
                <a:spcPts val="300"/>
              </a:spcAft>
              <a:buFont typeface="+mj-cs"/>
              <a:buAutoNum type="hebrew2Minus" startAt="4"/>
            </a:pPr>
            <a:r>
              <a:rPr lang="he-IL" sz="2400" dirty="0" smtClean="0">
                <a:solidFill>
                  <a:srgbClr val="002060"/>
                </a:solidFill>
              </a:rPr>
              <a:t>תיאום </a:t>
            </a:r>
            <a:r>
              <a:rPr lang="he-IL" sz="2400" dirty="0">
                <a:solidFill>
                  <a:srgbClr val="002060"/>
                </a:solidFill>
              </a:rPr>
              <a:t>המודל תוך הקפדה על נושא ביטחון </a:t>
            </a:r>
            <a:r>
              <a:rPr lang="he-IL" sz="2400" dirty="0" smtClean="0">
                <a:solidFill>
                  <a:srgbClr val="002060"/>
                </a:solidFill>
              </a:rPr>
              <a:t>המידע</a:t>
            </a:r>
          </a:p>
          <a:p>
            <a:pPr marL="533400" lvl="2" indent="-266700" algn="just" rtl="1">
              <a:spcAft>
                <a:spcPts val="300"/>
              </a:spcAft>
              <a:buFont typeface="+mj-cs"/>
              <a:buAutoNum type="hebrew2Minus" startAt="4"/>
            </a:pPr>
            <a:r>
              <a:rPr lang="he-IL" sz="2400" dirty="0" smtClean="0">
                <a:solidFill>
                  <a:srgbClr val="002060"/>
                </a:solidFill>
              </a:rPr>
              <a:t>יצירת </a:t>
            </a:r>
            <a:r>
              <a:rPr lang="he-IL" sz="2400" dirty="0">
                <a:solidFill>
                  <a:srgbClr val="002060"/>
                </a:solidFill>
              </a:rPr>
              <a:t>הליך עבודה תקין על מודל מעודכן ברמה </a:t>
            </a:r>
            <a:r>
              <a:rPr lang="he-IL" sz="2400" dirty="0" smtClean="0">
                <a:solidFill>
                  <a:srgbClr val="002060"/>
                </a:solidFill>
              </a:rPr>
              <a:t>הדרושה</a:t>
            </a:r>
          </a:p>
          <a:p>
            <a:pPr marL="533400" lvl="2" indent="-266700" algn="just" rtl="1">
              <a:spcAft>
                <a:spcPts val="300"/>
              </a:spcAft>
              <a:buFont typeface="+mj-cs"/>
              <a:buAutoNum type="hebrew2Minus" startAt="4"/>
            </a:pPr>
            <a:r>
              <a:rPr lang="he-IL" sz="2400" dirty="0" smtClean="0">
                <a:solidFill>
                  <a:srgbClr val="002060"/>
                </a:solidFill>
              </a:rPr>
              <a:t>ניהול </a:t>
            </a:r>
            <a:r>
              <a:rPr lang="he-IL" sz="2400" dirty="0">
                <a:solidFill>
                  <a:srgbClr val="002060"/>
                </a:solidFill>
              </a:rPr>
              <a:t>הרשאות בסביבת המידע המשותפת ומערכות המחשוב התומכות</a:t>
            </a:r>
            <a:r>
              <a:rPr lang="he-IL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7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14</a:t>
            </a:fld>
            <a:endParaRPr lang="he-IL" altLang="he-I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ב. שלב </a:t>
            </a:r>
            <a:r>
              <a:rPr lang="he-IL" sz="2400" b="1" dirty="0">
                <a:solidFill>
                  <a:srgbClr val="002060"/>
                </a:solidFill>
                <a:latin typeface="+mn-lt"/>
                <a:cs typeface="+mn-cs"/>
              </a:rPr>
              <a:t>הכנה והתנעת </a:t>
            </a: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הפרויקט </a:t>
            </a:r>
            <a:r>
              <a:rPr lang="he-IL" sz="2400" dirty="0" smtClean="0">
                <a:solidFill>
                  <a:srgbClr val="002060"/>
                </a:solidFill>
                <a:latin typeface="+mn-lt"/>
                <a:cs typeface="+mn-cs"/>
              </a:rPr>
              <a:t>:</a:t>
            </a:r>
          </a:p>
          <a:p>
            <a:pPr algn="r" rtl="1">
              <a:spcBef>
                <a:spcPts val="0"/>
              </a:spcBef>
              <a:buSzPct val="130000"/>
            </a:pPr>
            <a:r>
              <a:rPr lang="he-IL" sz="2400" dirty="0" smtClean="0">
                <a:solidFill>
                  <a:srgbClr val="002060"/>
                </a:solidFill>
              </a:rPr>
              <a:t>1) הכנת </a:t>
            </a:r>
            <a:r>
              <a:rPr lang="he-IL" sz="2400" dirty="0">
                <a:solidFill>
                  <a:srgbClr val="002060"/>
                </a:solidFill>
              </a:rPr>
              <a:t>תכנית למימוש </a:t>
            </a:r>
            <a:r>
              <a:rPr lang="en-US" sz="2400" dirty="0">
                <a:solidFill>
                  <a:srgbClr val="002060"/>
                </a:solidFill>
              </a:rPr>
              <a:t>BIM </a:t>
            </a:r>
            <a:r>
              <a:rPr lang="he-IL" sz="2400" dirty="0" smtClean="0">
                <a:solidFill>
                  <a:srgbClr val="002060"/>
                </a:solidFill>
              </a:rPr>
              <a:t> (</a:t>
            </a:r>
            <a:r>
              <a:rPr lang="he-IL" sz="2400" dirty="0" err="1">
                <a:solidFill>
                  <a:srgbClr val="002060"/>
                </a:solidFill>
              </a:rPr>
              <a:t>תלמ"ב</a:t>
            </a:r>
            <a:r>
              <a:rPr lang="he-IL" sz="2400" dirty="0">
                <a:solidFill>
                  <a:srgbClr val="002060"/>
                </a:solidFill>
              </a:rPr>
              <a:t>) של הפרויקט – </a:t>
            </a:r>
            <a:r>
              <a:rPr lang="en-US" sz="2400" dirty="0" smtClean="0">
                <a:solidFill>
                  <a:srgbClr val="002060"/>
                </a:solidFill>
              </a:rPr>
              <a:t>BEP</a:t>
            </a:r>
            <a:r>
              <a:rPr lang="he-IL" sz="2400" dirty="0" smtClean="0">
                <a:solidFill>
                  <a:srgbClr val="002060"/>
                </a:solidFill>
              </a:rPr>
              <a:t> / </a:t>
            </a:r>
            <a:r>
              <a:rPr lang="he-IL" sz="1600" b="1" dirty="0" smtClean="0">
                <a:solidFill>
                  <a:srgbClr val="002060"/>
                </a:solidFill>
              </a:rPr>
              <a:t>המשך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1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dirty="0" smtClean="0">
                <a:latin typeface="Arial Black" panose="020B0A04020102020204" pitchFamily="34" charset="0"/>
              </a:rPr>
              <a:t>תעריף: ניהול מודל ב-</a:t>
            </a:r>
            <a:r>
              <a:rPr lang="en-US" dirty="0" smtClean="0">
                <a:latin typeface="Arial Black" panose="020B0A04020102020204" pitchFamily="34" charset="0"/>
              </a:rPr>
              <a:t>BIM</a:t>
            </a:r>
            <a:r>
              <a:rPr lang="he-IL" dirty="0" smtClean="0">
                <a:latin typeface="Arial Black" panose="020B0A04020102020204" pitchFamily="34" charset="0"/>
              </a:rPr>
              <a:t> פרק 2.19.03 / </a:t>
            </a:r>
            <a:r>
              <a:rPr lang="he-IL" dirty="0"/>
              <a:t>שירותים </a:t>
            </a:r>
            <a:r>
              <a:rPr lang="he-IL" dirty="0" smtClean="0"/>
              <a:t>חלקיים</a:t>
            </a:r>
            <a:endParaRPr lang="he-IL" dirty="0"/>
          </a:p>
        </p:txBody>
      </p:sp>
      <p:pic>
        <p:nvPicPr>
          <p:cNvPr id="12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467544" y="1916832"/>
            <a:ext cx="8176466" cy="4201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533400" lvl="2" indent="-266700" algn="just" rtl="1">
              <a:spcAft>
                <a:spcPts val="300"/>
              </a:spcAft>
              <a:buFont typeface="+mj-cs"/>
              <a:buAutoNum type="hebrew2Minus" startAt="11"/>
            </a:pPr>
            <a:r>
              <a:rPr lang="he-IL" sz="2400" dirty="0" smtClean="0">
                <a:solidFill>
                  <a:srgbClr val="002060"/>
                </a:solidFill>
              </a:rPr>
              <a:t>ניהול </a:t>
            </a:r>
            <a:r>
              <a:rPr lang="he-IL" sz="2400" dirty="0">
                <a:solidFill>
                  <a:srgbClr val="002060"/>
                </a:solidFill>
              </a:rPr>
              <a:t>תהליך חבילות תכנון להגשה לפי שלבי התכנון במערכת ממוחשבת בסביבת המידע המשותפת, לפי לוחות זמנים שמוכתבים ע"י מנהל יישום הפרויקט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533400" lvl="2" indent="-266700" algn="just" rtl="1">
              <a:spcAft>
                <a:spcPts val="300"/>
              </a:spcAft>
              <a:buFont typeface="+mj-cs"/>
              <a:buAutoNum type="hebrew2Minus" startAt="11"/>
            </a:pPr>
            <a:r>
              <a:rPr lang="he-IL" sz="2400" dirty="0" smtClean="0">
                <a:solidFill>
                  <a:srgbClr val="002060"/>
                </a:solidFill>
              </a:rPr>
              <a:t>אחריות </a:t>
            </a:r>
            <a:r>
              <a:rPr lang="he-IL" sz="2400" dirty="0">
                <a:solidFill>
                  <a:srgbClr val="002060"/>
                </a:solidFill>
              </a:rPr>
              <a:t>על שגרת גיבוי הנתונים ממערכת ה –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533400" lvl="2" indent="-266700" algn="just" rtl="1">
              <a:spcAft>
                <a:spcPts val="300"/>
              </a:spcAft>
              <a:buFont typeface="+mj-cs"/>
              <a:buAutoNum type="hebrew2Minus" startAt="11"/>
            </a:pPr>
            <a:r>
              <a:rPr lang="he-IL" sz="2400" dirty="0" smtClean="0">
                <a:solidFill>
                  <a:srgbClr val="002060"/>
                </a:solidFill>
              </a:rPr>
              <a:t>בנוסף </a:t>
            </a:r>
            <a:r>
              <a:rPr lang="he-IL" sz="2400" dirty="0">
                <a:solidFill>
                  <a:srgbClr val="002060"/>
                </a:solidFill>
              </a:rPr>
              <a:t>המסמך יתייחס לנקודות הבאות:</a:t>
            </a:r>
            <a:endParaRPr lang="en-US" sz="2400" dirty="0">
              <a:solidFill>
                <a:srgbClr val="002060"/>
              </a:solidFill>
            </a:endParaRPr>
          </a:p>
          <a:p>
            <a:pPr marL="812800" lvl="4" indent="-279400" algn="just" rtl="1">
              <a:spcAft>
                <a:spcPts val="300"/>
              </a:spcAft>
              <a:buFont typeface="+mj-lt"/>
              <a:buAutoNum type="arabicPeriod"/>
            </a:pPr>
            <a:r>
              <a:rPr lang="he-IL" sz="2200" dirty="0">
                <a:solidFill>
                  <a:srgbClr val="002060"/>
                </a:solidFill>
              </a:rPr>
              <a:t>נתונים כללים של הפרויקט</a:t>
            </a:r>
            <a:endParaRPr lang="en-US" sz="2200" dirty="0">
              <a:solidFill>
                <a:srgbClr val="002060"/>
              </a:solidFill>
            </a:endParaRPr>
          </a:p>
          <a:p>
            <a:pPr marL="812800" lvl="4" indent="-279400" algn="just" rtl="1">
              <a:spcAft>
                <a:spcPts val="300"/>
              </a:spcAft>
              <a:buFont typeface="+mj-lt"/>
              <a:buAutoNum type="arabicPeriod"/>
            </a:pPr>
            <a:r>
              <a:rPr lang="he-IL" sz="2200" dirty="0">
                <a:solidFill>
                  <a:srgbClr val="002060"/>
                </a:solidFill>
              </a:rPr>
              <a:t>מטרות </a:t>
            </a:r>
            <a:r>
              <a:rPr lang="en-US" sz="2200" dirty="0">
                <a:solidFill>
                  <a:srgbClr val="002060"/>
                </a:solidFill>
              </a:rPr>
              <a:t>BIM</a:t>
            </a:r>
            <a:r>
              <a:rPr lang="he-IL" sz="2200" dirty="0">
                <a:solidFill>
                  <a:srgbClr val="002060"/>
                </a:solidFill>
              </a:rPr>
              <a:t> לפרויקט</a:t>
            </a:r>
            <a:endParaRPr lang="en-US" sz="2200" dirty="0">
              <a:solidFill>
                <a:srgbClr val="002060"/>
              </a:solidFill>
            </a:endParaRPr>
          </a:p>
          <a:p>
            <a:pPr marL="812800" lvl="4" indent="-279400" algn="just" rtl="1">
              <a:spcAft>
                <a:spcPts val="300"/>
              </a:spcAft>
              <a:buFont typeface="+mj-lt"/>
              <a:buAutoNum type="arabicPeriod"/>
            </a:pPr>
            <a:r>
              <a:rPr lang="he-IL" sz="2200" dirty="0">
                <a:solidFill>
                  <a:srgbClr val="002060"/>
                </a:solidFill>
              </a:rPr>
              <a:t>ארכיטקטורת הנתונים ופרוטוקול עבודה</a:t>
            </a:r>
            <a:endParaRPr lang="en-US" sz="2200" dirty="0">
              <a:solidFill>
                <a:srgbClr val="002060"/>
              </a:solidFill>
            </a:endParaRPr>
          </a:p>
          <a:p>
            <a:pPr marL="812800" lvl="4" indent="-279400" algn="just" rtl="1">
              <a:spcAft>
                <a:spcPts val="300"/>
              </a:spcAft>
              <a:buFont typeface="+mj-lt"/>
              <a:buAutoNum type="arabicPeriod"/>
            </a:pPr>
            <a:r>
              <a:rPr lang="he-IL" sz="2200" dirty="0">
                <a:solidFill>
                  <a:srgbClr val="002060"/>
                </a:solidFill>
              </a:rPr>
              <a:t>הגדרת סביבת העבודה המשותפת, חלוקה לתתי מודלים, אופן התממשקות בין המודלים בסביבות העבודה השונות ובין התוכנות השונות, יחסי גומלין בנושא מיקום </a:t>
            </a:r>
            <a:r>
              <a:rPr lang="he-IL" sz="2200" dirty="0" smtClean="0">
                <a:solidFill>
                  <a:srgbClr val="002060"/>
                </a:solidFill>
              </a:rPr>
              <a:t>וקואורדינטות</a:t>
            </a:r>
            <a:endParaRPr lang="he-IL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15</a:t>
            </a:fld>
            <a:endParaRPr lang="he-IL" altLang="he-I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600"/>
              </a:spcBef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ב. שלב </a:t>
            </a:r>
            <a:r>
              <a:rPr lang="he-IL" sz="2400" b="1" dirty="0">
                <a:solidFill>
                  <a:srgbClr val="002060"/>
                </a:solidFill>
                <a:latin typeface="+mn-lt"/>
                <a:cs typeface="+mn-cs"/>
              </a:rPr>
              <a:t>הכנה והתנעת </a:t>
            </a: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הפרויקט </a:t>
            </a:r>
            <a:r>
              <a:rPr lang="he-IL" sz="2400" dirty="0" smtClean="0">
                <a:solidFill>
                  <a:srgbClr val="002060"/>
                </a:solidFill>
                <a:latin typeface="+mn-lt"/>
                <a:cs typeface="+mn-cs"/>
              </a:rPr>
              <a:t>:</a:t>
            </a:r>
          </a:p>
          <a:p>
            <a:pPr marL="457200" indent="-457200" algn="r" rtl="1">
              <a:spcBef>
                <a:spcPts val="0"/>
              </a:spcBef>
              <a:buSzPct val="100000"/>
              <a:buAutoNum type="arabicParenR"/>
            </a:pPr>
            <a:r>
              <a:rPr lang="he-IL" sz="2400" dirty="0" smtClean="0">
                <a:solidFill>
                  <a:srgbClr val="002060"/>
                </a:solidFill>
              </a:rPr>
              <a:t>הכנת </a:t>
            </a:r>
            <a:r>
              <a:rPr lang="he-IL" sz="2400" dirty="0">
                <a:solidFill>
                  <a:srgbClr val="002060"/>
                </a:solidFill>
              </a:rPr>
              <a:t>תכנית למימוש </a:t>
            </a:r>
            <a:r>
              <a:rPr lang="en-US" sz="2400" dirty="0">
                <a:solidFill>
                  <a:srgbClr val="002060"/>
                </a:solidFill>
              </a:rPr>
              <a:t>BIM </a:t>
            </a:r>
            <a:r>
              <a:rPr lang="he-IL" sz="2400" dirty="0" smtClean="0">
                <a:solidFill>
                  <a:srgbClr val="002060"/>
                </a:solidFill>
              </a:rPr>
              <a:t> (</a:t>
            </a:r>
            <a:r>
              <a:rPr lang="he-IL" sz="2400" dirty="0" err="1">
                <a:solidFill>
                  <a:srgbClr val="002060"/>
                </a:solidFill>
              </a:rPr>
              <a:t>תלמ"ב</a:t>
            </a:r>
            <a:r>
              <a:rPr lang="he-IL" sz="2400" dirty="0">
                <a:solidFill>
                  <a:srgbClr val="002060"/>
                </a:solidFill>
              </a:rPr>
              <a:t>) של הפרויקט – </a:t>
            </a:r>
            <a:r>
              <a:rPr lang="en-US" sz="2400" dirty="0" smtClean="0">
                <a:solidFill>
                  <a:srgbClr val="002060"/>
                </a:solidFill>
              </a:rPr>
              <a:t>BEP</a:t>
            </a:r>
            <a:r>
              <a:rPr lang="he-IL" sz="2400" dirty="0" smtClean="0">
                <a:solidFill>
                  <a:srgbClr val="002060"/>
                </a:solidFill>
              </a:rPr>
              <a:t> / </a:t>
            </a:r>
            <a:r>
              <a:rPr lang="he-IL" sz="1600" b="1" dirty="0" smtClean="0">
                <a:solidFill>
                  <a:srgbClr val="002060"/>
                </a:solidFill>
              </a:rPr>
              <a:t>המשך</a:t>
            </a:r>
          </a:p>
          <a:p>
            <a:pPr marL="0" lvl="2" indent="0" algn="r" rtl="1">
              <a:spcBef>
                <a:spcPts val="0"/>
              </a:spcBef>
              <a:buSzPct val="130000"/>
            </a:pPr>
            <a:r>
              <a:rPr lang="he-IL" sz="2400" dirty="0" smtClean="0">
                <a:solidFill>
                  <a:srgbClr val="002060"/>
                </a:solidFill>
              </a:rPr>
              <a:t>     מ-  </a:t>
            </a:r>
            <a:r>
              <a:rPr lang="he-IL" sz="2400" dirty="0">
                <a:solidFill>
                  <a:srgbClr val="002060"/>
                </a:solidFill>
              </a:rPr>
              <a:t>בנוסף המסמך יתייחס לנקודות הבאות </a:t>
            </a:r>
            <a:r>
              <a:rPr lang="he-IL" sz="1600" b="1" dirty="0">
                <a:solidFill>
                  <a:srgbClr val="002060"/>
                </a:solidFill>
              </a:rPr>
              <a:t>(המשך) </a:t>
            </a:r>
            <a:r>
              <a:rPr lang="he-IL" sz="2400" dirty="0" smtClean="0">
                <a:solidFill>
                  <a:srgbClr val="002060"/>
                </a:solidFill>
              </a:rPr>
              <a:t>: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dirty="0" smtClean="0">
                <a:latin typeface="Arial Black" panose="020B0A04020102020204" pitchFamily="34" charset="0"/>
              </a:rPr>
              <a:t>תעריף: ניהול מודל ב-</a:t>
            </a:r>
            <a:r>
              <a:rPr lang="en-US" dirty="0" smtClean="0">
                <a:latin typeface="Arial Black" panose="020B0A04020102020204" pitchFamily="34" charset="0"/>
              </a:rPr>
              <a:t>BIM</a:t>
            </a:r>
            <a:r>
              <a:rPr lang="he-IL" dirty="0" smtClean="0">
                <a:latin typeface="Arial Black" panose="020B0A04020102020204" pitchFamily="34" charset="0"/>
              </a:rPr>
              <a:t> פרק 2.19.03 / </a:t>
            </a:r>
            <a:r>
              <a:rPr lang="he-IL" dirty="0"/>
              <a:t>שירותים </a:t>
            </a:r>
            <a:r>
              <a:rPr lang="he-IL" dirty="0" smtClean="0"/>
              <a:t>חלקיים</a:t>
            </a:r>
            <a:endParaRPr lang="he-IL" dirty="0"/>
          </a:p>
        </p:txBody>
      </p:sp>
      <p:pic>
        <p:nvPicPr>
          <p:cNvPr id="12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467544" y="2276872"/>
            <a:ext cx="8176466" cy="4130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 tIns="36000" bIns="36000">
            <a:spAutoFit/>
          </a:bodyPr>
          <a:lstStyle/>
          <a:p>
            <a:pPr marL="901700" lvl="4" indent="-457200" algn="just" rtl="1">
              <a:spcAft>
                <a:spcPts val="150"/>
              </a:spcAft>
              <a:buFont typeface="+mj-lt"/>
              <a:buAutoNum type="arabicPeriod" startAt="5"/>
            </a:pPr>
            <a:r>
              <a:rPr lang="he-IL" sz="2100" dirty="0" smtClean="0">
                <a:solidFill>
                  <a:srgbClr val="002060"/>
                </a:solidFill>
              </a:rPr>
              <a:t>הגדרת </a:t>
            </a:r>
            <a:r>
              <a:rPr lang="he-IL" sz="2100" dirty="0">
                <a:solidFill>
                  <a:srgbClr val="002060"/>
                </a:solidFill>
              </a:rPr>
              <a:t>תכולת האלמנטים במודל והתפתחות רמת הפירוט של כל אלמנט לפי התקדמות </a:t>
            </a:r>
            <a:r>
              <a:rPr lang="he-IL" sz="2100" dirty="0" smtClean="0">
                <a:solidFill>
                  <a:srgbClr val="002060"/>
                </a:solidFill>
              </a:rPr>
              <a:t>התכנון–</a:t>
            </a:r>
            <a:r>
              <a:rPr lang="en-US" sz="2100" dirty="0" smtClean="0">
                <a:solidFill>
                  <a:srgbClr val="002060"/>
                </a:solidFill>
              </a:rPr>
              <a:t>Model </a:t>
            </a:r>
            <a:r>
              <a:rPr lang="en-US" sz="2100" dirty="0">
                <a:solidFill>
                  <a:srgbClr val="002060"/>
                </a:solidFill>
              </a:rPr>
              <a:t>Breakdown </a:t>
            </a:r>
            <a:r>
              <a:rPr lang="en-US" sz="2100" dirty="0" smtClean="0">
                <a:solidFill>
                  <a:srgbClr val="002060"/>
                </a:solidFill>
              </a:rPr>
              <a:t>Structure</a:t>
            </a:r>
            <a:endParaRPr lang="he-IL" sz="2100" dirty="0" smtClean="0">
              <a:solidFill>
                <a:srgbClr val="002060"/>
              </a:solidFill>
            </a:endParaRPr>
          </a:p>
          <a:p>
            <a:pPr marL="901700" lvl="4" indent="-457200" algn="just" rtl="1">
              <a:spcAft>
                <a:spcPts val="150"/>
              </a:spcAft>
              <a:buFont typeface="+mj-lt"/>
              <a:buAutoNum type="arabicPeriod" startAt="5"/>
            </a:pPr>
            <a:r>
              <a:rPr lang="he-IL" sz="2100" dirty="0" smtClean="0">
                <a:solidFill>
                  <a:srgbClr val="002060"/>
                </a:solidFill>
              </a:rPr>
              <a:t>פרמטרים </a:t>
            </a:r>
            <a:r>
              <a:rPr lang="he-IL" sz="2100" dirty="0">
                <a:solidFill>
                  <a:srgbClr val="002060"/>
                </a:solidFill>
              </a:rPr>
              <a:t>משותפים – </a:t>
            </a:r>
            <a:r>
              <a:rPr lang="en-US" sz="2100" dirty="0">
                <a:solidFill>
                  <a:srgbClr val="002060"/>
                </a:solidFill>
              </a:rPr>
              <a:t>Shared </a:t>
            </a:r>
            <a:r>
              <a:rPr lang="en-US" sz="2100" dirty="0" smtClean="0">
                <a:solidFill>
                  <a:srgbClr val="002060"/>
                </a:solidFill>
              </a:rPr>
              <a:t>Parameters</a:t>
            </a:r>
            <a:r>
              <a:rPr lang="he-IL" sz="2100" dirty="0" smtClean="0">
                <a:solidFill>
                  <a:srgbClr val="002060"/>
                </a:solidFill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</a:rPr>
              <a:t>Worksets</a:t>
            </a:r>
            <a:endParaRPr lang="he-IL" sz="2100" dirty="0" smtClean="0">
              <a:solidFill>
                <a:srgbClr val="002060"/>
              </a:solidFill>
            </a:endParaRPr>
          </a:p>
          <a:p>
            <a:pPr marL="901700" lvl="4" indent="-457200" algn="just" rtl="1">
              <a:spcAft>
                <a:spcPts val="150"/>
              </a:spcAft>
              <a:buFont typeface="+mj-lt"/>
              <a:buAutoNum type="arabicPeriod" startAt="5"/>
            </a:pPr>
            <a:r>
              <a:rPr lang="he-IL" sz="2100" dirty="0" smtClean="0">
                <a:solidFill>
                  <a:srgbClr val="002060"/>
                </a:solidFill>
              </a:rPr>
              <a:t>פרוטוקול </a:t>
            </a:r>
            <a:r>
              <a:rPr lang="he-IL" sz="2100" dirty="0">
                <a:solidFill>
                  <a:srgbClr val="002060"/>
                </a:solidFill>
              </a:rPr>
              <a:t>העברת מידע: לתת </a:t>
            </a:r>
            <a:r>
              <a:rPr lang="he-IL" sz="2100" dirty="0" smtClean="0">
                <a:solidFill>
                  <a:srgbClr val="002060"/>
                </a:solidFill>
              </a:rPr>
              <a:t>דוגמאות</a:t>
            </a:r>
          </a:p>
          <a:p>
            <a:pPr marL="901700" lvl="4" indent="-457200" algn="just" rtl="1">
              <a:spcAft>
                <a:spcPts val="150"/>
              </a:spcAft>
              <a:buFont typeface="+mj-lt"/>
              <a:buAutoNum type="arabicPeriod" startAt="5"/>
            </a:pPr>
            <a:r>
              <a:rPr lang="he-IL" sz="2100" dirty="0" smtClean="0">
                <a:solidFill>
                  <a:srgbClr val="002060"/>
                </a:solidFill>
              </a:rPr>
              <a:t>תוצרים </a:t>
            </a:r>
            <a:r>
              <a:rPr lang="he-IL" sz="2100" dirty="0">
                <a:solidFill>
                  <a:srgbClr val="002060"/>
                </a:solidFill>
              </a:rPr>
              <a:t>מתוך מערכת ה – </a:t>
            </a:r>
            <a:r>
              <a:rPr lang="en-US" sz="2100" dirty="0" smtClean="0">
                <a:solidFill>
                  <a:srgbClr val="002060"/>
                </a:solidFill>
              </a:rPr>
              <a:t>BIM</a:t>
            </a:r>
            <a:r>
              <a:rPr lang="he-IL" sz="2100" dirty="0" smtClean="0">
                <a:solidFill>
                  <a:srgbClr val="002060"/>
                </a:solidFill>
              </a:rPr>
              <a:t> </a:t>
            </a:r>
          </a:p>
          <a:p>
            <a:pPr marL="901700" lvl="4" indent="-457200" algn="just" rtl="1">
              <a:spcAft>
                <a:spcPts val="150"/>
              </a:spcAft>
              <a:buFont typeface="+mj-lt"/>
              <a:buAutoNum type="arabicPeriod" startAt="5"/>
            </a:pPr>
            <a:r>
              <a:rPr lang="he-IL" sz="2100" dirty="0" smtClean="0">
                <a:solidFill>
                  <a:srgbClr val="002060"/>
                </a:solidFill>
              </a:rPr>
              <a:t>לפי </a:t>
            </a:r>
            <a:r>
              <a:rPr lang="en-US" sz="2100" dirty="0">
                <a:solidFill>
                  <a:srgbClr val="002060"/>
                </a:solidFill>
              </a:rPr>
              <a:t>TIDP – Task Information Delivery Plan  </a:t>
            </a:r>
            <a:r>
              <a:rPr lang="he-IL" sz="2100" dirty="0">
                <a:solidFill>
                  <a:srgbClr val="002060"/>
                </a:solidFill>
              </a:rPr>
              <a:t>שנקבע ע"י מנהל יישום התכנון </a:t>
            </a:r>
            <a:r>
              <a:rPr lang="he-IL" sz="2100" dirty="0" smtClean="0">
                <a:solidFill>
                  <a:srgbClr val="002060"/>
                </a:solidFill>
              </a:rPr>
              <a:t>והיועצים</a:t>
            </a:r>
          </a:p>
          <a:p>
            <a:pPr marL="901700" lvl="4" indent="-457200" algn="just" rtl="1">
              <a:spcAft>
                <a:spcPts val="150"/>
              </a:spcAft>
              <a:buFont typeface="+mj-lt"/>
              <a:buAutoNum type="arabicPeriod" startAt="5"/>
            </a:pPr>
            <a:r>
              <a:rPr lang="he-IL" sz="2100" dirty="0" smtClean="0">
                <a:solidFill>
                  <a:srgbClr val="002060"/>
                </a:solidFill>
              </a:rPr>
              <a:t>אבטחת </a:t>
            </a:r>
            <a:r>
              <a:rPr lang="he-IL" sz="2100" dirty="0">
                <a:solidFill>
                  <a:srgbClr val="002060"/>
                </a:solidFill>
              </a:rPr>
              <a:t>איכות במודל – הגדרות של מועדי בדיקת המודלים ומהות </a:t>
            </a:r>
            <a:r>
              <a:rPr lang="he-IL" sz="2100" dirty="0" smtClean="0">
                <a:solidFill>
                  <a:srgbClr val="002060"/>
                </a:solidFill>
              </a:rPr>
              <a:t>הבדיקה</a:t>
            </a:r>
          </a:p>
          <a:p>
            <a:pPr marL="901700" lvl="4" indent="-457200" algn="just" rtl="1">
              <a:spcAft>
                <a:spcPts val="150"/>
              </a:spcAft>
              <a:buFont typeface="+mj-lt"/>
              <a:buAutoNum type="arabicPeriod" startAt="5"/>
            </a:pPr>
            <a:r>
              <a:rPr lang="he-IL" sz="2100" dirty="0" smtClean="0">
                <a:solidFill>
                  <a:srgbClr val="002060"/>
                </a:solidFill>
              </a:rPr>
              <a:t>ניהול </a:t>
            </a:r>
            <a:r>
              <a:rPr lang="he-IL" sz="2100" dirty="0">
                <a:solidFill>
                  <a:srgbClr val="002060"/>
                </a:solidFill>
              </a:rPr>
              <a:t>אלמנטים סטנדרטים </a:t>
            </a:r>
            <a:r>
              <a:rPr lang="he-IL" sz="2100" dirty="0" smtClean="0">
                <a:solidFill>
                  <a:srgbClr val="002060"/>
                </a:solidFill>
              </a:rPr>
              <a:t>במודל</a:t>
            </a:r>
          </a:p>
          <a:p>
            <a:pPr marL="901700" lvl="4" indent="-457200" algn="just" rtl="1">
              <a:spcAft>
                <a:spcPts val="150"/>
              </a:spcAft>
              <a:buFont typeface="+mj-lt"/>
              <a:buAutoNum type="arabicPeriod" startAt="5"/>
            </a:pPr>
            <a:r>
              <a:rPr lang="he-IL" sz="2100" dirty="0" smtClean="0">
                <a:solidFill>
                  <a:srgbClr val="002060"/>
                </a:solidFill>
              </a:rPr>
              <a:t>בקרה </a:t>
            </a:r>
            <a:r>
              <a:rPr lang="he-IL" sz="2100" dirty="0">
                <a:solidFill>
                  <a:srgbClr val="002060"/>
                </a:solidFill>
              </a:rPr>
              <a:t>וניהול על יצירת תשתית של מודלי משנה ומודל אחוד בחלוקה נכונה ובמערכת יחוס גאוגרפיית בהתאם </a:t>
            </a:r>
            <a:r>
              <a:rPr lang="he-IL" sz="2100" dirty="0" err="1" smtClean="0">
                <a:solidFill>
                  <a:srgbClr val="002060"/>
                </a:solidFill>
              </a:rPr>
              <a:t>לתלמ"ב</a:t>
            </a:r>
            <a:endParaRPr lang="en-US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16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916832"/>
            <a:ext cx="8176466" cy="29854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533400" lvl="0" indent="-2667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בקרה וייעוץ בעניין פיתוח ספריות האלמנטים.</a:t>
            </a:r>
            <a:endParaRPr lang="en-US" sz="2400" dirty="0">
              <a:solidFill>
                <a:srgbClr val="002060"/>
              </a:solidFill>
            </a:endParaRPr>
          </a:p>
          <a:p>
            <a:pPr marL="533400" lvl="0" indent="-2667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אחריות ומעקב על עבודה בהתאם לתקנים המקובלים בתחום ה –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. </a:t>
            </a:r>
            <a:r>
              <a:rPr lang="en-US" sz="2400" dirty="0">
                <a:solidFill>
                  <a:srgbClr val="002060"/>
                </a:solidFill>
              </a:rPr>
              <a:t>ISO 109650, BSI_PAS_1192</a:t>
            </a:r>
          </a:p>
          <a:p>
            <a:pPr marL="533400" lvl="0" indent="-2667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סיוע לתהליך תאום התכנון ההנדסי באמצעות כלי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</a:p>
          <a:p>
            <a:pPr marL="533400" lvl="0" indent="-2667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תכנון אסטרטגי של תוצרי ההגשות מהמודל</a:t>
            </a:r>
            <a:endParaRPr lang="en-US" sz="2400" dirty="0">
              <a:solidFill>
                <a:srgbClr val="002060"/>
              </a:solidFill>
            </a:endParaRPr>
          </a:p>
          <a:p>
            <a:pPr marL="533400" lvl="0" indent="-2667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כינון וניהול מערכת לבקרת תכן בסביבה משותפת וניהול נושאים פתוחים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ג. </a:t>
            </a:r>
            <a:r>
              <a:rPr lang="he-IL" sz="2400" b="1" dirty="0">
                <a:solidFill>
                  <a:srgbClr val="002060"/>
                </a:solidFill>
              </a:rPr>
              <a:t>ליווי ובקרה:</a:t>
            </a:r>
            <a:endParaRPr lang="he-IL" sz="2400" dirty="0">
              <a:solidFill>
                <a:srgbClr val="002060"/>
              </a:solidFill>
            </a:endParaRPr>
          </a:p>
          <a:p>
            <a:pPr marL="457200" indent="-457200" algn="r" rtl="1">
              <a:spcBef>
                <a:spcPts val="0"/>
              </a:spcBef>
              <a:buSzPct val="100000"/>
              <a:buAutoNum type="arabicParenR"/>
            </a:pPr>
            <a:r>
              <a:rPr lang="he-IL" sz="2400" dirty="0" smtClean="0">
                <a:solidFill>
                  <a:srgbClr val="002060"/>
                </a:solidFill>
              </a:rPr>
              <a:t>תפקיד </a:t>
            </a:r>
            <a:r>
              <a:rPr lang="he-IL" sz="2400" dirty="0">
                <a:solidFill>
                  <a:srgbClr val="002060"/>
                </a:solidFill>
              </a:rPr>
              <a:t>ואחריות מנהל ה – </a:t>
            </a:r>
            <a:r>
              <a:rPr lang="en-US" sz="2400" dirty="0" smtClean="0">
                <a:solidFill>
                  <a:srgbClr val="002060"/>
                </a:solidFill>
              </a:rPr>
              <a:t>BIM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17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916832"/>
            <a:ext cx="8176466" cy="38625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533400" lvl="0" indent="-266700" algn="just" rtl="1">
              <a:spcAft>
                <a:spcPts val="600"/>
              </a:spcAft>
              <a:buFont typeface="+mj-cs"/>
              <a:buAutoNum type="hebrew2Minus" startAt="6"/>
            </a:pPr>
            <a:r>
              <a:rPr lang="he-IL" sz="2400" dirty="0" smtClean="0">
                <a:solidFill>
                  <a:srgbClr val="002060"/>
                </a:solidFill>
              </a:rPr>
              <a:t>בקרת </a:t>
            </a:r>
            <a:r>
              <a:rPr lang="he-IL" sz="2400" dirty="0">
                <a:solidFill>
                  <a:srgbClr val="002060"/>
                </a:solidFill>
              </a:rPr>
              <a:t>מודלים בדגש על בקרת תאימות בין האינפורמציה במודל למודל הגרפי, ניקיון המודל, ובקרה על דיוקו כתאום הדיגיטלי סיוע לביצוע בקרת תכן באמצעות אנליזות על מודל ה –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וכולל:</a:t>
            </a:r>
            <a:endParaRPr lang="en-US" sz="2400" dirty="0">
              <a:solidFill>
                <a:srgbClr val="002060"/>
              </a:solidFill>
            </a:endParaRPr>
          </a:p>
          <a:p>
            <a:pPr marL="812800" lvl="0" indent="-279400" algn="just" rtl="1">
              <a:buFont typeface="+mj-lt"/>
              <a:buAutoNum type="arabicPeriod"/>
            </a:pPr>
            <a:r>
              <a:rPr lang="he-IL" sz="2400" dirty="0">
                <a:solidFill>
                  <a:srgbClr val="002060"/>
                </a:solidFill>
              </a:rPr>
              <a:t>בקרת תאימות בין האינפורמציה שהוכנסה למודל  וניקוי המודל מאינפורמציה לא רלוונטית (למשל - שמות ספקים) ודיווח למזמין. </a:t>
            </a:r>
            <a:endParaRPr lang="en-US" sz="2400" dirty="0">
              <a:solidFill>
                <a:srgbClr val="002060"/>
              </a:solidFill>
            </a:endParaRPr>
          </a:p>
          <a:p>
            <a:pPr marL="812800" lvl="0" indent="-279400" algn="just" rtl="1">
              <a:buFont typeface="+mj-lt"/>
              <a:buAutoNum type="arabicPeriod"/>
            </a:pPr>
            <a:r>
              <a:rPr lang="he-IL" sz="2400" dirty="0">
                <a:solidFill>
                  <a:srgbClr val="002060"/>
                </a:solidFill>
              </a:rPr>
              <a:t>בקרה על איכות המודל הגרפי (ניקיון, דיוק, הפקות, מידע) ודיווח למזמין.</a:t>
            </a:r>
            <a:endParaRPr lang="en-US" sz="2400" dirty="0">
              <a:solidFill>
                <a:srgbClr val="002060"/>
              </a:solidFill>
            </a:endParaRPr>
          </a:p>
          <a:p>
            <a:pPr marL="812800" lvl="0" indent="-279400" algn="just" rtl="1">
              <a:buFont typeface="+mj-lt"/>
              <a:buAutoNum type="arabicPeriod"/>
            </a:pPr>
            <a:r>
              <a:rPr lang="he-IL" sz="2400" dirty="0">
                <a:solidFill>
                  <a:srgbClr val="002060"/>
                </a:solidFill>
              </a:rPr>
              <a:t>בקרת איכות המידע הפרמטרי, מקורות המידע וגיבוי המידע ודיווח למזמין.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ג. </a:t>
            </a:r>
            <a:r>
              <a:rPr lang="he-IL" sz="2400" b="1" dirty="0">
                <a:solidFill>
                  <a:srgbClr val="002060"/>
                </a:solidFill>
              </a:rPr>
              <a:t>ליווי ובקרה:</a:t>
            </a:r>
            <a:endParaRPr lang="he-IL" sz="2400" dirty="0">
              <a:solidFill>
                <a:srgbClr val="002060"/>
              </a:solidFill>
            </a:endParaRPr>
          </a:p>
          <a:p>
            <a:pPr marL="457200" indent="-457200" algn="r" rtl="1">
              <a:spcBef>
                <a:spcPts val="0"/>
              </a:spcBef>
              <a:buSzPct val="100000"/>
              <a:buAutoNum type="arabicParenR"/>
            </a:pPr>
            <a:r>
              <a:rPr lang="he-IL" sz="2400" dirty="0" smtClean="0">
                <a:solidFill>
                  <a:srgbClr val="002060"/>
                </a:solidFill>
              </a:rPr>
              <a:t>תפקיד </a:t>
            </a:r>
            <a:r>
              <a:rPr lang="he-IL" sz="2400" dirty="0">
                <a:solidFill>
                  <a:srgbClr val="002060"/>
                </a:solidFill>
              </a:rPr>
              <a:t>ואחריות מנהל ה – </a:t>
            </a:r>
            <a:r>
              <a:rPr lang="en-US" sz="2400" dirty="0" smtClean="0">
                <a:solidFill>
                  <a:srgbClr val="002060"/>
                </a:solidFill>
              </a:rPr>
              <a:t>BIM</a:t>
            </a:r>
            <a:r>
              <a:rPr lang="he-IL" sz="2400" dirty="0" smtClean="0">
                <a:solidFill>
                  <a:srgbClr val="002060"/>
                </a:solidFill>
              </a:rPr>
              <a:t> </a:t>
            </a:r>
            <a:r>
              <a:rPr lang="he-IL" sz="1600" dirty="0" smtClean="0">
                <a:solidFill>
                  <a:srgbClr val="002060"/>
                </a:solidFill>
              </a:rPr>
              <a:t>(המשך)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18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916832"/>
            <a:ext cx="8176466" cy="3939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533400" lvl="0" indent="-266700" algn="just" rtl="1">
              <a:spcAft>
                <a:spcPts val="600"/>
              </a:spcAft>
              <a:buFont typeface="+mj-cs"/>
              <a:buAutoNum type="hebrew2Minus" startAt="6"/>
            </a:pPr>
            <a:r>
              <a:rPr lang="he-IL" sz="2400" dirty="0" smtClean="0">
                <a:solidFill>
                  <a:srgbClr val="002060"/>
                </a:solidFill>
              </a:rPr>
              <a:t>בקרת מודלים </a:t>
            </a:r>
            <a:r>
              <a:rPr lang="he-IL" sz="1600" dirty="0" smtClean="0">
                <a:solidFill>
                  <a:srgbClr val="002060"/>
                </a:solidFill>
              </a:rPr>
              <a:t>(המשך) </a:t>
            </a:r>
            <a:r>
              <a:rPr lang="he-IL" sz="2400" dirty="0" smtClean="0">
                <a:solidFill>
                  <a:srgbClr val="002060"/>
                </a:solidFill>
              </a:rPr>
              <a:t>:</a:t>
            </a:r>
            <a:endParaRPr lang="en-US" sz="2400" dirty="0">
              <a:solidFill>
                <a:srgbClr val="002060"/>
              </a:solidFill>
            </a:endParaRPr>
          </a:p>
          <a:p>
            <a:pPr marL="812800" lvl="0" indent="-279400" algn="just" rtl="1">
              <a:buFont typeface="+mj-lt"/>
              <a:buAutoNum type="arabicPeriod" startAt="4"/>
            </a:pPr>
            <a:r>
              <a:rPr lang="he-IL" sz="2400" dirty="0" smtClean="0">
                <a:solidFill>
                  <a:srgbClr val="002060"/>
                </a:solidFill>
              </a:rPr>
              <a:t>ייעוץ </a:t>
            </a:r>
            <a:r>
              <a:rPr lang="he-IL" sz="2400" dirty="0">
                <a:solidFill>
                  <a:srgbClr val="002060"/>
                </a:solidFill>
              </a:rPr>
              <a:t>בבחירת תכנה לניהול המסמכים וניהול התכנון בסביבת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marL="812800" lvl="0" indent="-279400" algn="just" rtl="1">
              <a:buFont typeface="+mj-lt"/>
              <a:buAutoNum type="arabicPeriod" startAt="4"/>
            </a:pPr>
            <a:r>
              <a:rPr lang="he-IL" sz="2400" dirty="0">
                <a:solidFill>
                  <a:srgbClr val="002060"/>
                </a:solidFill>
              </a:rPr>
              <a:t>השתתפות בישיבות ניהול ותאום תכנון. סיוע והפעלה של עזרי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במהלך הישיבה. סיוע הטמעה והדרכה ליישום נכון של מערכת ה –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באופן מיטבי לצרכים העולים בפרויקט מעת לעת. מעקב על יישום החלטות בנושא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. </a:t>
            </a:r>
          </a:p>
          <a:p>
            <a:pPr marL="622300" lvl="0" indent="-355600" algn="just" rtl="1">
              <a:spcBef>
                <a:spcPts val="600"/>
              </a:spcBef>
              <a:buFont typeface="+mj-cs"/>
              <a:buAutoNum type="hebrew2Minus" startAt="7"/>
            </a:pPr>
            <a:r>
              <a:rPr lang="he-IL" sz="2400" dirty="0" smtClean="0">
                <a:solidFill>
                  <a:srgbClr val="002060"/>
                </a:solidFill>
              </a:rPr>
              <a:t>בנושאי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, הפעלת צוות התכנון על פי לוחות זמנים שנקבעו, כולל קיום מערכת ממוחשבת באמצעות אינטרנט אצל המתכננים וגורמי המזמין לצורך ניהול ובקרת התכנון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ג. </a:t>
            </a:r>
            <a:r>
              <a:rPr lang="he-IL" sz="2400" b="1" dirty="0">
                <a:solidFill>
                  <a:srgbClr val="002060"/>
                </a:solidFill>
              </a:rPr>
              <a:t>ליווי ובקרה:</a:t>
            </a:r>
            <a:endParaRPr lang="he-IL" sz="2400" dirty="0">
              <a:solidFill>
                <a:srgbClr val="002060"/>
              </a:solidFill>
            </a:endParaRPr>
          </a:p>
          <a:p>
            <a:pPr marL="457200" indent="-457200" algn="r" rtl="1">
              <a:spcBef>
                <a:spcPts val="0"/>
              </a:spcBef>
              <a:buSzPct val="100000"/>
              <a:buAutoNum type="arabicParenR"/>
            </a:pPr>
            <a:r>
              <a:rPr lang="he-IL" sz="2400" dirty="0" smtClean="0">
                <a:solidFill>
                  <a:srgbClr val="002060"/>
                </a:solidFill>
              </a:rPr>
              <a:t>תפקיד </a:t>
            </a:r>
            <a:r>
              <a:rPr lang="he-IL" sz="2400" dirty="0">
                <a:solidFill>
                  <a:srgbClr val="002060"/>
                </a:solidFill>
              </a:rPr>
              <a:t>ואחריות מנהל ה – </a:t>
            </a:r>
            <a:r>
              <a:rPr lang="en-US" sz="2400" dirty="0" smtClean="0">
                <a:solidFill>
                  <a:srgbClr val="002060"/>
                </a:solidFill>
              </a:rPr>
              <a:t>BIM</a:t>
            </a:r>
            <a:r>
              <a:rPr lang="he-IL" sz="2400" dirty="0" smtClean="0">
                <a:solidFill>
                  <a:srgbClr val="002060"/>
                </a:solidFill>
              </a:rPr>
              <a:t> </a:t>
            </a:r>
            <a:r>
              <a:rPr lang="he-IL" sz="1600" dirty="0" smtClean="0">
                <a:solidFill>
                  <a:srgbClr val="002060"/>
                </a:solidFill>
              </a:rPr>
              <a:t>(המשך)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19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916832"/>
            <a:ext cx="8176466" cy="409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7239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הפצת </a:t>
            </a:r>
            <a:r>
              <a:rPr lang="he-IL" sz="2400" dirty="0">
                <a:solidFill>
                  <a:srgbClr val="002060"/>
                </a:solidFill>
              </a:rPr>
              <a:t>מפרט מידול ורמות פירוט </a:t>
            </a:r>
            <a:r>
              <a:rPr lang="en-US" sz="2400" dirty="0">
                <a:solidFill>
                  <a:srgbClr val="002060"/>
                </a:solidFill>
              </a:rPr>
              <a:t>LOD</a:t>
            </a:r>
            <a:r>
              <a:rPr lang="he-IL" sz="2400" dirty="0">
                <a:solidFill>
                  <a:srgbClr val="002060"/>
                </a:solidFill>
              </a:rPr>
              <a:t> לכל שלב </a:t>
            </a:r>
            <a:r>
              <a:rPr lang="he-IL" sz="2400" dirty="0" smtClean="0">
                <a:solidFill>
                  <a:srgbClr val="002060"/>
                </a:solidFill>
              </a:rPr>
              <a:t>תכנוני.</a:t>
            </a:r>
          </a:p>
          <a:p>
            <a:pPr marL="7239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אבטחת </a:t>
            </a:r>
            <a:r>
              <a:rPr lang="he-IL" sz="2400" dirty="0">
                <a:solidFill>
                  <a:srgbClr val="002060"/>
                </a:solidFill>
              </a:rPr>
              <a:t>איכות המודלים – אדריכלות, </a:t>
            </a:r>
            <a:r>
              <a:rPr lang="he-IL" sz="2400" dirty="0" err="1">
                <a:solidFill>
                  <a:srgbClr val="002060"/>
                </a:solidFill>
              </a:rPr>
              <a:t>קונסטרוקטציה</a:t>
            </a:r>
            <a:r>
              <a:rPr lang="he-IL" sz="2400" dirty="0">
                <a:solidFill>
                  <a:srgbClr val="002060"/>
                </a:solidFill>
              </a:rPr>
              <a:t>, מערכות, תשתיות ופיתוח, התאמה לרמות פרוט הנדרשות הנתונים, תוך תשומת לב יתרה לאינפורמציה – בדגש על עבודה בהתאם </a:t>
            </a:r>
            <a:r>
              <a:rPr lang="he-IL" sz="2400" dirty="0" smtClean="0">
                <a:solidFill>
                  <a:srgbClr val="002060"/>
                </a:solidFill>
              </a:rPr>
              <a:t>לסטנדרט </a:t>
            </a:r>
            <a:r>
              <a:rPr lang="he-IL" sz="2400" dirty="0">
                <a:solidFill>
                  <a:srgbClr val="002060"/>
                </a:solidFill>
              </a:rPr>
              <a:t>קידוד </a:t>
            </a:r>
            <a:r>
              <a:rPr lang="he-IL" sz="2400" dirty="0" smtClean="0">
                <a:solidFill>
                  <a:srgbClr val="002060"/>
                </a:solidFill>
              </a:rPr>
              <a:t>הסעיפים.</a:t>
            </a:r>
          </a:p>
          <a:p>
            <a:pPr marL="7239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ייעוץ </a:t>
            </a:r>
            <a:r>
              <a:rPr lang="he-IL" sz="2400" dirty="0">
                <a:solidFill>
                  <a:srgbClr val="002060"/>
                </a:solidFill>
              </a:rPr>
              <a:t>ותמיכה לצוות היועצים בנושא שימוש במודלים לרבות ביצוע חישובים </a:t>
            </a:r>
            <a:r>
              <a:rPr lang="he-IL" sz="2400" dirty="0" smtClean="0">
                <a:solidFill>
                  <a:srgbClr val="002060"/>
                </a:solidFill>
              </a:rPr>
              <a:t>שונים.</a:t>
            </a:r>
          </a:p>
          <a:p>
            <a:pPr marL="7239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יצירת </a:t>
            </a:r>
            <a:r>
              <a:rPr lang="he-IL" sz="2400" dirty="0">
                <a:solidFill>
                  <a:srgbClr val="002060"/>
                </a:solidFill>
              </a:rPr>
              <a:t>מודל אחוד </a:t>
            </a:r>
            <a:r>
              <a:rPr lang="he-IL" sz="2400" dirty="0" smtClean="0">
                <a:solidFill>
                  <a:srgbClr val="002060"/>
                </a:solidFill>
              </a:rPr>
              <a:t>לפרויקט.</a:t>
            </a:r>
          </a:p>
          <a:p>
            <a:pPr marL="7239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תמיכה </a:t>
            </a:r>
            <a:r>
              <a:rPr lang="he-IL" sz="2400" dirty="0">
                <a:solidFill>
                  <a:srgbClr val="002060"/>
                </a:solidFill>
              </a:rPr>
              <a:t>למנהל הפרויקט ולצוות, מתן מענה לשאלות וייעוץ בנוגע להוצאת מידע </a:t>
            </a:r>
            <a:r>
              <a:rPr lang="he-IL" sz="2400" dirty="0" smtClean="0">
                <a:solidFill>
                  <a:srgbClr val="002060"/>
                </a:solidFill>
              </a:rPr>
              <a:t>מהמודל.</a:t>
            </a: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ג. </a:t>
            </a:r>
            <a:r>
              <a:rPr lang="he-IL" sz="2400" b="1" dirty="0">
                <a:solidFill>
                  <a:srgbClr val="002060"/>
                </a:solidFill>
              </a:rPr>
              <a:t>ליווי </a:t>
            </a:r>
            <a:r>
              <a:rPr lang="he-IL" sz="2400" b="1" dirty="0" smtClean="0">
                <a:solidFill>
                  <a:srgbClr val="002060"/>
                </a:solidFill>
              </a:rPr>
              <a:t>ובקרה / שירותים חלקיים</a:t>
            </a:r>
            <a:endParaRPr lang="he-IL" sz="2400" dirty="0">
              <a:solidFill>
                <a:srgbClr val="002060"/>
              </a:solidFill>
            </a:endParaRPr>
          </a:p>
          <a:p>
            <a:pPr marL="457200" indent="-457200" algn="r" rtl="1">
              <a:spcBef>
                <a:spcPts val="0"/>
              </a:spcBef>
              <a:buSzPct val="100000"/>
              <a:buFont typeface="+mj-lt"/>
              <a:buAutoNum type="arabicParenR" startAt="2"/>
            </a:pPr>
            <a:r>
              <a:rPr lang="he-IL" sz="2400" dirty="0" smtClean="0">
                <a:solidFill>
                  <a:srgbClr val="002060"/>
                </a:solidFill>
              </a:rPr>
              <a:t>ניהול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בשלבי התכנון ואבטחת איכות </a:t>
            </a:r>
            <a:r>
              <a:rPr lang="he-IL" sz="2400" dirty="0" smtClean="0">
                <a:solidFill>
                  <a:srgbClr val="002060"/>
                </a:solidFill>
              </a:rPr>
              <a:t>המודל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2699792" y="3140968"/>
            <a:ext cx="6160242" cy="1954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האמצעי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he-IL" sz="2400" dirty="0" smtClean="0">
                <a:solidFill>
                  <a:srgbClr val="002060"/>
                </a:solidFill>
              </a:rPr>
              <a:t>:</a:t>
            </a:r>
            <a:endParaRPr lang="en-US" sz="2400" dirty="0">
              <a:solidFill>
                <a:srgbClr val="002060"/>
              </a:solidFill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כתיבת פרק תכנון</a:t>
            </a:r>
            <a:r>
              <a:rPr lang="he-IL" sz="2400" strike="sngStrike" dirty="0">
                <a:solidFill>
                  <a:srgbClr val="002060"/>
                </a:solidFill>
              </a:rPr>
              <a:t> </a:t>
            </a:r>
            <a:r>
              <a:rPr lang="he-IL" sz="2400" dirty="0">
                <a:solidFill>
                  <a:srgbClr val="002060"/>
                </a:solidFill>
              </a:rPr>
              <a:t>ב –</a:t>
            </a:r>
            <a:r>
              <a:rPr lang="en-US" sz="2400" dirty="0">
                <a:solidFill>
                  <a:srgbClr val="002060"/>
                </a:solidFill>
              </a:rPr>
              <a:t>    BIM</a:t>
            </a:r>
            <a:r>
              <a:rPr lang="he-IL" sz="2400" dirty="0">
                <a:solidFill>
                  <a:srgbClr val="002060"/>
                </a:solidFill>
              </a:rPr>
              <a:t> </a:t>
            </a: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כתיבת פרק ניהול מודל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עדכון פרקים מקצועיים</a:t>
            </a:r>
          </a:p>
        </p:txBody>
      </p:sp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2</a:t>
            </a:fld>
            <a:endParaRPr lang="he-IL" altLang="he-IL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6484A3-2C63-4DFC-8035-2C34FFE2367D}"/>
              </a:ext>
            </a:extLst>
          </p:cNvPr>
          <p:cNvSpPr/>
          <p:nvPr/>
        </p:nvSpPr>
        <p:spPr>
          <a:xfrm>
            <a:off x="-36512" y="5157192"/>
            <a:ext cx="3928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400" b="1" dirty="0">
                <a:solidFill>
                  <a:srgbClr val="002060"/>
                </a:solidFill>
              </a:rPr>
              <a:t>דיאגרמת תהליך העברת </a:t>
            </a:r>
            <a:r>
              <a:rPr lang="he-IL" sz="1400" b="1" dirty="0" smtClean="0">
                <a:solidFill>
                  <a:srgbClr val="002060"/>
                </a:solidFill>
              </a:rPr>
              <a:t>המידע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algn="ctr" rtl="1"/>
            <a:r>
              <a:rPr lang="he-IL" sz="1400" b="1" dirty="0" smtClean="0">
                <a:solidFill>
                  <a:srgbClr val="002060"/>
                </a:solidFill>
              </a:rPr>
              <a:t>לפי </a:t>
            </a:r>
            <a:r>
              <a:rPr lang="he-IL" sz="1400" b="1" dirty="0">
                <a:solidFill>
                  <a:srgbClr val="002060"/>
                </a:solidFill>
              </a:rPr>
              <a:t>תקן </a:t>
            </a:r>
            <a:r>
              <a:rPr lang="en-US" sz="1400" b="1" dirty="0">
                <a:solidFill>
                  <a:srgbClr val="002060"/>
                </a:solidFill>
              </a:rPr>
              <a:t>ISO19650</a:t>
            </a:r>
          </a:p>
        </p:txBody>
      </p:sp>
      <p:sp>
        <p:nvSpPr>
          <p:cNvPr id="9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עקרונות במימוש פרויקטים ב-</a:t>
            </a:r>
            <a:r>
              <a:rPr lang="en-US" altLang="he-IL" sz="2800" kern="0" dirty="0" smtClean="0"/>
              <a:t>BIM</a:t>
            </a:r>
          </a:p>
        </p:txBody>
      </p:sp>
      <p:sp>
        <p:nvSpPr>
          <p:cNvPr id="10" name="מלבן 9"/>
          <p:cNvSpPr/>
          <p:nvPr/>
        </p:nvSpPr>
        <p:spPr>
          <a:xfrm>
            <a:off x="2699792" y="1196752"/>
            <a:ext cx="6160242" cy="14311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חזון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he-IL" sz="2400" dirty="0" smtClean="0">
                <a:solidFill>
                  <a:srgbClr val="002060"/>
                </a:solidFill>
              </a:rPr>
              <a:t>:</a:t>
            </a:r>
            <a:endParaRPr lang="he-IL" sz="2400" dirty="0">
              <a:solidFill>
                <a:srgbClr val="002060"/>
              </a:solidFill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לעדכן תשתית </a:t>
            </a:r>
            <a:r>
              <a:rPr lang="he-IL" sz="2400" dirty="0" err="1">
                <a:solidFill>
                  <a:srgbClr val="002060"/>
                </a:solidFill>
              </a:rPr>
              <a:t>התקשרותית</a:t>
            </a:r>
            <a:r>
              <a:rPr lang="he-IL" sz="2400" dirty="0">
                <a:solidFill>
                  <a:srgbClr val="002060"/>
                </a:solidFill>
              </a:rPr>
              <a:t> לתכנון בעידן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.</a:t>
            </a: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חוזים, תכולות עבודה ומסמכים מנחים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3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2">
            <a:extLst>
              <a:ext uri="{FF2B5EF4-FFF2-40B4-BE49-F238E27FC236}">
                <a16:creationId xmlns="" xmlns:a16="http://schemas.microsoft.com/office/drawing/2014/main" id="{BD079969-2F31-4017-ADC5-89FEC549A4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1556792"/>
            <a:ext cx="3200798" cy="36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20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916832"/>
            <a:ext cx="8176466" cy="40164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6"/>
            </a:pPr>
            <a:r>
              <a:rPr lang="he-IL" sz="2400" dirty="0" smtClean="0">
                <a:solidFill>
                  <a:srgbClr val="002060"/>
                </a:solidFill>
              </a:rPr>
              <a:t>ניהול </a:t>
            </a:r>
            <a:r>
              <a:rPr lang="he-IL" sz="2400" dirty="0">
                <a:solidFill>
                  <a:srgbClr val="002060"/>
                </a:solidFill>
              </a:rPr>
              <a:t>סביבת המידע המשותפת והטמעת עזרי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בהליך ניהול </a:t>
            </a:r>
            <a:r>
              <a:rPr lang="he-IL" sz="2400" dirty="0" smtClean="0">
                <a:solidFill>
                  <a:srgbClr val="002060"/>
                </a:solidFill>
              </a:rPr>
              <a:t>התכנון.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6"/>
            </a:pPr>
            <a:r>
              <a:rPr lang="he-IL" sz="2400" dirty="0" smtClean="0">
                <a:solidFill>
                  <a:srgbClr val="002060"/>
                </a:solidFill>
              </a:rPr>
              <a:t>בקרת </a:t>
            </a:r>
            <a:r>
              <a:rPr lang="he-IL" sz="2400" dirty="0">
                <a:solidFill>
                  <a:srgbClr val="002060"/>
                </a:solidFill>
              </a:rPr>
              <a:t>איכות לאופן יישום ארכיטקטורת מערכת המודלים. בדיקות שהמודלים הועלו באופן הנדרש לסביבת המידע המשותפת, בדיקה שקיימת התאמה בין המודלים מבחינת ייחוס </a:t>
            </a:r>
            <a:r>
              <a:rPr lang="he-IL" sz="2400" dirty="0" smtClean="0">
                <a:solidFill>
                  <a:srgbClr val="002060"/>
                </a:solidFill>
              </a:rPr>
              <a:t>גאוגרפי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6"/>
            </a:pPr>
            <a:r>
              <a:rPr lang="he-IL" sz="2400" dirty="0" smtClean="0">
                <a:solidFill>
                  <a:srgbClr val="002060"/>
                </a:solidFill>
              </a:rPr>
              <a:t>בקרת </a:t>
            </a:r>
            <a:r>
              <a:rPr lang="he-IL" sz="2400" dirty="0">
                <a:solidFill>
                  <a:srgbClr val="002060"/>
                </a:solidFill>
              </a:rPr>
              <a:t>איכות לתהליך שיתוף המידע והפקת התוצרים מהמודל המשותף: הכנת מבטים נקיים, אחידות שימוש </a:t>
            </a:r>
            <a:r>
              <a:rPr lang="he-IL" sz="2400" dirty="0" err="1">
                <a:solidFill>
                  <a:srgbClr val="002060"/>
                </a:solidFill>
              </a:rPr>
              <a:t>באלמנטי</a:t>
            </a:r>
            <a:r>
              <a:rPr lang="he-IL" sz="2400" dirty="0">
                <a:solidFill>
                  <a:srgbClr val="002060"/>
                </a:solidFill>
              </a:rPr>
              <a:t> ייחוס כגון מפלסים, אחידות באופן עריכת התכניות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6"/>
            </a:pPr>
            <a:r>
              <a:rPr lang="he-IL" sz="2400" dirty="0" smtClean="0">
                <a:solidFill>
                  <a:srgbClr val="002060"/>
                </a:solidFill>
              </a:rPr>
              <a:t>בקרת </a:t>
            </a:r>
            <a:r>
              <a:rPr lang="he-IL" sz="2400" dirty="0">
                <a:solidFill>
                  <a:srgbClr val="002060"/>
                </a:solidFill>
              </a:rPr>
              <a:t>איכות שוטפת של הנתונים בכל המודלים והתאמה לרמות הפירוט </a:t>
            </a:r>
            <a:r>
              <a:rPr lang="he-IL" sz="2400" dirty="0" smtClean="0">
                <a:solidFill>
                  <a:srgbClr val="002060"/>
                </a:solidFill>
              </a:rPr>
              <a:t>הנדרשות.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ג. </a:t>
            </a:r>
            <a:r>
              <a:rPr lang="he-IL" sz="2400" b="1" dirty="0">
                <a:solidFill>
                  <a:srgbClr val="002060"/>
                </a:solidFill>
              </a:rPr>
              <a:t>ליווי </a:t>
            </a:r>
            <a:r>
              <a:rPr lang="he-IL" sz="2400" b="1" dirty="0" smtClean="0">
                <a:solidFill>
                  <a:srgbClr val="002060"/>
                </a:solidFill>
              </a:rPr>
              <a:t>ובקרה / שירותים חלקיים</a:t>
            </a:r>
            <a:endParaRPr lang="he-IL" sz="2400" dirty="0">
              <a:solidFill>
                <a:srgbClr val="002060"/>
              </a:solidFill>
            </a:endParaRPr>
          </a:p>
          <a:p>
            <a:pPr marL="457200" indent="-457200" algn="r" rtl="1">
              <a:spcBef>
                <a:spcPts val="0"/>
              </a:spcBef>
              <a:buSzPct val="100000"/>
              <a:buFont typeface="+mj-lt"/>
              <a:buAutoNum type="arabicParenR" startAt="2"/>
            </a:pPr>
            <a:r>
              <a:rPr lang="he-IL" sz="2400" dirty="0" smtClean="0">
                <a:solidFill>
                  <a:srgbClr val="002060"/>
                </a:solidFill>
              </a:rPr>
              <a:t>ניהול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בשלבי התכנון ואבטחת איכות </a:t>
            </a:r>
            <a:r>
              <a:rPr lang="he-IL" sz="2400" dirty="0" smtClean="0">
                <a:solidFill>
                  <a:srgbClr val="002060"/>
                </a:solidFill>
              </a:rPr>
              <a:t>המודל </a:t>
            </a:r>
            <a:r>
              <a:rPr lang="he-IL" sz="1600" dirty="0" smtClean="0">
                <a:solidFill>
                  <a:srgbClr val="002060"/>
                </a:solidFill>
              </a:rPr>
              <a:t>(המשך)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21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916832"/>
            <a:ext cx="8176466" cy="4462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723900" lvl="0" indent="-457200" algn="just" rtl="1">
              <a:spcAft>
                <a:spcPts val="600"/>
              </a:spcAft>
              <a:buFont typeface="+mj-cs"/>
              <a:buAutoNum type="hebrew2Minus" startAt="10"/>
            </a:pPr>
            <a:r>
              <a:rPr lang="he-IL" sz="2400" dirty="0" smtClean="0">
                <a:solidFill>
                  <a:srgbClr val="002060"/>
                </a:solidFill>
              </a:rPr>
              <a:t>הכנת </a:t>
            </a:r>
            <a:r>
              <a:rPr lang="he-IL" sz="2400" dirty="0">
                <a:solidFill>
                  <a:srgbClr val="002060"/>
                </a:solidFill>
              </a:rPr>
              <a:t>טבלת שליטה – תכניות מופקות מהמודל/ לא מופקות מהמודל לצורך אישור מנהל </a:t>
            </a:r>
            <a:r>
              <a:rPr lang="he-IL" sz="2400" dirty="0" smtClean="0">
                <a:solidFill>
                  <a:srgbClr val="002060"/>
                </a:solidFill>
              </a:rPr>
              <a:t>הפרויקט.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10"/>
            </a:pPr>
            <a:r>
              <a:rPr lang="he-IL" sz="2400" dirty="0" smtClean="0">
                <a:solidFill>
                  <a:srgbClr val="002060"/>
                </a:solidFill>
              </a:rPr>
              <a:t>הקמת </a:t>
            </a:r>
            <a:r>
              <a:rPr lang="he-IL" sz="2400" dirty="0">
                <a:solidFill>
                  <a:srgbClr val="002060"/>
                </a:solidFill>
              </a:rPr>
              <a:t>סטנדרט קידוד שמות ווידוא אחידות שמות במודל (חומרי גמר, חומרי בנייה וכד</a:t>
            </a:r>
            <a:r>
              <a:rPr lang="he-IL" sz="2400" dirty="0" smtClean="0">
                <a:solidFill>
                  <a:srgbClr val="002060"/>
                </a:solidFill>
              </a:rPr>
              <a:t>').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10"/>
            </a:pPr>
            <a:r>
              <a:rPr lang="he-IL" sz="2400" dirty="0" smtClean="0">
                <a:solidFill>
                  <a:srgbClr val="002060"/>
                </a:solidFill>
              </a:rPr>
              <a:t>רישום </a:t>
            </a:r>
            <a:r>
              <a:rPr lang="he-IL" sz="2400" dirty="0">
                <a:solidFill>
                  <a:srgbClr val="002060"/>
                </a:solidFill>
              </a:rPr>
              <a:t>חוקי מידול לצוות התכנון (למשל מידול לפי מפלס, הכנסת מעברים ופתחים ואלמנטים </a:t>
            </a:r>
            <a:r>
              <a:rPr lang="he-IL" sz="2400" dirty="0" err="1">
                <a:solidFill>
                  <a:srgbClr val="002060"/>
                </a:solidFill>
              </a:rPr>
              <a:t>קונסט</a:t>
            </a:r>
            <a:r>
              <a:rPr lang="he-IL" sz="2400" dirty="0">
                <a:solidFill>
                  <a:srgbClr val="002060"/>
                </a:solidFill>
              </a:rPr>
              <a:t>', תכנון תומך ביצוע) בקרה כי המודל ממודל לפי חוקי מידול 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10"/>
            </a:pPr>
            <a:r>
              <a:rPr lang="he-IL" sz="2400" dirty="0" smtClean="0">
                <a:solidFill>
                  <a:srgbClr val="002060"/>
                </a:solidFill>
              </a:rPr>
              <a:t>תכנון </a:t>
            </a:r>
            <a:r>
              <a:rPr lang="he-IL" sz="2400" dirty="0">
                <a:solidFill>
                  <a:srgbClr val="002060"/>
                </a:solidFill>
              </a:rPr>
              <a:t>מהלך הכנסת האינפורמציה (תוכן, מועד) ודיווח </a:t>
            </a:r>
            <a:r>
              <a:rPr lang="he-IL" sz="2400" dirty="0" smtClean="0">
                <a:solidFill>
                  <a:srgbClr val="002060"/>
                </a:solidFill>
              </a:rPr>
              <a:t>למזמין בקרת </a:t>
            </a:r>
            <a:r>
              <a:rPr lang="he-IL" sz="2400" dirty="0">
                <a:solidFill>
                  <a:srgbClr val="002060"/>
                </a:solidFill>
              </a:rPr>
              <a:t>מימוש דרישות מנהל הפרויקט לשימוש במודל ודיווח </a:t>
            </a:r>
            <a:r>
              <a:rPr lang="he-IL" sz="2400" dirty="0" smtClean="0">
                <a:solidFill>
                  <a:srgbClr val="002060"/>
                </a:solidFill>
              </a:rPr>
              <a:t>למזמין.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10"/>
            </a:pPr>
            <a:r>
              <a:rPr lang="he-IL" sz="2400" dirty="0" smtClean="0">
                <a:solidFill>
                  <a:srgbClr val="002060"/>
                </a:solidFill>
              </a:rPr>
              <a:t>הקמת </a:t>
            </a:r>
            <a:r>
              <a:rPr lang="en-US" sz="2400" dirty="0">
                <a:solidFill>
                  <a:srgbClr val="002060"/>
                </a:solidFill>
              </a:rPr>
              <a:t>PHASES</a:t>
            </a:r>
            <a:r>
              <a:rPr lang="he-IL" sz="2400" dirty="0">
                <a:solidFill>
                  <a:srgbClr val="002060"/>
                </a:solidFill>
              </a:rPr>
              <a:t> לפרויקט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ג. </a:t>
            </a:r>
            <a:r>
              <a:rPr lang="he-IL" sz="2400" b="1" dirty="0">
                <a:solidFill>
                  <a:srgbClr val="002060"/>
                </a:solidFill>
              </a:rPr>
              <a:t>ליווי </a:t>
            </a:r>
            <a:r>
              <a:rPr lang="he-IL" sz="2400" b="1" dirty="0" smtClean="0">
                <a:solidFill>
                  <a:srgbClr val="002060"/>
                </a:solidFill>
              </a:rPr>
              <a:t>ובקרה / שירותים חלקיים</a:t>
            </a:r>
            <a:endParaRPr lang="he-IL" sz="2400" dirty="0">
              <a:solidFill>
                <a:srgbClr val="002060"/>
              </a:solidFill>
            </a:endParaRPr>
          </a:p>
          <a:p>
            <a:pPr marL="457200" indent="-457200" algn="r" rtl="1">
              <a:spcBef>
                <a:spcPts val="0"/>
              </a:spcBef>
              <a:buSzPct val="100000"/>
              <a:buFont typeface="+mj-lt"/>
              <a:buAutoNum type="arabicParenR" startAt="2"/>
            </a:pPr>
            <a:r>
              <a:rPr lang="he-IL" sz="2400" dirty="0" smtClean="0">
                <a:solidFill>
                  <a:srgbClr val="002060"/>
                </a:solidFill>
              </a:rPr>
              <a:t>ניהול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בשלבי התכנון ואבטחת איכות </a:t>
            </a:r>
            <a:r>
              <a:rPr lang="he-IL" sz="2400" dirty="0" smtClean="0">
                <a:solidFill>
                  <a:srgbClr val="002060"/>
                </a:solidFill>
              </a:rPr>
              <a:t>המודל </a:t>
            </a:r>
            <a:r>
              <a:rPr lang="he-IL" sz="1600" dirty="0" smtClean="0">
                <a:solidFill>
                  <a:srgbClr val="002060"/>
                </a:solidFill>
              </a:rPr>
              <a:t>(המשך)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22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916832"/>
            <a:ext cx="8176466" cy="3877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723900" lvl="0" indent="-457200" algn="just" rtl="1">
              <a:spcAft>
                <a:spcPts val="600"/>
              </a:spcAft>
              <a:buFont typeface="+mj-cs"/>
              <a:buAutoNum type="hebrew2Minus" startAt="15"/>
            </a:pPr>
            <a:r>
              <a:rPr lang="he-IL" sz="2400" dirty="0" smtClean="0">
                <a:solidFill>
                  <a:srgbClr val="002060"/>
                </a:solidFill>
              </a:rPr>
              <a:t>ניהול </a:t>
            </a:r>
            <a:r>
              <a:rPr lang="he-IL" sz="2400" dirty="0">
                <a:solidFill>
                  <a:srgbClr val="002060"/>
                </a:solidFill>
              </a:rPr>
              <a:t>מערכת לניהול וסימון הערות שיתופי 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15"/>
            </a:pPr>
            <a:r>
              <a:rPr lang="he-IL" sz="2400" dirty="0" smtClean="0">
                <a:solidFill>
                  <a:srgbClr val="002060"/>
                </a:solidFill>
              </a:rPr>
              <a:t>תיאומים </a:t>
            </a:r>
            <a:r>
              <a:rPr lang="he-IL" sz="2400" dirty="0">
                <a:solidFill>
                  <a:srgbClr val="002060"/>
                </a:solidFill>
              </a:rPr>
              <a:t>מיוחדים (במערכות – שאיננו תיאום מערכות רגיל</a:t>
            </a:r>
            <a:r>
              <a:rPr lang="he-IL" sz="2400" dirty="0" smtClean="0">
                <a:solidFill>
                  <a:srgbClr val="002060"/>
                </a:solidFill>
              </a:rPr>
              <a:t>).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15"/>
            </a:pPr>
            <a:r>
              <a:rPr lang="he-IL" sz="2400" dirty="0" smtClean="0">
                <a:solidFill>
                  <a:srgbClr val="002060"/>
                </a:solidFill>
              </a:rPr>
              <a:t>ניהול </a:t>
            </a:r>
            <a:r>
              <a:rPr lang="he-IL" sz="2400" dirty="0">
                <a:solidFill>
                  <a:srgbClr val="002060"/>
                </a:solidFill>
              </a:rPr>
              <a:t>שינויי עדכונים בין מודל ההקמה למודל התכנוני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15"/>
            </a:pPr>
            <a:r>
              <a:rPr lang="he-IL" sz="2400" dirty="0" smtClean="0">
                <a:solidFill>
                  <a:srgbClr val="002060"/>
                </a:solidFill>
              </a:rPr>
              <a:t>בקרת </a:t>
            </a:r>
            <a:r>
              <a:rPr lang="he-IL" sz="2400" dirty="0">
                <a:solidFill>
                  <a:srgbClr val="002060"/>
                </a:solidFill>
              </a:rPr>
              <a:t>נכונות המודל לצורך הוצאת כמויות ודיווח </a:t>
            </a:r>
            <a:r>
              <a:rPr lang="he-IL" sz="2400" dirty="0" smtClean="0">
                <a:solidFill>
                  <a:srgbClr val="002060"/>
                </a:solidFill>
              </a:rPr>
              <a:t>למזמין.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15"/>
            </a:pPr>
            <a:r>
              <a:rPr lang="he-IL" sz="2400" dirty="0" smtClean="0">
                <a:solidFill>
                  <a:srgbClr val="002060"/>
                </a:solidFill>
              </a:rPr>
              <a:t>נכונות </a:t>
            </a:r>
            <a:r>
              <a:rPr lang="he-IL" sz="2400" dirty="0">
                <a:solidFill>
                  <a:srgbClr val="002060"/>
                </a:solidFill>
              </a:rPr>
              <a:t>המודל לקישור לסימולציות תזמון ותקציב -</a:t>
            </a:r>
            <a:r>
              <a:rPr lang="en-US" sz="2400" dirty="0">
                <a:solidFill>
                  <a:srgbClr val="002060"/>
                </a:solidFill>
              </a:rPr>
              <a:t>4D</a:t>
            </a:r>
            <a:r>
              <a:rPr lang="he-IL" sz="2400" dirty="0">
                <a:solidFill>
                  <a:srgbClr val="002060"/>
                </a:solidFill>
              </a:rPr>
              <a:t> ו </a:t>
            </a:r>
            <a:r>
              <a:rPr lang="en-US" sz="2400" dirty="0">
                <a:solidFill>
                  <a:srgbClr val="002060"/>
                </a:solidFill>
              </a:rPr>
              <a:t>D</a:t>
            </a:r>
            <a:r>
              <a:rPr lang="he-IL" sz="2400" dirty="0">
                <a:solidFill>
                  <a:srgbClr val="002060"/>
                </a:solidFill>
              </a:rPr>
              <a:t>5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622300" lvl="0" indent="-355600" algn="just" rtl="1">
              <a:spcAft>
                <a:spcPts val="600"/>
              </a:spcAft>
              <a:buFont typeface="+mj-cs"/>
              <a:buAutoNum type="hebrew2Minus" startAt="15"/>
            </a:pPr>
            <a:r>
              <a:rPr lang="he-IL" sz="2400" dirty="0" smtClean="0">
                <a:solidFill>
                  <a:srgbClr val="002060"/>
                </a:solidFill>
              </a:rPr>
              <a:t>הטמעה </a:t>
            </a:r>
            <a:r>
              <a:rPr lang="he-IL" sz="2400" dirty="0">
                <a:solidFill>
                  <a:srgbClr val="002060"/>
                </a:solidFill>
              </a:rPr>
              <a:t>ויישום של כלי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לבקרת תכן וטיפול בנושאים פתוחים (</a:t>
            </a:r>
            <a:r>
              <a:rPr lang="en-US" sz="2400" dirty="0">
                <a:solidFill>
                  <a:srgbClr val="002060"/>
                </a:solidFill>
              </a:rPr>
              <a:t>Issue tracking</a:t>
            </a:r>
            <a:r>
              <a:rPr lang="he-IL" sz="2400" dirty="0" smtClean="0">
                <a:solidFill>
                  <a:srgbClr val="002060"/>
                </a:solidFill>
              </a:rPr>
              <a:t>).</a:t>
            </a:r>
          </a:p>
          <a:p>
            <a:pPr marL="622300" indent="-355600" algn="just" rtl="1">
              <a:spcAft>
                <a:spcPts val="600"/>
              </a:spcAft>
              <a:buFont typeface="+mj-cs"/>
              <a:buAutoNum type="hebrew2Minus" startAt="15"/>
            </a:pPr>
            <a:r>
              <a:rPr lang="he-IL" sz="2400" dirty="0">
                <a:solidFill>
                  <a:srgbClr val="002060"/>
                </a:solidFill>
              </a:rPr>
              <a:t>בקרה על המידע המוכנס לרכיבים השונים במודל בהתאם להנחיות </a:t>
            </a:r>
            <a:r>
              <a:rPr lang="en-US" sz="2400" dirty="0">
                <a:solidFill>
                  <a:srgbClr val="002060"/>
                </a:solidFill>
              </a:rPr>
              <a:t>IMOD</a:t>
            </a:r>
            <a:r>
              <a:rPr lang="he-IL" sz="2400" dirty="0">
                <a:solidFill>
                  <a:srgbClr val="002060"/>
                </a:solidFill>
              </a:rPr>
              <a:t>-</a:t>
            </a:r>
            <a:r>
              <a:rPr lang="en-US" sz="2400" dirty="0">
                <a:solidFill>
                  <a:srgbClr val="002060"/>
                </a:solidFill>
              </a:rPr>
              <a:t>Asset Attribute Scope</a:t>
            </a:r>
            <a:r>
              <a:rPr lang="he-IL" sz="2400" dirty="0">
                <a:solidFill>
                  <a:srgbClr val="002060"/>
                </a:solidFill>
              </a:rPr>
              <a:t>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ג. </a:t>
            </a:r>
            <a:r>
              <a:rPr lang="he-IL" sz="2400" b="1" dirty="0">
                <a:solidFill>
                  <a:srgbClr val="002060"/>
                </a:solidFill>
              </a:rPr>
              <a:t>ליווי </a:t>
            </a:r>
            <a:r>
              <a:rPr lang="he-IL" sz="2400" b="1" dirty="0" smtClean="0">
                <a:solidFill>
                  <a:srgbClr val="002060"/>
                </a:solidFill>
              </a:rPr>
              <a:t>ובקרה / שירותים חלקיים</a:t>
            </a:r>
            <a:endParaRPr lang="he-IL" sz="2400" dirty="0">
              <a:solidFill>
                <a:srgbClr val="002060"/>
              </a:solidFill>
            </a:endParaRPr>
          </a:p>
          <a:p>
            <a:pPr marL="457200" indent="-457200" algn="r" rtl="1">
              <a:spcBef>
                <a:spcPts val="0"/>
              </a:spcBef>
              <a:buSzPct val="100000"/>
              <a:buFont typeface="+mj-lt"/>
              <a:buAutoNum type="arabicParenR" startAt="2"/>
            </a:pPr>
            <a:r>
              <a:rPr lang="he-IL" sz="2400" dirty="0" smtClean="0">
                <a:solidFill>
                  <a:srgbClr val="002060"/>
                </a:solidFill>
              </a:rPr>
              <a:t>ניהול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בשלבי התכנון ואבטחת איכות </a:t>
            </a:r>
            <a:r>
              <a:rPr lang="he-IL" sz="2400" dirty="0" smtClean="0">
                <a:solidFill>
                  <a:srgbClr val="002060"/>
                </a:solidFill>
              </a:rPr>
              <a:t>המודל </a:t>
            </a:r>
            <a:r>
              <a:rPr lang="he-IL" sz="1600" dirty="0" smtClean="0">
                <a:solidFill>
                  <a:srgbClr val="002060"/>
                </a:solidFill>
              </a:rPr>
              <a:t>(המשך)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23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916832"/>
            <a:ext cx="8176466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723900" indent="-457200" algn="just" rtl="1">
              <a:spcAft>
                <a:spcPts val="600"/>
              </a:spcAft>
              <a:buFont typeface="+mj-cs"/>
              <a:buAutoNum type="hebrew2Minus" startAt="22"/>
            </a:pPr>
            <a:r>
              <a:rPr lang="he-IL" sz="2400" dirty="0" smtClean="0">
                <a:solidFill>
                  <a:srgbClr val="002060"/>
                </a:solidFill>
              </a:rPr>
              <a:t>הוצאת </a:t>
            </a:r>
            <a:r>
              <a:rPr lang="he-IL" sz="2400" dirty="0">
                <a:solidFill>
                  <a:srgbClr val="002060"/>
                </a:solidFill>
              </a:rPr>
              <a:t>דוחות נוספים למזמין הכוללים:</a:t>
            </a:r>
            <a:endParaRPr lang="en-US" sz="2400" dirty="0">
              <a:solidFill>
                <a:srgbClr val="002060"/>
              </a:solidFill>
            </a:endParaRPr>
          </a:p>
          <a:p>
            <a:pPr marL="912813" lvl="1" indent="-457200" algn="just" rtl="1">
              <a:spcAft>
                <a:spcPts val="600"/>
              </a:spcAft>
              <a:buAutoNum type="arabicParenBoth"/>
            </a:pPr>
            <a:r>
              <a:rPr lang="he-IL" sz="2400" dirty="0" smtClean="0">
                <a:solidFill>
                  <a:srgbClr val="002060"/>
                </a:solidFill>
              </a:rPr>
              <a:t>עמידה בתכנית עבודה </a:t>
            </a:r>
            <a:r>
              <a:rPr lang="en-US" sz="2400" dirty="0" smtClean="0">
                <a:solidFill>
                  <a:srgbClr val="002060"/>
                </a:solidFill>
              </a:rPr>
              <a:t>BEP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912813" lvl="1" indent="-457200" algn="just" rtl="1">
              <a:spcAft>
                <a:spcPts val="600"/>
              </a:spcAft>
              <a:buAutoNum type="arabicParenBoth"/>
            </a:pPr>
            <a:r>
              <a:rPr lang="he-IL" sz="2400" dirty="0" smtClean="0">
                <a:solidFill>
                  <a:srgbClr val="002060"/>
                </a:solidFill>
              </a:rPr>
              <a:t>בקרת מידול בהתאם לאופני מדידה</a:t>
            </a:r>
          </a:p>
          <a:p>
            <a:pPr marL="912813" lvl="1" indent="-457200" algn="just" rtl="1">
              <a:spcAft>
                <a:spcPts val="600"/>
              </a:spcAft>
              <a:buAutoNum type="arabicParenBoth"/>
            </a:pPr>
            <a:r>
              <a:rPr lang="he-IL" sz="2400" dirty="0" smtClean="0">
                <a:solidFill>
                  <a:srgbClr val="002060"/>
                </a:solidFill>
              </a:rPr>
              <a:t>רמת אינטגרציה במודל המשותף</a:t>
            </a:r>
          </a:p>
          <a:p>
            <a:pPr marL="912813" lvl="1" indent="-457200" algn="just" rtl="1">
              <a:spcAft>
                <a:spcPts val="600"/>
              </a:spcAft>
              <a:buAutoNum type="arabicParenBoth"/>
            </a:pPr>
            <a:r>
              <a:rPr lang="he-IL" sz="2400" dirty="0" smtClean="0">
                <a:solidFill>
                  <a:srgbClr val="002060"/>
                </a:solidFill>
              </a:rPr>
              <a:t>תיקום התאמה לפרוגרמה</a:t>
            </a:r>
          </a:p>
          <a:p>
            <a:pPr marL="912813" lvl="1" indent="-457200" algn="just" rtl="1">
              <a:spcAft>
                <a:spcPts val="600"/>
              </a:spcAft>
              <a:buAutoNum type="arabicParenBoth"/>
            </a:pPr>
            <a:r>
              <a:rPr lang="he-IL" sz="2400" dirty="0" smtClean="0">
                <a:solidFill>
                  <a:srgbClr val="002060"/>
                </a:solidFill>
              </a:rPr>
              <a:t>יעילות התכנון (שטחים- ברוטו/נטו)</a:t>
            </a:r>
          </a:p>
          <a:p>
            <a:pPr marL="912813" lvl="1" indent="-457200" algn="just" rtl="1">
              <a:spcAft>
                <a:spcPts val="600"/>
              </a:spcAft>
              <a:buAutoNum type="arabicParenBoth"/>
            </a:pPr>
            <a:r>
              <a:rPr lang="he-IL" sz="2400" dirty="0" smtClean="0">
                <a:solidFill>
                  <a:srgbClr val="002060"/>
                </a:solidFill>
              </a:rPr>
              <a:t>ריכוז אומדנים מבוססי מודל</a:t>
            </a:r>
          </a:p>
          <a:p>
            <a:pPr marL="912813" lvl="1" indent="-457200" algn="just" rtl="1">
              <a:spcAft>
                <a:spcPts val="600"/>
              </a:spcAft>
              <a:buAutoNum type="arabicParenBoth"/>
            </a:pPr>
            <a:r>
              <a:rPr lang="he-IL" sz="2400" dirty="0" smtClean="0">
                <a:solidFill>
                  <a:srgbClr val="002060"/>
                </a:solidFill>
              </a:rPr>
              <a:t>ריכוז ומעקב אחר הערות/דיווחי המתכננים</a:t>
            </a:r>
          </a:p>
          <a:p>
            <a:pPr marL="912813" lvl="1" indent="-457200" algn="just" rtl="1">
              <a:spcAft>
                <a:spcPts val="600"/>
              </a:spcAft>
              <a:buAutoNum type="arabicParenBoth"/>
            </a:pPr>
            <a:r>
              <a:rPr lang="he-IL" sz="2400" dirty="0" smtClean="0">
                <a:solidFill>
                  <a:srgbClr val="002060"/>
                </a:solidFill>
              </a:rPr>
              <a:t>דוח בדיקות טכניות על רכיבי המודל (תקינות המיקום, תאימות בין מודלים, רמת פירוט ברמת האובייקט וכד')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ג. </a:t>
            </a:r>
            <a:r>
              <a:rPr lang="he-IL" sz="2400" b="1" dirty="0">
                <a:solidFill>
                  <a:srgbClr val="002060"/>
                </a:solidFill>
              </a:rPr>
              <a:t>ליווי </a:t>
            </a:r>
            <a:r>
              <a:rPr lang="he-IL" sz="2400" b="1" dirty="0" smtClean="0">
                <a:solidFill>
                  <a:srgbClr val="002060"/>
                </a:solidFill>
              </a:rPr>
              <a:t>ובקרה / שירותים חלקיים</a:t>
            </a:r>
            <a:endParaRPr lang="he-IL" sz="2400" dirty="0">
              <a:solidFill>
                <a:srgbClr val="002060"/>
              </a:solidFill>
            </a:endParaRPr>
          </a:p>
          <a:p>
            <a:pPr marL="457200" indent="-457200" algn="r" rtl="1">
              <a:spcBef>
                <a:spcPts val="0"/>
              </a:spcBef>
              <a:buSzPct val="100000"/>
              <a:buFont typeface="+mj-lt"/>
              <a:buAutoNum type="arabicParenR" startAt="2"/>
            </a:pPr>
            <a:r>
              <a:rPr lang="he-IL" sz="2400" dirty="0" smtClean="0">
                <a:solidFill>
                  <a:srgbClr val="002060"/>
                </a:solidFill>
              </a:rPr>
              <a:t>ניהול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בשלבי התכנון ואבטחת איכות </a:t>
            </a:r>
            <a:r>
              <a:rPr lang="he-IL" sz="2400" dirty="0" smtClean="0">
                <a:solidFill>
                  <a:srgbClr val="002060"/>
                </a:solidFill>
              </a:rPr>
              <a:t>המודל </a:t>
            </a:r>
            <a:r>
              <a:rPr lang="he-IL" sz="1600" dirty="0" smtClean="0">
                <a:solidFill>
                  <a:srgbClr val="002060"/>
                </a:solidFill>
              </a:rPr>
              <a:t>(המשך)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24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2420888"/>
            <a:ext cx="8176466" cy="20159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723900" indent="-457200" algn="just" rtl="1">
              <a:spcAft>
                <a:spcPts val="6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א) בקרת </a:t>
            </a:r>
            <a:r>
              <a:rPr lang="he-IL" sz="2400" dirty="0">
                <a:solidFill>
                  <a:srgbClr val="002060"/>
                </a:solidFill>
              </a:rPr>
              <a:t>איכות ההתאמה בין המודלים. איתור התנגשויות וניהול אופן מתן המענה ההנדסי לפתרון כל ההתנגשויות (תאום מערכות / סופרפוזיציה</a:t>
            </a:r>
            <a:r>
              <a:rPr lang="he-IL" sz="2400" dirty="0" smtClean="0">
                <a:solidFill>
                  <a:srgbClr val="002060"/>
                </a:solidFill>
              </a:rPr>
              <a:t>)</a:t>
            </a:r>
          </a:p>
          <a:p>
            <a:pPr marL="723900" indent="-457200" algn="just" rtl="1">
              <a:spcAft>
                <a:spcPts val="6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ב) תפעול </a:t>
            </a:r>
            <a:r>
              <a:rPr lang="he-IL" sz="2400" dirty="0">
                <a:solidFill>
                  <a:srgbClr val="002060"/>
                </a:solidFill>
              </a:rPr>
              <a:t>מערכת לניהול נושאים פתוחים בסביבת הענן (</a:t>
            </a:r>
            <a:r>
              <a:rPr lang="en-US" sz="2400" dirty="0">
                <a:solidFill>
                  <a:srgbClr val="002060"/>
                </a:solidFill>
              </a:rPr>
              <a:t>Issue Tracking</a:t>
            </a:r>
            <a:r>
              <a:rPr lang="he-IL" sz="2400" dirty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ג. </a:t>
            </a:r>
            <a:r>
              <a:rPr lang="he-IL" sz="2400" b="1" dirty="0">
                <a:solidFill>
                  <a:srgbClr val="002060"/>
                </a:solidFill>
              </a:rPr>
              <a:t>ליווי </a:t>
            </a:r>
            <a:r>
              <a:rPr lang="he-IL" sz="2400" b="1" dirty="0" smtClean="0">
                <a:solidFill>
                  <a:srgbClr val="002060"/>
                </a:solidFill>
              </a:rPr>
              <a:t>ובקרה / שירותים חלקיים</a:t>
            </a:r>
            <a:endParaRPr lang="he-IL" sz="2400" dirty="0">
              <a:solidFill>
                <a:srgbClr val="002060"/>
              </a:solidFill>
            </a:endParaRPr>
          </a:p>
          <a:p>
            <a:pPr marL="457200" indent="-457200" algn="r" rtl="1">
              <a:spcBef>
                <a:spcPts val="0"/>
              </a:spcBef>
              <a:buSzPct val="100000"/>
              <a:buFont typeface="+mj-lt"/>
              <a:buAutoNum type="arabicParenR" startAt="3"/>
            </a:pPr>
            <a:r>
              <a:rPr lang="he-IL" sz="2400" dirty="0" smtClean="0">
                <a:solidFill>
                  <a:srgbClr val="002060"/>
                </a:solidFill>
              </a:rPr>
              <a:t>איתור </a:t>
            </a:r>
            <a:r>
              <a:rPr lang="he-IL" sz="2400" dirty="0">
                <a:solidFill>
                  <a:srgbClr val="002060"/>
                </a:solidFill>
              </a:rPr>
              <a:t>התנגשויות ותיאום מערכות ראשיות (שלא במסגרת עבודות מתאם המערכות)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25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908309"/>
            <a:ext cx="8176466" cy="4473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just" rtl="1">
              <a:lnSpc>
                <a:spcPts val="2600"/>
              </a:lnSpc>
              <a:spcAft>
                <a:spcPts val="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מנהל </a:t>
            </a:r>
            <a:r>
              <a:rPr lang="he-IL" sz="2400" dirty="0">
                <a:solidFill>
                  <a:srgbClr val="002060"/>
                </a:solidFill>
              </a:rPr>
              <a:t>המודל אחראי לרכז את החומר הרלוונטי שממנו ניתן להכין מודל סביבתי של הפרויקט. </a:t>
            </a:r>
            <a:endParaRPr lang="he-IL" sz="2400" dirty="0" smtClean="0">
              <a:solidFill>
                <a:srgbClr val="002060"/>
              </a:solidFill>
            </a:endParaRPr>
          </a:p>
          <a:p>
            <a:pPr algn="just" rtl="1">
              <a:lnSpc>
                <a:spcPts val="2600"/>
              </a:lnSpc>
              <a:spcAft>
                <a:spcPts val="3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מנהל </a:t>
            </a:r>
            <a:r>
              <a:rPr lang="he-IL" sz="2400" dirty="0">
                <a:solidFill>
                  <a:srgbClr val="002060"/>
                </a:solidFill>
              </a:rPr>
              <a:t>המודל אחראי לוודא  שהיועצים המתאימים מקימים את המודל הסביבתי במצב קיים או למנות יועץ מומחה לעניין זה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algn="just" rtl="1">
              <a:spcAft>
                <a:spcPts val="3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חומרים </a:t>
            </a:r>
            <a:r>
              <a:rPr lang="he-IL" sz="2400" dirty="0">
                <a:solidFill>
                  <a:srgbClr val="002060"/>
                </a:solidFill>
              </a:rPr>
              <a:t>שמהם ניתן להכין מודל סביבה הם כדלקמן:</a:t>
            </a:r>
            <a:endParaRPr lang="en-US" sz="2400" dirty="0">
              <a:solidFill>
                <a:srgbClr val="002060"/>
              </a:solidFill>
            </a:endParaRPr>
          </a:p>
          <a:p>
            <a:pPr marL="266700" indent="-177800" algn="just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sz="2200" dirty="0">
                <a:solidFill>
                  <a:srgbClr val="002060"/>
                </a:solidFill>
              </a:rPr>
              <a:t>שכבות </a:t>
            </a:r>
            <a:r>
              <a:rPr lang="en-US" sz="2200" dirty="0">
                <a:solidFill>
                  <a:srgbClr val="002060"/>
                </a:solidFill>
              </a:rPr>
              <a:t>GIS</a:t>
            </a:r>
            <a:r>
              <a:rPr lang="he-IL" sz="2200" dirty="0">
                <a:solidFill>
                  <a:srgbClr val="002060"/>
                </a:solidFill>
              </a:rPr>
              <a:t> של תשתיות קיימות בסביבת הפרויקט</a:t>
            </a:r>
            <a:endParaRPr lang="en-US" sz="2200" dirty="0">
              <a:solidFill>
                <a:srgbClr val="002060"/>
              </a:solidFill>
            </a:endParaRPr>
          </a:p>
          <a:p>
            <a:pPr marL="266700" indent="-177800" algn="just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sz="2200" dirty="0">
                <a:solidFill>
                  <a:srgbClr val="002060"/>
                </a:solidFill>
              </a:rPr>
              <a:t>תכניות עדות של פרויקטים סמוכים או של המתחם בו מתוכנן הפרויקט</a:t>
            </a:r>
            <a:endParaRPr lang="en-US" sz="2200" dirty="0">
              <a:solidFill>
                <a:srgbClr val="002060"/>
              </a:solidFill>
            </a:endParaRPr>
          </a:p>
          <a:p>
            <a:pPr marL="266700" indent="-177800" algn="just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sz="2200" dirty="0">
                <a:solidFill>
                  <a:srgbClr val="002060"/>
                </a:solidFill>
              </a:rPr>
              <a:t>תכניות מדידה של המתחם</a:t>
            </a:r>
            <a:endParaRPr lang="en-US" sz="2200" dirty="0">
              <a:solidFill>
                <a:srgbClr val="002060"/>
              </a:solidFill>
            </a:endParaRPr>
          </a:p>
          <a:p>
            <a:pPr marL="266700" indent="-177800" algn="just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sz="2200" dirty="0">
                <a:solidFill>
                  <a:srgbClr val="002060"/>
                </a:solidFill>
              </a:rPr>
              <a:t>תצ"א</a:t>
            </a:r>
            <a:endParaRPr lang="en-US" sz="2200" dirty="0">
              <a:solidFill>
                <a:srgbClr val="002060"/>
              </a:solidFill>
            </a:endParaRPr>
          </a:p>
          <a:p>
            <a:pPr marL="266700" indent="-177800" algn="just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sz="2200" dirty="0">
                <a:solidFill>
                  <a:srgbClr val="002060"/>
                </a:solidFill>
              </a:rPr>
              <a:t>דוחות קרקע כולל מרשמי קידוחי קרקע</a:t>
            </a:r>
            <a:endParaRPr lang="en-US" sz="2200" dirty="0">
              <a:solidFill>
                <a:srgbClr val="002060"/>
              </a:solidFill>
            </a:endParaRPr>
          </a:p>
          <a:p>
            <a:pPr marL="266700" indent="-177800" algn="just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sz="2200" dirty="0">
                <a:solidFill>
                  <a:srgbClr val="002060"/>
                </a:solidFill>
              </a:rPr>
              <a:t>מדידת תשתיות תת קרקעיות</a:t>
            </a:r>
            <a:endParaRPr lang="en-US" sz="2200" dirty="0">
              <a:solidFill>
                <a:srgbClr val="002060"/>
              </a:solidFill>
            </a:endParaRPr>
          </a:p>
          <a:p>
            <a:pPr marL="266700" indent="-177800" algn="just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sz="2200" dirty="0">
                <a:solidFill>
                  <a:srgbClr val="002060"/>
                </a:solidFill>
              </a:rPr>
              <a:t>מודלי </a:t>
            </a:r>
            <a:r>
              <a:rPr lang="en-US" sz="2200" dirty="0">
                <a:solidFill>
                  <a:srgbClr val="002060"/>
                </a:solidFill>
              </a:rPr>
              <a:t>BIM</a:t>
            </a:r>
            <a:r>
              <a:rPr lang="he-IL" sz="2200" dirty="0">
                <a:solidFill>
                  <a:srgbClr val="002060"/>
                </a:solidFill>
              </a:rPr>
              <a:t> של פרויקטים סמוכים קיימים או מתוכננים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ג. </a:t>
            </a:r>
            <a:r>
              <a:rPr lang="he-IL" sz="2400" b="1" dirty="0">
                <a:solidFill>
                  <a:srgbClr val="002060"/>
                </a:solidFill>
              </a:rPr>
              <a:t>ליווי </a:t>
            </a:r>
            <a:r>
              <a:rPr lang="he-IL" sz="2400" b="1" dirty="0" smtClean="0">
                <a:solidFill>
                  <a:srgbClr val="002060"/>
                </a:solidFill>
              </a:rPr>
              <a:t>ובקרה / שירותים חלקיים</a:t>
            </a:r>
            <a:endParaRPr lang="he-IL" sz="2400" dirty="0">
              <a:solidFill>
                <a:srgbClr val="002060"/>
              </a:solidFill>
            </a:endParaRPr>
          </a:p>
          <a:p>
            <a:pPr marL="457200" lvl="1" indent="-457200" algn="r" rtl="1">
              <a:spcBef>
                <a:spcPts val="0"/>
              </a:spcBef>
              <a:buSzPct val="100000"/>
              <a:buFont typeface="+mj-lt"/>
              <a:buAutoNum type="arabicParenR" startAt="4"/>
            </a:pPr>
            <a:r>
              <a:rPr lang="he-IL" sz="2400" dirty="0" smtClean="0">
                <a:solidFill>
                  <a:srgbClr val="002060"/>
                </a:solidFill>
              </a:rPr>
              <a:t>הכנת </a:t>
            </a:r>
            <a:r>
              <a:rPr lang="he-IL" sz="2400" dirty="0">
                <a:solidFill>
                  <a:srgbClr val="002060"/>
                </a:solidFill>
              </a:rPr>
              <a:t>מודל סביבה </a:t>
            </a:r>
            <a:r>
              <a:rPr lang="he-IL" sz="2400" dirty="0" smtClean="0">
                <a:solidFill>
                  <a:srgbClr val="002060"/>
                </a:solidFill>
              </a:rPr>
              <a:t>קיימת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26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2348880"/>
            <a:ext cx="8176466" cy="3939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0" algn="just" rtl="1">
              <a:spcAft>
                <a:spcPts val="3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א) מנהל </a:t>
            </a:r>
            <a:r>
              <a:rPr lang="he-IL" sz="2400" dirty="0">
                <a:solidFill>
                  <a:srgbClr val="002060"/>
                </a:solidFill>
              </a:rPr>
              <a:t>המודל אחראי לרכז את החומר הרלוונטי שממנו ניתן </a:t>
            </a:r>
            <a:r>
              <a:rPr lang="he-IL" sz="2400" dirty="0" smtClean="0">
                <a:solidFill>
                  <a:srgbClr val="002060"/>
                </a:solidFill>
              </a:rPr>
              <a:t>להכין מודל </a:t>
            </a:r>
            <a:r>
              <a:rPr lang="he-IL" sz="2400" dirty="0">
                <a:solidFill>
                  <a:srgbClr val="002060"/>
                </a:solidFill>
              </a:rPr>
              <a:t>תיאום עם איש התקציבים / חשב הכמויות / מנהל הפרויקט לגבי ספריית הסעיפים שעל פיה יקבע </a:t>
            </a:r>
            <a:r>
              <a:rPr lang="he-IL" sz="2400" dirty="0" smtClean="0">
                <a:solidFill>
                  <a:srgbClr val="002060"/>
                </a:solidFill>
              </a:rPr>
              <a:t>האומדן.</a:t>
            </a:r>
          </a:p>
          <a:p>
            <a:pPr lvl="0" algn="just" rtl="1">
              <a:spcAft>
                <a:spcPts val="3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ב) הטמעת </a:t>
            </a:r>
            <a:r>
              <a:rPr lang="he-IL" sz="2400" dirty="0">
                <a:solidFill>
                  <a:srgbClr val="002060"/>
                </a:solidFill>
              </a:rPr>
              <a:t>הדרישות הנוגעות להוצאת כמויות מהמודל בתכנית </a:t>
            </a:r>
            <a:r>
              <a:rPr lang="he-IL" sz="2400" dirty="0" smtClean="0">
                <a:solidFill>
                  <a:srgbClr val="002060"/>
                </a:solidFill>
              </a:rPr>
              <a:t>למימוש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lvl="0" algn="just" rtl="1">
              <a:spcAft>
                <a:spcPts val="3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ג) בקרת </a:t>
            </a:r>
            <a:r>
              <a:rPr lang="he-IL" sz="2400" dirty="0">
                <a:solidFill>
                  <a:srgbClr val="002060"/>
                </a:solidFill>
              </a:rPr>
              <a:t>המודלים בנושא אמינות הנתונים והתאמתם לדרישות חשב </a:t>
            </a:r>
            <a:r>
              <a:rPr lang="he-IL" sz="2400" dirty="0" smtClean="0">
                <a:solidFill>
                  <a:srgbClr val="002060"/>
                </a:solidFill>
              </a:rPr>
              <a:t>הכמויות </a:t>
            </a:r>
            <a:r>
              <a:rPr lang="he-IL" sz="2400" dirty="0">
                <a:solidFill>
                  <a:srgbClr val="002060"/>
                </a:solidFill>
              </a:rPr>
              <a:t>בשלבי תכנון </a:t>
            </a:r>
            <a:r>
              <a:rPr lang="he-IL" sz="2400" dirty="0" smtClean="0">
                <a:solidFill>
                  <a:srgbClr val="002060"/>
                </a:solidFill>
              </a:rPr>
              <a:t>מוקדמים.</a:t>
            </a:r>
          </a:p>
          <a:p>
            <a:pPr lvl="0" algn="just" rtl="1">
              <a:spcAft>
                <a:spcPts val="3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ד) ליווי </a:t>
            </a:r>
            <a:r>
              <a:rPr lang="he-IL" sz="2400" dirty="0">
                <a:solidFill>
                  <a:srgbClr val="002060"/>
                </a:solidFill>
              </a:rPr>
              <a:t>וייעוץ לחשב הכמויות לגבי הוצאת נתונים </a:t>
            </a:r>
            <a:r>
              <a:rPr lang="he-IL" sz="2400" dirty="0" smtClean="0">
                <a:solidFill>
                  <a:srgbClr val="002060"/>
                </a:solidFill>
              </a:rPr>
              <a:t>מהמודל.</a:t>
            </a:r>
          </a:p>
          <a:p>
            <a:pPr lvl="0" algn="just" rtl="1">
              <a:spcAft>
                <a:spcPts val="3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ה) בקרה </a:t>
            </a:r>
            <a:r>
              <a:rPr lang="he-IL" sz="2400" dirty="0">
                <a:solidFill>
                  <a:srgbClr val="002060"/>
                </a:solidFill>
              </a:rPr>
              <a:t>ודיווח למזמין על סטירות בין הכמויות בכתבי </a:t>
            </a:r>
            <a:r>
              <a:rPr lang="he-IL" sz="2400" dirty="0" smtClean="0">
                <a:solidFill>
                  <a:srgbClr val="002060"/>
                </a:solidFill>
              </a:rPr>
              <a:t>הכמויות     לכמויות </a:t>
            </a:r>
            <a:r>
              <a:rPr lang="he-IL" sz="2400" dirty="0">
                <a:solidFill>
                  <a:srgbClr val="002060"/>
                </a:solidFill>
              </a:rPr>
              <a:t>בפועל במודל בגמר תכנון מפורט.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ג. </a:t>
            </a:r>
            <a:r>
              <a:rPr lang="he-IL" sz="2400" b="1" dirty="0">
                <a:solidFill>
                  <a:srgbClr val="002060"/>
                </a:solidFill>
              </a:rPr>
              <a:t>ליווי </a:t>
            </a:r>
            <a:r>
              <a:rPr lang="he-IL" sz="2400" b="1" dirty="0" smtClean="0">
                <a:solidFill>
                  <a:srgbClr val="002060"/>
                </a:solidFill>
              </a:rPr>
              <a:t>ובקרה / שירותים חלקיים</a:t>
            </a:r>
            <a:endParaRPr lang="he-IL" sz="2400" dirty="0">
              <a:solidFill>
                <a:srgbClr val="002060"/>
              </a:solidFill>
            </a:endParaRPr>
          </a:p>
          <a:p>
            <a:pPr marL="457200" lvl="1" indent="-457200" algn="r" rtl="1">
              <a:spcBef>
                <a:spcPts val="0"/>
              </a:spcBef>
              <a:buSzPct val="100000"/>
              <a:buFont typeface="+mj-lt"/>
              <a:buAutoNum type="arabicParenR" startAt="5"/>
            </a:pPr>
            <a:r>
              <a:rPr lang="he-IL" sz="2400" dirty="0" smtClean="0">
                <a:solidFill>
                  <a:srgbClr val="002060"/>
                </a:solidFill>
              </a:rPr>
              <a:t>בקרה </a:t>
            </a:r>
            <a:r>
              <a:rPr lang="he-IL" sz="2400" dirty="0">
                <a:solidFill>
                  <a:srgbClr val="002060"/>
                </a:solidFill>
              </a:rPr>
              <a:t>על אומדנים, כתבי כמויות בשלבי התכנון </a:t>
            </a:r>
            <a:r>
              <a:rPr lang="he-IL" sz="2400" dirty="0" smtClean="0">
                <a:solidFill>
                  <a:srgbClr val="002060"/>
                </a:solidFill>
              </a:rPr>
              <a:t>הספים </a:t>
            </a:r>
            <a:r>
              <a:rPr lang="he-IL" sz="2400" dirty="0">
                <a:solidFill>
                  <a:srgbClr val="002060"/>
                </a:solidFill>
              </a:rPr>
              <a:t>ובתכנון </a:t>
            </a:r>
            <a:r>
              <a:rPr lang="he-IL" sz="2400" dirty="0" smtClean="0">
                <a:solidFill>
                  <a:srgbClr val="002060"/>
                </a:solidFill>
              </a:rPr>
              <a:t>המפורט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27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988840"/>
            <a:ext cx="8176466" cy="261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ארגון </a:t>
            </a:r>
            <a:r>
              <a:rPr lang="he-IL" sz="2400" dirty="0">
                <a:solidFill>
                  <a:srgbClr val="002060"/>
                </a:solidFill>
              </a:rPr>
              <a:t>המידע הממוחשב במודל לקראת שלב הביצוע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עדכון מודל התכנון למודל הקמה (בגמר הביצוע) / בקרה על מודל הקמה שהתקבל מהמבצע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תמיכה ליצוא המודל לתכנות המתאימות  לשלבי הביצוע 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דיווח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הכנת המודל למעבר לתחזוקה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ד. שלב המסירה</a:t>
            </a:r>
            <a:endParaRPr lang="he-IL" sz="2400" b="1" dirty="0">
              <a:solidFill>
                <a:srgbClr val="002060"/>
              </a:solidFill>
            </a:endParaRPr>
          </a:p>
          <a:p>
            <a:pPr marL="457200" indent="-457200" algn="r" rtl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he-IL" sz="2400" dirty="0" smtClean="0">
                <a:solidFill>
                  <a:srgbClr val="002060"/>
                </a:solidFill>
              </a:rPr>
              <a:t>תפקיד </a:t>
            </a:r>
            <a:r>
              <a:rPr lang="he-IL" sz="2400" dirty="0">
                <a:solidFill>
                  <a:srgbClr val="002060"/>
                </a:solidFill>
              </a:rPr>
              <a:t>ואחריות מנהל ה – </a:t>
            </a:r>
            <a:r>
              <a:rPr lang="en-US" sz="2400" dirty="0" smtClean="0">
                <a:solidFill>
                  <a:srgbClr val="002060"/>
                </a:solidFill>
              </a:rPr>
              <a:t>BIM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28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988840"/>
            <a:ext cx="8176466" cy="261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סיכום </a:t>
            </a:r>
            <a:r>
              <a:rPr lang="he-IL" sz="2400" dirty="0">
                <a:solidFill>
                  <a:srgbClr val="002060"/>
                </a:solidFill>
              </a:rPr>
              <a:t>בקרת מודלים משלב </a:t>
            </a:r>
            <a:r>
              <a:rPr lang="he-IL" sz="2400" dirty="0" smtClean="0">
                <a:solidFill>
                  <a:srgbClr val="002060"/>
                </a:solidFill>
              </a:rPr>
              <a:t>התכנון.</a:t>
            </a: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בקרת </a:t>
            </a:r>
            <a:r>
              <a:rPr lang="he-IL" sz="2400" dirty="0">
                <a:solidFill>
                  <a:srgbClr val="002060"/>
                </a:solidFill>
              </a:rPr>
              <a:t>תאימות אינפורמציה בין המודל, המפרטים </a:t>
            </a:r>
            <a:r>
              <a:rPr lang="he-IL" sz="2400" dirty="0" smtClean="0">
                <a:solidFill>
                  <a:srgbClr val="002060"/>
                </a:solidFill>
              </a:rPr>
              <a:t>והתוכניות.</a:t>
            </a: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הוצאת </a:t>
            </a:r>
            <a:r>
              <a:rPr lang="he-IL" sz="2400" dirty="0">
                <a:solidFill>
                  <a:srgbClr val="002060"/>
                </a:solidFill>
              </a:rPr>
              <a:t>דוח פערים </a:t>
            </a:r>
            <a:r>
              <a:rPr lang="he-IL" sz="2400" dirty="0" smtClean="0">
                <a:solidFill>
                  <a:srgbClr val="002060"/>
                </a:solidFill>
              </a:rPr>
              <a:t>למזמין.</a:t>
            </a: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ריכוז </a:t>
            </a:r>
            <a:r>
              <a:rPr lang="he-IL" sz="2400" dirty="0">
                <a:solidFill>
                  <a:srgbClr val="002060"/>
                </a:solidFill>
              </a:rPr>
              <a:t>החומר והכנה להעברת המודלים לקבלן (בהתאם לפורמט בהחלטת המזמין</a:t>
            </a:r>
            <a:r>
              <a:rPr lang="he-IL" sz="2400" dirty="0" smtClean="0">
                <a:solidFill>
                  <a:srgbClr val="002060"/>
                </a:solidFill>
              </a:rPr>
              <a:t>). </a:t>
            </a: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קביעת </a:t>
            </a:r>
            <a:r>
              <a:rPr lang="he-IL" sz="2400" dirty="0">
                <a:solidFill>
                  <a:srgbClr val="002060"/>
                </a:solidFill>
              </a:rPr>
              <a:t>פרוטוקול העבודה במודלים בין המתכננים </a:t>
            </a:r>
            <a:r>
              <a:rPr lang="he-IL" sz="2400" dirty="0" smtClean="0">
                <a:solidFill>
                  <a:srgbClr val="002060"/>
                </a:solidFill>
              </a:rPr>
              <a:t>לקבלן.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ד. שלב המסירה / שירותים חלקיים</a:t>
            </a:r>
            <a:endParaRPr lang="he-IL" sz="2400" b="1" dirty="0">
              <a:solidFill>
                <a:srgbClr val="002060"/>
              </a:solidFill>
            </a:endParaRPr>
          </a:p>
          <a:p>
            <a:pPr marL="457200" lvl="1" indent="-457200" algn="r" rtl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 startAt="2"/>
            </a:pPr>
            <a:r>
              <a:rPr lang="he-IL" sz="2400" dirty="0">
                <a:solidFill>
                  <a:srgbClr val="002060"/>
                </a:solidFill>
              </a:rPr>
              <a:t>הכנת מודל מבוקר ומתואם </a:t>
            </a:r>
            <a:r>
              <a:rPr lang="he-IL" sz="2400" dirty="0" smtClean="0">
                <a:solidFill>
                  <a:srgbClr val="002060"/>
                </a:solidFill>
              </a:rPr>
              <a:t>לביצוע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29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2348880"/>
            <a:ext cx="8176466" cy="372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המשך </a:t>
            </a:r>
            <a:r>
              <a:rPr lang="he-IL" sz="2400" dirty="0">
                <a:solidFill>
                  <a:srgbClr val="002060"/>
                </a:solidFill>
              </a:rPr>
              <a:t>ליווי צוות התכנון במהלך הביצוע בדגש על מענה על </a:t>
            </a:r>
            <a:r>
              <a:rPr lang="en-US" sz="2400" dirty="0">
                <a:solidFill>
                  <a:srgbClr val="002060"/>
                </a:solidFill>
              </a:rPr>
              <a:t>RFI</a:t>
            </a:r>
            <a:r>
              <a:rPr lang="he-IL" sz="2400" dirty="0">
                <a:solidFill>
                  <a:srgbClr val="002060"/>
                </a:solidFill>
              </a:rPr>
              <a:t> ועל הגשות מבוססות מודל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במקרה </a:t>
            </a:r>
            <a:r>
              <a:rPr lang="he-IL" sz="2400" dirty="0">
                <a:solidFill>
                  <a:srgbClr val="002060"/>
                </a:solidFill>
              </a:rPr>
              <a:t>של שינוי תכנון, המשך תמיכה בצוות התכנון להוצאת מודל ותוצרי תכנון מתוקנים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בקרה </a:t>
            </a:r>
            <a:r>
              <a:rPr lang="he-IL" sz="2400" dirty="0">
                <a:solidFill>
                  <a:srgbClr val="002060"/>
                </a:solidFill>
              </a:rPr>
              <a:t>מדגמית מטעם המזמין בנוגע לכמויות ביצוע למול כמויות מהמודל (בהתאם לדרישת המזמין</a:t>
            </a:r>
            <a:r>
              <a:rPr lang="he-IL" sz="2400" dirty="0" smtClean="0">
                <a:solidFill>
                  <a:srgbClr val="002060"/>
                </a:solidFill>
              </a:rPr>
              <a:t>).</a:t>
            </a: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בגמר </a:t>
            </a:r>
            <a:r>
              <a:rPr lang="he-IL" sz="2400" dirty="0">
                <a:solidFill>
                  <a:srgbClr val="002060"/>
                </a:solidFill>
              </a:rPr>
              <a:t>הליך הביצוע מנהל המודל יהיה אחראי לבדיקת תקינות מודל הביצוע בהתאם למפרטים ולטבלאות המופיעות במסמך ה-</a:t>
            </a:r>
            <a:r>
              <a:rPr lang="en-US" sz="2400" dirty="0">
                <a:solidFill>
                  <a:srgbClr val="002060"/>
                </a:solidFill>
              </a:rPr>
              <a:t>OIR</a:t>
            </a:r>
            <a:r>
              <a:rPr lang="he-IL" sz="2400" dirty="0">
                <a:solidFill>
                  <a:srgbClr val="002060"/>
                </a:solidFill>
              </a:rPr>
              <a:t>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ה. שלב פיקוח עליון</a:t>
            </a:r>
            <a:endParaRPr lang="he-IL" sz="2400" b="1" dirty="0">
              <a:solidFill>
                <a:srgbClr val="002060"/>
              </a:solidFill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dirty="0" smtClean="0">
                <a:solidFill>
                  <a:srgbClr val="002060"/>
                </a:solidFill>
              </a:rPr>
              <a:t>1) במהלך </a:t>
            </a:r>
            <a:r>
              <a:rPr lang="he-IL" sz="2400" dirty="0">
                <a:solidFill>
                  <a:srgbClr val="002060"/>
                </a:solidFill>
              </a:rPr>
              <a:t>הביצוע עבודת מנהל המודל, כחלק מצוות המתכננים תכלול: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38" y="1465440"/>
            <a:ext cx="8283575" cy="481013"/>
          </a:xfrm>
          <a:prstGeom prst="rect">
            <a:avLst/>
          </a:prstGeom>
        </p:spPr>
        <p:txBody>
          <a:bodyPr anchor="ctr"/>
          <a:lstStyle>
            <a:lvl1pPr algn="r" defTabSz="908050" rtl="1">
              <a:lnSpc>
                <a:spcPct val="150000"/>
              </a:lnSpc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360363" algn="r" defTabSz="908050" rtl="1">
              <a:lnSpc>
                <a:spcPct val="150000"/>
              </a:lnSpc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50" indent="-261938" algn="r" defTabSz="908050" rtl="1">
              <a:lnSpc>
                <a:spcPct val="1500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6325" indent="-331788" algn="r" defTabSz="908050" rtl="1">
              <a:lnSpc>
                <a:spcPct val="150000"/>
              </a:lnSpc>
              <a:buClr>
                <a:schemeClr val="tx2"/>
              </a:buClr>
              <a:buSzPct val="120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55650" indent="-127000" algn="r" defTabSz="908050" rtl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12850" indent="-127000" defTabSz="9080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0050" indent="-127000" defTabSz="9080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127250" indent="-127000" defTabSz="9080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584450" indent="-127000" defTabSz="9080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he-IL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הרעיון המסדר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3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הרעיון המסדר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11560" y="980728"/>
            <a:ext cx="8032450" cy="5309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SzPct val="130000"/>
            </a:pPr>
            <a:r>
              <a:rPr lang="he-IL" sz="2400" b="1" dirty="0">
                <a:solidFill>
                  <a:srgbClr val="002060"/>
                </a:solidFill>
              </a:rPr>
              <a:t>תת פרק מבוא (</a:t>
            </a:r>
            <a:r>
              <a:rPr lang="he-IL" sz="2400" b="1" dirty="0" smtClean="0">
                <a:solidFill>
                  <a:srgbClr val="002060"/>
                </a:solidFill>
              </a:rPr>
              <a:t>1.16)</a:t>
            </a:r>
            <a:r>
              <a:rPr lang="en-US" sz="2400" b="1" dirty="0" smtClean="0">
                <a:solidFill>
                  <a:srgbClr val="002060"/>
                </a:solidFill>
              </a:rPr>
              <a:t> - </a:t>
            </a:r>
          </a:p>
          <a:p>
            <a:pPr algn="r" rtl="1">
              <a:buSzPct val="130000"/>
            </a:pPr>
            <a:r>
              <a:rPr lang="he-IL" sz="2400" dirty="0" smtClean="0">
                <a:solidFill>
                  <a:srgbClr val="002060"/>
                </a:solidFill>
              </a:rPr>
              <a:t>הגדרה </a:t>
            </a:r>
            <a:r>
              <a:rPr lang="he-IL" sz="2400" dirty="0">
                <a:solidFill>
                  <a:srgbClr val="002060"/>
                </a:solidFill>
              </a:rPr>
              <a:t>וקביעת הנחיות לגבי דרישות מיוחדות וקביעת שכ"ט למתכננים בפרויקטים המתוכננים </a:t>
            </a:r>
            <a:r>
              <a:rPr lang="he-IL" sz="2400" dirty="0" smtClean="0">
                <a:solidFill>
                  <a:srgbClr val="002060"/>
                </a:solidFill>
              </a:rPr>
              <a:t>ב</a:t>
            </a:r>
            <a:r>
              <a:rPr lang="en-US" sz="2400" dirty="0" smtClean="0">
                <a:solidFill>
                  <a:srgbClr val="002060"/>
                </a:solidFill>
              </a:rPr>
              <a:t>    :BIM-</a:t>
            </a:r>
            <a:endParaRPr lang="he-IL" sz="2400" dirty="0">
              <a:solidFill>
                <a:srgbClr val="002060"/>
              </a:solidFill>
            </a:endParaRP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רקע כללי לתכנון ב </a:t>
            </a:r>
            <a:r>
              <a:rPr lang="en-US" sz="2400" dirty="0">
                <a:solidFill>
                  <a:srgbClr val="002060"/>
                </a:solidFill>
              </a:rPr>
              <a:t> BIM</a:t>
            </a:r>
            <a:endParaRPr lang="he-IL" sz="2400" dirty="0">
              <a:solidFill>
                <a:srgbClr val="002060"/>
              </a:solidFill>
            </a:endParaRP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הגדרות ומושגים כלליים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מהו ניהול </a:t>
            </a:r>
            <a:r>
              <a:rPr lang="en-GB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\ ניהול מודל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תקינה בנושא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מסמך</a:t>
            </a:r>
            <a:r>
              <a:rPr lang="en-US" sz="2400" dirty="0">
                <a:solidFill>
                  <a:srgbClr val="002060"/>
                </a:solidFill>
              </a:rPr>
              <a:t>OIR </a:t>
            </a:r>
            <a:r>
              <a:rPr lang="he-IL" sz="2400" dirty="0">
                <a:solidFill>
                  <a:srgbClr val="002060"/>
                </a:solidFill>
              </a:rPr>
              <a:t> של משרד הביטחון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אבטחת מידע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דרישות סף וקריטריונים לתכנון ב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endParaRPr lang="he-IL" sz="2400" dirty="0">
              <a:solidFill>
                <a:srgbClr val="002060"/>
              </a:solidFill>
            </a:endParaRP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מקדם תוספת </a:t>
            </a:r>
            <a:r>
              <a:rPr lang="he-IL" sz="2400" dirty="0" smtClean="0">
                <a:solidFill>
                  <a:srgbClr val="002060"/>
                </a:solidFill>
              </a:rPr>
              <a:t>לתכנון</a:t>
            </a:r>
            <a:endParaRPr lang="he-IL" sz="2400" dirty="0">
              <a:solidFill>
                <a:srgbClr val="002060"/>
              </a:solidFill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30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2348880"/>
            <a:ext cx="8176466" cy="13542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הוצאת </a:t>
            </a:r>
            <a:r>
              <a:rPr lang="he-IL" sz="2400" dirty="0">
                <a:solidFill>
                  <a:srgbClr val="002060"/>
                </a:solidFill>
              </a:rPr>
              <a:t>דוח פערים </a:t>
            </a:r>
            <a:r>
              <a:rPr lang="he-IL" sz="2400" dirty="0" smtClean="0">
                <a:solidFill>
                  <a:srgbClr val="002060"/>
                </a:solidFill>
              </a:rPr>
              <a:t>למזמין.</a:t>
            </a: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העברת </a:t>
            </a:r>
            <a:r>
              <a:rPr lang="he-IL" sz="2400" dirty="0">
                <a:solidFill>
                  <a:srgbClr val="002060"/>
                </a:solidFill>
              </a:rPr>
              <a:t>מודלים עדכניים ומענה לשאלות מהמתכננים </a:t>
            </a:r>
            <a:r>
              <a:rPr lang="he-IL" sz="2400" dirty="0" smtClean="0">
                <a:solidFill>
                  <a:srgbClr val="002060"/>
                </a:solidFill>
              </a:rPr>
              <a:t>לקבלן.</a:t>
            </a:r>
          </a:p>
          <a:p>
            <a:pPr marL="457200" lvl="0" indent="-4572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בקרה </a:t>
            </a:r>
            <a:r>
              <a:rPr lang="he-IL" sz="2400" dirty="0">
                <a:solidFill>
                  <a:srgbClr val="002060"/>
                </a:solidFill>
              </a:rPr>
              <a:t>על מודל תחזוקה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ה. שלב פיקוח </a:t>
            </a:r>
            <a:r>
              <a:rPr lang="he-IL" sz="2400" b="1" dirty="0">
                <a:solidFill>
                  <a:srgbClr val="002060"/>
                </a:solidFill>
              </a:rPr>
              <a:t>עליון / שירותים חלקיים</a:t>
            </a:r>
            <a:endParaRPr lang="en-US" sz="2400" b="1" dirty="0">
              <a:solidFill>
                <a:srgbClr val="002060"/>
              </a:solidFill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dirty="0" smtClean="0">
                <a:solidFill>
                  <a:srgbClr val="002060"/>
                </a:solidFill>
              </a:rPr>
              <a:t>1) במהלך </a:t>
            </a:r>
            <a:r>
              <a:rPr lang="he-IL" sz="2400" dirty="0">
                <a:solidFill>
                  <a:srgbClr val="002060"/>
                </a:solidFill>
              </a:rPr>
              <a:t>הביצוע עבודת מנהל המודל, כחלק מצוות המתכננים </a:t>
            </a:r>
            <a:r>
              <a:rPr lang="he-IL" sz="2400" dirty="0" smtClean="0">
                <a:solidFill>
                  <a:srgbClr val="002060"/>
                </a:solidFill>
              </a:rPr>
              <a:t>תכלול </a:t>
            </a:r>
            <a:r>
              <a:rPr lang="he-IL" sz="1600" dirty="0" smtClean="0">
                <a:solidFill>
                  <a:srgbClr val="002060"/>
                </a:solidFill>
              </a:rPr>
              <a:t>(המשך) </a:t>
            </a:r>
            <a:r>
              <a:rPr lang="he-IL" sz="2400" dirty="0" smtClean="0">
                <a:solidFill>
                  <a:srgbClr val="002060"/>
                </a:solidFill>
              </a:rPr>
              <a:t>: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31</a:t>
            </a:fld>
            <a:endParaRPr lang="he-IL" altLang="he-IL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556792"/>
            <a:ext cx="8176466" cy="27938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355600" lvl="1" indent="-355600" algn="just" rtl="1">
              <a:lnSpc>
                <a:spcPct val="150000"/>
              </a:lnSpc>
              <a:buFont typeface="+mj-lt"/>
              <a:buAutoNum type="arabicParenR"/>
            </a:pPr>
            <a:r>
              <a:rPr lang="he-IL" sz="2400" b="1" dirty="0">
                <a:solidFill>
                  <a:srgbClr val="002060"/>
                </a:solidFill>
              </a:rPr>
              <a:t>ייעוץ בהתאמת אופן כתיבת האפיון לתמיכה בשיטת </a:t>
            </a:r>
            <a:r>
              <a:rPr lang="en-US" sz="2400" b="1" dirty="0">
                <a:solidFill>
                  <a:srgbClr val="002060"/>
                </a:solidFill>
              </a:rPr>
              <a:t>BIM</a:t>
            </a:r>
          </a:p>
          <a:p>
            <a:pPr marL="355600" algn="just" rtl="1"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במקרים בהם מנהל המודל פועל כבר בשלב אפיון הפרויקט, נדרש לתת את הדעת לאופן כתיבת האפיון על מנת שבמהלך התכנון ניתן יהיה בקלות לוודא את התאמת התכנון לאפיון באמצעות כלי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. למשל אופן כתיבת דפי חדר וכדומה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ו. שירותים נוספים :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32</a:t>
            </a:fld>
            <a:endParaRPr lang="he-IL" altLang="he-IL"/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ו. שירותים נוספים </a:t>
            </a:r>
            <a:r>
              <a:rPr lang="he-IL" sz="1600" dirty="0" smtClean="0">
                <a:solidFill>
                  <a:srgbClr val="002060"/>
                </a:solidFill>
              </a:rPr>
              <a:t>(המשך) </a:t>
            </a:r>
            <a:r>
              <a:rPr lang="he-IL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99990" y="1556792"/>
            <a:ext cx="8176466" cy="41703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355600" lvl="1" indent="-355600" algn="just" rtl="1">
              <a:spcAft>
                <a:spcPts val="600"/>
              </a:spcAft>
              <a:buFont typeface="+mj-lt"/>
              <a:buAutoNum type="arabicParenR" startAt="2"/>
            </a:pPr>
            <a:r>
              <a:rPr lang="he-IL" sz="2400" b="1" dirty="0">
                <a:solidFill>
                  <a:srgbClr val="002060"/>
                </a:solidFill>
                <a:latin typeface="+mn-lt"/>
                <a:cs typeface="+mn-cs"/>
              </a:rPr>
              <a:t>בקרה על אומדנים, כתבי כמויות</a:t>
            </a:r>
            <a:endParaRPr lang="en-US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23900" indent="-3683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תיאום עם איש התקציבים / חשב הכמויות / מנהל הפרויקט לגבי ספריית הסעיפים שעל פיה יקבע האומדן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23900" indent="-3683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הטמעת הדרישות הנוגעות להוצאת כמויות מהמודל בתכנית למימוש 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BIM</a:t>
            </a: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23900" indent="-3683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בקרת המודלים בנושא אמינות הנתונים והתאמתם לדרישות חשב הכמויות בשלבי תכנון מוקדמים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23900" indent="-3683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ליווי וייעוץ לחשב הכמויות לגבי הוצאת נתונים מהמודל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23900" indent="-3683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בקרה ודיווח למזמין על סטירות בין הכמויות בכתבי הכמויות לכמויות בפועל במודל בגמר תכנון מפורט. 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33</a:t>
            </a:fld>
            <a:endParaRPr lang="he-IL" altLang="he-IL"/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ו. שירותים נוספים </a:t>
            </a:r>
            <a:r>
              <a:rPr lang="he-IL" sz="1600" dirty="0" smtClean="0">
                <a:solidFill>
                  <a:srgbClr val="002060"/>
                </a:solidFill>
              </a:rPr>
              <a:t>(המשך) </a:t>
            </a:r>
            <a:r>
              <a:rPr lang="he-IL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99990" y="1556792"/>
            <a:ext cx="8176466" cy="38010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355600" lvl="1" indent="-355600" algn="just" rtl="1">
              <a:spcAft>
                <a:spcPts val="600"/>
              </a:spcAft>
              <a:buFont typeface="+mj-lt"/>
              <a:buAutoNum type="arabicParenR" startAt="3"/>
            </a:pPr>
            <a:r>
              <a:rPr lang="he-IL" sz="2400" b="1" dirty="0" smtClean="0">
                <a:solidFill>
                  <a:srgbClr val="002060"/>
                </a:solidFill>
              </a:rPr>
              <a:t>מידול </a:t>
            </a:r>
            <a:r>
              <a:rPr lang="he-IL" sz="2400" b="1" dirty="0">
                <a:solidFill>
                  <a:srgbClr val="002060"/>
                </a:solidFill>
              </a:rPr>
              <a:t>שלביות ביצוע ולוחות זמנים</a:t>
            </a:r>
            <a:endParaRPr lang="en-US" sz="2400" b="1" dirty="0">
              <a:solidFill>
                <a:srgbClr val="002060"/>
              </a:solidFill>
            </a:endParaRPr>
          </a:p>
          <a:p>
            <a:pPr marL="723900" indent="-3683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תאום </a:t>
            </a:r>
            <a:r>
              <a:rPr lang="he-IL" sz="2400" dirty="0">
                <a:solidFill>
                  <a:srgbClr val="002060"/>
                </a:solidFill>
              </a:rPr>
              <a:t>עם איש לוחות הזמנים / מנהל הפרויקט לגבי שלבי הביצוע ולוחות </a:t>
            </a:r>
            <a:r>
              <a:rPr lang="he-IL" sz="2400" dirty="0" smtClean="0">
                <a:solidFill>
                  <a:srgbClr val="002060"/>
                </a:solidFill>
              </a:rPr>
              <a:t>הזמנים.</a:t>
            </a:r>
          </a:p>
          <a:p>
            <a:pPr marL="723900" indent="-3683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תאום </a:t>
            </a:r>
            <a:r>
              <a:rPr lang="he-IL" sz="2400" dirty="0">
                <a:solidFill>
                  <a:srgbClr val="002060"/>
                </a:solidFill>
              </a:rPr>
              <a:t>בסיס נתונים להזנת לוחות זמנים עם יועץ לוחות </a:t>
            </a:r>
            <a:r>
              <a:rPr lang="he-IL" sz="2400" dirty="0" smtClean="0">
                <a:solidFill>
                  <a:srgbClr val="002060"/>
                </a:solidFill>
              </a:rPr>
              <a:t>הזמנים.</a:t>
            </a:r>
          </a:p>
          <a:p>
            <a:pPr marL="723900" indent="-3683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קבלת </a:t>
            </a:r>
            <a:r>
              <a:rPr lang="he-IL" sz="2400" dirty="0">
                <a:solidFill>
                  <a:srgbClr val="002060"/>
                </a:solidFill>
              </a:rPr>
              <a:t>לו"ז הפרויקט בהתאם לדרישות מנהל </a:t>
            </a:r>
            <a:r>
              <a:rPr lang="he-IL" sz="2400" dirty="0" smtClean="0">
                <a:solidFill>
                  <a:srgbClr val="002060"/>
                </a:solidFill>
              </a:rPr>
              <a:t>המודל.</a:t>
            </a:r>
          </a:p>
          <a:p>
            <a:pPr marL="723900" indent="-3683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קישור </a:t>
            </a:r>
            <a:r>
              <a:rPr lang="he-IL" sz="2400" dirty="0">
                <a:solidFill>
                  <a:srgbClr val="002060"/>
                </a:solidFill>
              </a:rPr>
              <a:t>לוחות הזמנים למודל התלת ממדי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723900" indent="-368300" algn="just" rtl="1"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rgbClr val="002060"/>
                </a:solidFill>
              </a:rPr>
              <a:t>הערה</a:t>
            </a:r>
            <a:r>
              <a:rPr lang="he-IL" sz="2400" dirty="0">
                <a:solidFill>
                  <a:srgbClr val="002060"/>
                </a:solidFill>
              </a:rPr>
              <a:t>: מידול לוחות הזמנים יעשה בהתאם להנחיית המזמין ולדרישות המידע אותו ירצה לראות בנוסף למודל המבנה (למשל – </a:t>
            </a:r>
            <a:r>
              <a:rPr lang="he-IL" sz="2400" dirty="0" smtClean="0">
                <a:solidFill>
                  <a:srgbClr val="002060"/>
                </a:solidFill>
              </a:rPr>
              <a:t>תכנית </a:t>
            </a:r>
            <a:r>
              <a:rPr lang="he-IL" sz="2400" dirty="0">
                <a:solidFill>
                  <a:srgbClr val="002060"/>
                </a:solidFill>
              </a:rPr>
              <a:t>התארגנות אתר, מנופים, אחסון חומרים וכד'). 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34</a:t>
            </a:fld>
            <a:endParaRPr lang="he-IL" altLang="he-IL"/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ו. שירותים נוספים </a:t>
            </a:r>
            <a:r>
              <a:rPr lang="he-IL" sz="1600" dirty="0" smtClean="0">
                <a:solidFill>
                  <a:srgbClr val="002060"/>
                </a:solidFill>
              </a:rPr>
              <a:t>(המשך) </a:t>
            </a:r>
            <a:r>
              <a:rPr lang="he-IL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99990" y="1556792"/>
            <a:ext cx="8176466" cy="37941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355600" lvl="1" indent="-355600" algn="just" rtl="1">
              <a:buFont typeface="+mj-lt"/>
              <a:buAutoNum type="arabicParenR" startAt="4"/>
            </a:pPr>
            <a:r>
              <a:rPr lang="he-IL" sz="2400" b="1" dirty="0" smtClean="0">
                <a:solidFill>
                  <a:srgbClr val="002060"/>
                </a:solidFill>
              </a:rPr>
              <a:t>חישובים </a:t>
            </a:r>
            <a:endParaRPr lang="en-US" sz="2400" b="1" dirty="0">
              <a:solidFill>
                <a:srgbClr val="002060"/>
              </a:solidFill>
            </a:endParaRPr>
          </a:p>
          <a:p>
            <a:pPr marL="355600" algn="just" rtl="1">
              <a:lnSpc>
                <a:spcPct val="150000"/>
              </a:lnSpc>
              <a:spcAft>
                <a:spcPts val="6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מנהל </a:t>
            </a:r>
            <a:r>
              <a:rPr lang="he-IL" sz="2400" dirty="0">
                <a:solidFill>
                  <a:srgbClr val="002060"/>
                </a:solidFill>
              </a:rPr>
              <a:t>המודל ירכז את החישובים שמתוכננים להתבצע על ובאמצעות המודל לטובת תהליך התכנון ו / או בקרה של התכנון. מנהל המודל יכיר את החישובים והפעולות הנדרשות לבצע על מנת להצליח לבצע את אותם חישובים </a:t>
            </a:r>
            <a:r>
              <a:rPr lang="he-IL" sz="2400" dirty="0" smtClean="0">
                <a:solidFill>
                  <a:srgbClr val="002060"/>
                </a:solidFill>
              </a:rPr>
              <a:t>ביעילות.</a:t>
            </a:r>
          </a:p>
          <a:p>
            <a:pPr marL="355600" algn="just" rtl="1">
              <a:lnSpc>
                <a:spcPct val="150000"/>
              </a:lnSpc>
              <a:spcAft>
                <a:spcPts val="6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מנהל </a:t>
            </a:r>
            <a:r>
              <a:rPr lang="he-IL" sz="2400" dirty="0">
                <a:solidFill>
                  <a:srgbClr val="002060"/>
                </a:solidFill>
              </a:rPr>
              <a:t>המודל אחראי לרכז פרוטוקולי עבודה להעברת החומר המתאים לביצוע כל חישוב וחישוב אשר מתוכנן להתבצע.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35</a:t>
            </a:fld>
            <a:endParaRPr lang="he-IL" altLang="he-IL"/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ו. שירותים נוספים </a:t>
            </a:r>
            <a:r>
              <a:rPr lang="he-IL" sz="1600" dirty="0" smtClean="0">
                <a:solidFill>
                  <a:srgbClr val="002060"/>
                </a:solidFill>
              </a:rPr>
              <a:t>(המשך) </a:t>
            </a:r>
            <a:r>
              <a:rPr lang="he-IL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99990" y="1556792"/>
            <a:ext cx="8176466" cy="47166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457200" lvl="1" indent="-457200" algn="just" rtl="1">
              <a:buFont typeface="+mj-lt"/>
              <a:buAutoNum type="arabicParenR" startAt="5"/>
            </a:pPr>
            <a:r>
              <a:rPr lang="he-IL" sz="2400" b="1" dirty="0" smtClean="0">
                <a:solidFill>
                  <a:srgbClr val="002060"/>
                </a:solidFill>
              </a:rPr>
              <a:t>ליווי </a:t>
            </a:r>
            <a:r>
              <a:rPr lang="he-IL" sz="2400" b="1" dirty="0">
                <a:solidFill>
                  <a:srgbClr val="002060"/>
                </a:solidFill>
              </a:rPr>
              <a:t>צמוד במהלך </a:t>
            </a:r>
            <a:r>
              <a:rPr lang="he-IL" sz="2400" b="1" dirty="0" smtClean="0">
                <a:solidFill>
                  <a:srgbClr val="002060"/>
                </a:solidFill>
              </a:rPr>
              <a:t>הביצוע </a:t>
            </a:r>
            <a:endParaRPr lang="en-US" sz="2400" b="1" dirty="0">
              <a:solidFill>
                <a:srgbClr val="002060"/>
              </a:solidFill>
            </a:endParaRPr>
          </a:p>
          <a:p>
            <a:pPr marL="457200" lvl="0" indent="-457200" algn="just" rtl="1">
              <a:spcAft>
                <a:spcPts val="3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בקרה על תוצרי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של הקבלן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just" rtl="1">
              <a:spcAft>
                <a:spcPts val="3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סיוע וייעוץ למנהלת הפרויקט בבדיקה ועיבוד של תוצרי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המתקבלים במהלך הביצוע לרבות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just" rtl="1">
              <a:spcAft>
                <a:spcPts val="3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דיווח על התקדמות הביצוע באמצעות המודל.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just" rtl="1">
              <a:spcAft>
                <a:spcPts val="3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מודלי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המגיעים כחומר נלווה לחשבונות חודשיים של הקבלן, סיוע למפקח בבדיקת הנתונים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just" rtl="1">
              <a:spcAft>
                <a:spcPts val="3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קבלת מודלים מעודכנים מהתכנון. הפצת המודלים לביצוע, תאום מול אנשי ה –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של הקבלן בנוגע להליך עבודה נכון ותאום בין מודל הביצוע לעדכוני תכנון.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just" rtl="1">
              <a:spcAft>
                <a:spcPts val="300"/>
              </a:spcAft>
              <a:buFont typeface="+mj-cs"/>
              <a:buAutoNum type="hebrew2Minus"/>
            </a:pPr>
            <a:r>
              <a:rPr lang="he-IL" sz="2400" dirty="0">
                <a:solidFill>
                  <a:srgbClr val="002060"/>
                </a:solidFill>
              </a:rPr>
              <a:t>מודל </a:t>
            </a:r>
            <a:r>
              <a:rPr lang="en-US" sz="2400" dirty="0" err="1">
                <a:solidFill>
                  <a:srgbClr val="002060"/>
                </a:solidFill>
              </a:rPr>
              <a:t>Asmade</a:t>
            </a:r>
            <a:r>
              <a:rPr lang="he-IL" sz="2400" dirty="0">
                <a:solidFill>
                  <a:srgbClr val="002060"/>
                </a:solidFill>
              </a:rPr>
              <a:t> / מודל תיק מתקן – בקרה על קבלת המודל מהקבלן בהתאם לדרישות </a:t>
            </a:r>
            <a:r>
              <a:rPr lang="en-US" sz="2400" dirty="0">
                <a:solidFill>
                  <a:srgbClr val="002060"/>
                </a:solidFill>
              </a:rPr>
              <a:t>OIR</a:t>
            </a:r>
          </a:p>
        </p:txBody>
      </p:sp>
    </p:spTree>
    <p:extLst>
      <p:ext uri="{BB962C8B-B14F-4D97-AF65-F5344CB8AC3E}">
        <p14:creationId xmlns:p14="http://schemas.microsoft.com/office/powerpoint/2010/main" val="10826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36</a:t>
            </a:fld>
            <a:endParaRPr lang="he-IL" altLang="he-IL"/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 smtClean="0"/>
              <a:t>תכולת </a:t>
            </a:r>
            <a:r>
              <a:rPr lang="he-IL" dirty="0"/>
              <a:t>שירותי מנהל </a:t>
            </a:r>
            <a:r>
              <a:rPr lang="en-US" dirty="0" smtClean="0"/>
              <a:t> BIM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ו. שירותים נוספים </a:t>
            </a:r>
            <a:r>
              <a:rPr lang="he-IL" sz="1600" dirty="0" smtClean="0">
                <a:solidFill>
                  <a:srgbClr val="002060"/>
                </a:solidFill>
              </a:rPr>
              <a:t>(המשך) </a:t>
            </a:r>
            <a:r>
              <a:rPr lang="he-IL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99990" y="1556792"/>
            <a:ext cx="8176466" cy="48090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457200" lvl="1" indent="-457200" algn="just" rtl="1">
              <a:buFont typeface="+mj-lt"/>
              <a:buAutoNum type="arabicParenR" startAt="5"/>
            </a:pPr>
            <a:r>
              <a:rPr lang="he-IL" sz="2400" b="1" dirty="0" smtClean="0">
                <a:solidFill>
                  <a:srgbClr val="002060"/>
                </a:solidFill>
              </a:rPr>
              <a:t>"מידול </a:t>
            </a:r>
            <a:r>
              <a:rPr lang="he-IL" sz="2400" b="1" dirty="0">
                <a:solidFill>
                  <a:srgbClr val="002060"/>
                </a:solidFill>
              </a:rPr>
              <a:t>צל" 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 rtl="1">
              <a:spcAft>
                <a:spcPts val="300"/>
              </a:spcAft>
            </a:pPr>
            <a:r>
              <a:rPr lang="he-IL" dirty="0">
                <a:solidFill>
                  <a:srgbClr val="002060"/>
                </a:solidFill>
              </a:rPr>
              <a:t>בפרויקטים בהם כלל היועצים או חלק מהם אינם עובדים בשיטת </a:t>
            </a:r>
            <a:r>
              <a:rPr lang="en-US" dirty="0">
                <a:solidFill>
                  <a:srgbClr val="002060"/>
                </a:solidFill>
              </a:rPr>
              <a:t>BIM</a:t>
            </a:r>
            <a:r>
              <a:rPr lang="he-IL" dirty="0">
                <a:solidFill>
                  <a:srgbClr val="002060"/>
                </a:solidFill>
              </a:rPr>
              <a:t>, ניתן להזמין שרות של מידול </a:t>
            </a:r>
            <a:r>
              <a:rPr lang="en-US" dirty="0">
                <a:solidFill>
                  <a:srgbClr val="002060"/>
                </a:solidFill>
              </a:rPr>
              <a:t>BIM</a:t>
            </a:r>
            <a:r>
              <a:rPr lang="he-IL" dirty="0">
                <a:solidFill>
                  <a:srgbClr val="002060"/>
                </a:solidFill>
              </a:rPr>
              <a:t> לפי תכניות היועצים ע"י גורם מקצועי. שירות זה נקרא "מידול צל</a:t>
            </a:r>
            <a:r>
              <a:rPr lang="he-IL" dirty="0" smtClean="0">
                <a:solidFill>
                  <a:srgbClr val="002060"/>
                </a:solidFill>
              </a:rPr>
              <a:t>".</a:t>
            </a:r>
            <a:endParaRPr lang="en-US" dirty="0">
              <a:solidFill>
                <a:srgbClr val="002060"/>
              </a:solidFill>
            </a:endParaRPr>
          </a:p>
          <a:p>
            <a:pPr algn="just" rtl="1">
              <a:spcAft>
                <a:spcPts val="300"/>
              </a:spcAft>
            </a:pPr>
            <a:r>
              <a:rPr lang="he-IL" dirty="0">
                <a:solidFill>
                  <a:srgbClr val="002060"/>
                </a:solidFill>
              </a:rPr>
              <a:t>מידול הצל יעשה ברמת </a:t>
            </a:r>
            <a:r>
              <a:rPr lang="en-US" dirty="0">
                <a:solidFill>
                  <a:srgbClr val="002060"/>
                </a:solidFill>
              </a:rPr>
              <a:t>LOD 350</a:t>
            </a:r>
            <a:r>
              <a:rPr lang="he-IL" dirty="0">
                <a:solidFill>
                  <a:srgbClr val="002060"/>
                </a:solidFill>
              </a:rPr>
              <a:t> בהתאם לרמת פירוט של התכנון.</a:t>
            </a:r>
            <a:endParaRPr lang="en-US" dirty="0">
              <a:solidFill>
                <a:srgbClr val="002060"/>
              </a:solidFill>
            </a:endParaRPr>
          </a:p>
          <a:p>
            <a:pPr algn="just" rtl="1">
              <a:spcAft>
                <a:spcPts val="300"/>
              </a:spcAft>
            </a:pPr>
            <a:r>
              <a:rPr lang="he-IL" dirty="0">
                <a:solidFill>
                  <a:srgbClr val="002060"/>
                </a:solidFill>
              </a:rPr>
              <a:t>מטרת המידול תהיה ביצוע השלמת אלמנטים פיזיים ומידע עבורם. הנ"ל יבוצע באופן נקודתי ומבוקר בכדי להשלים ידע עבור מתכננים בצוות התכנון שאינם בעלי הכשרה/ ידע מספק.  המודל שיסופק יבנה באופן זהה לכל מודל אחר – באמצעות מודלים נפרדים למקצועות השונים תוך שימוש במודל </a:t>
            </a:r>
            <a:r>
              <a:rPr lang="he-IL" dirty="0" err="1">
                <a:solidFill>
                  <a:srgbClr val="002060"/>
                </a:solidFill>
              </a:rPr>
              <a:t>סנטרלי</a:t>
            </a:r>
            <a:r>
              <a:rPr lang="he-IL" dirty="0">
                <a:solidFill>
                  <a:srgbClr val="002060"/>
                </a:solidFill>
              </a:rPr>
              <a:t> לטובת התיאומים. מטרת המידול היינה פרט לתיאום מערכות, תיאום גישה לתחזוקת מערכות וויזואליזציה של הפרויקט לייצר את ה- </a:t>
            </a:r>
            <a:r>
              <a:rPr lang="en-US" dirty="0">
                <a:solidFill>
                  <a:srgbClr val="002060"/>
                </a:solidFill>
              </a:rPr>
              <a:t>Digital twin</a:t>
            </a:r>
            <a:r>
              <a:rPr lang="he-IL" dirty="0">
                <a:solidFill>
                  <a:srgbClr val="002060"/>
                </a:solidFill>
              </a:rPr>
              <a:t> של המבנה.</a:t>
            </a:r>
            <a:endParaRPr lang="en-US" dirty="0">
              <a:solidFill>
                <a:srgbClr val="002060"/>
              </a:solidFill>
            </a:endParaRPr>
          </a:p>
          <a:p>
            <a:pPr algn="just" rtl="1">
              <a:spcAft>
                <a:spcPts val="300"/>
              </a:spcAft>
            </a:pPr>
            <a:r>
              <a:rPr lang="he-IL" dirty="0">
                <a:solidFill>
                  <a:srgbClr val="002060"/>
                </a:solidFill>
              </a:rPr>
              <a:t>"מידול הצל" יכול להיעשות לכל התכנון או לחלק מהדיסציפלינות. ולעיתים אף לאחר ביצוע באמצעות סריקות </a:t>
            </a:r>
            <a:r>
              <a:rPr lang="en-US" dirty="0">
                <a:solidFill>
                  <a:srgbClr val="002060"/>
                </a:solidFill>
              </a:rPr>
              <a:t>LIDAR</a:t>
            </a:r>
            <a:r>
              <a:rPr lang="he-IL" dirty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  <a:p>
            <a:pPr algn="just" rtl="1">
              <a:spcAft>
                <a:spcPts val="300"/>
              </a:spcAft>
            </a:pPr>
            <a:r>
              <a:rPr lang="he-IL" dirty="0">
                <a:solidFill>
                  <a:srgbClr val="002060"/>
                </a:solidFill>
              </a:rPr>
              <a:t>לאורך שלבי התכנון, באחריות </a:t>
            </a:r>
            <a:r>
              <a:rPr lang="he-IL" dirty="0" err="1">
                <a:solidFill>
                  <a:srgbClr val="002060"/>
                </a:solidFill>
              </a:rPr>
              <a:t>הממדל</a:t>
            </a:r>
            <a:r>
              <a:rPr lang="he-IL" dirty="0">
                <a:solidFill>
                  <a:srgbClr val="002060"/>
                </a:solidFill>
              </a:rPr>
              <a:t> לעמוד בקשר עם היועץ ולעדכן את המודל ככל שהתכנון מתעדכן כך שהמודל יהיה אמין, עדכני ומייצג את התכנון.</a:t>
            </a:r>
            <a:endParaRPr lang="en-US" dirty="0">
              <a:solidFill>
                <a:srgbClr val="002060"/>
              </a:solidFill>
            </a:endParaRPr>
          </a:p>
          <a:p>
            <a:pPr algn="just" rtl="1">
              <a:spcAft>
                <a:spcPts val="300"/>
              </a:spcAft>
            </a:pPr>
            <a:r>
              <a:rPr lang="he-IL" dirty="0">
                <a:solidFill>
                  <a:srgbClr val="002060"/>
                </a:solidFill>
              </a:rPr>
              <a:t>עבודת המידול כוללת התייחסות לכל רכיב מבני ולאינפורמציה שלו למשל (פרטים, ריהוט, ציוד, שקעי חשמל ותקשורת, אך גם חומר, גוון, מתח וכד') שנמצאים מעל ומתחת לתקרה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37</a:t>
            </a:fld>
            <a:endParaRPr lang="he-IL" altLang="he-IL"/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pPr lvl="0"/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/>
              <a:t>התמורה לשירותי ניהול </a:t>
            </a:r>
            <a:r>
              <a:rPr lang="en-US" dirty="0" smtClean="0"/>
              <a:t>BIM</a:t>
            </a:r>
            <a:r>
              <a:rPr lang="he-IL" dirty="0" smtClean="0"/>
              <a:t> 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א. שכר טרחה</a:t>
            </a:r>
            <a:r>
              <a:rPr lang="he-IL" sz="1600" dirty="0" smtClean="0">
                <a:solidFill>
                  <a:srgbClr val="002060"/>
                </a:solidFill>
              </a:rPr>
              <a:t> </a:t>
            </a:r>
            <a:r>
              <a:rPr lang="he-IL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99990" y="1556792"/>
            <a:ext cx="8176466" cy="31239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just" rtl="1">
              <a:spcAft>
                <a:spcPts val="300"/>
              </a:spcAft>
            </a:pPr>
            <a:r>
              <a:rPr lang="he-IL" sz="2400" dirty="0">
                <a:solidFill>
                  <a:srgbClr val="002060"/>
                </a:solidFill>
              </a:rPr>
              <a:t>שכר הטרחה של מנהל מודל </a:t>
            </a:r>
            <a:r>
              <a:rPr lang="en-US" sz="2400" dirty="0">
                <a:solidFill>
                  <a:srgbClr val="002060"/>
                </a:solidFill>
              </a:rPr>
              <a:t>BIM </a:t>
            </a:r>
            <a:r>
              <a:rPr lang="he-IL" sz="2400" dirty="0">
                <a:solidFill>
                  <a:srgbClr val="002060"/>
                </a:solidFill>
              </a:rPr>
              <a:t> ייקבע כסכום סופי וקבוע לפי הטבלה מטה.</a:t>
            </a:r>
            <a:endParaRPr lang="en-US" sz="2400" dirty="0">
              <a:solidFill>
                <a:srgbClr val="002060"/>
              </a:solidFill>
            </a:endParaRPr>
          </a:p>
          <a:p>
            <a:pPr algn="just" rtl="1">
              <a:spcAft>
                <a:spcPts val="300"/>
              </a:spcAft>
            </a:pPr>
            <a:r>
              <a:rPr lang="he-IL" sz="2400" dirty="0">
                <a:solidFill>
                  <a:srgbClr val="002060"/>
                </a:solidFill>
              </a:rPr>
              <a:t>חישוב שכר הטרחה  יתבסס על היקף שעות עבודה בהתאם להיקף שכר טרחה  כולל לתכנון מבנים המתוכננים ב-</a:t>
            </a:r>
            <a:r>
              <a:rPr lang="en-US" sz="2400" dirty="0">
                <a:solidFill>
                  <a:srgbClr val="002060"/>
                </a:solidFill>
              </a:rPr>
              <a:t>BIM </a:t>
            </a:r>
            <a:r>
              <a:rPr lang="he-IL" sz="2400" dirty="0">
                <a:solidFill>
                  <a:srgbClr val="002060"/>
                </a:solidFill>
              </a:rPr>
              <a:t> בלבד (היקף שכר טרחה ללא הקצב וללא שכר מנהל תכנון)  ולפי  מורכבות המבנים.</a:t>
            </a:r>
            <a:endParaRPr lang="en-US" sz="2400" dirty="0">
              <a:solidFill>
                <a:srgbClr val="002060"/>
              </a:solidFill>
            </a:endParaRPr>
          </a:p>
          <a:p>
            <a:pPr algn="just" rtl="1">
              <a:spcAft>
                <a:spcPts val="300"/>
              </a:spcAft>
            </a:pPr>
            <a:r>
              <a:rPr lang="he-IL" sz="2400" dirty="0">
                <a:solidFill>
                  <a:srgbClr val="002060"/>
                </a:solidFill>
              </a:rPr>
              <a:t>ככלל התעריף מתייחס ל-2 רמות מורכבות של מבנים/מתקנים בהתאם לסוגי המבנים המפורטים בפרק 2.2. אדריכלות, עבור כבישים יחושב לפי מבנה פשוט.  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35209"/>
              </p:ext>
            </p:extLst>
          </p:nvPr>
        </p:nvGraphicFramePr>
        <p:xfrm>
          <a:off x="499990" y="4725144"/>
          <a:ext cx="8144019" cy="17730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78417"/>
                <a:gridCol w="3367832"/>
                <a:gridCol w="2563912"/>
                <a:gridCol w="1833858"/>
              </a:tblGrid>
              <a:tr h="650164"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היקף שכ"ט (כולל מע"מ)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מבנה פשוט / רגיל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מבנה מורכב / ייעודי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1.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effectLst/>
                        </a:rPr>
                        <a:t>עד 300,000 ₪</a:t>
                      </a:r>
                      <a:endParaRPr lang="en-US" sz="17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150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>
                          <a:effectLst/>
                        </a:rPr>
                        <a:t>200 ש"ע</a:t>
                      </a:r>
                      <a:endParaRPr lang="en-US" sz="1700" b="1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2.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>
                          <a:effectLst/>
                        </a:rPr>
                        <a:t>300,001 ₪ עד 1,000,000 ₪</a:t>
                      </a:r>
                      <a:endParaRPr lang="en-US" sz="170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200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300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3.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>
                          <a:effectLst/>
                        </a:rPr>
                        <a:t>1,000,001 ₪ עד 1,500,000 ₪</a:t>
                      </a:r>
                      <a:endParaRPr lang="en-US" sz="170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>
                          <a:effectLst/>
                        </a:rPr>
                        <a:t>300 ש"ע</a:t>
                      </a:r>
                      <a:endParaRPr lang="en-US" sz="1700" b="1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420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4.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>
                          <a:effectLst/>
                        </a:rPr>
                        <a:t>מעל 1,500,000 ₪</a:t>
                      </a:r>
                      <a:endParaRPr lang="en-US" sz="170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בהתאם למכרז 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2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38</a:t>
            </a:fld>
            <a:endParaRPr lang="he-IL" altLang="he-IL"/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pPr lvl="0"/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/>
              <a:t>התמורה לשירותי ניהול </a:t>
            </a:r>
            <a:r>
              <a:rPr lang="en-US" dirty="0" smtClean="0"/>
              <a:t>BIM</a:t>
            </a:r>
            <a:r>
              <a:rPr lang="he-IL" dirty="0" smtClean="0"/>
              <a:t> 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א. שכר טרחה</a:t>
            </a:r>
            <a:r>
              <a:rPr lang="he-IL" sz="1600" dirty="0" smtClean="0">
                <a:solidFill>
                  <a:srgbClr val="002060"/>
                </a:solidFill>
              </a:rPr>
              <a:t> </a:t>
            </a:r>
            <a:r>
              <a:rPr lang="he-IL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99990" y="1556792"/>
            <a:ext cx="8176466" cy="301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just" rtl="1"/>
            <a:r>
              <a:rPr lang="he-IL" sz="1900" dirty="0">
                <a:solidFill>
                  <a:srgbClr val="002060"/>
                </a:solidFill>
              </a:rPr>
              <a:t>מחיר שעתי עבור מנהל </a:t>
            </a:r>
            <a:r>
              <a:rPr lang="en-US" sz="1900" dirty="0">
                <a:solidFill>
                  <a:srgbClr val="002060"/>
                </a:solidFill>
              </a:rPr>
              <a:t>BIM  </a:t>
            </a:r>
            <a:r>
              <a:rPr lang="he-IL" sz="1900" dirty="0">
                <a:solidFill>
                  <a:srgbClr val="002060"/>
                </a:solidFill>
              </a:rPr>
              <a:t>הינו 240.8 ₪. </a:t>
            </a:r>
            <a:endParaRPr lang="en-US" sz="1900" dirty="0">
              <a:solidFill>
                <a:srgbClr val="002060"/>
              </a:solidFill>
            </a:endParaRPr>
          </a:p>
          <a:p>
            <a:pPr algn="just" rtl="1"/>
            <a:r>
              <a:rPr lang="he-IL" sz="1900" dirty="0">
                <a:solidFill>
                  <a:srgbClr val="002060"/>
                </a:solidFill>
              </a:rPr>
              <a:t>המחיר השעתי במהדורה זו הינו מחיר קבוע ולא ישתנה, גם במידה ומחירי השעות בפרק 2.21 ישתנו.</a:t>
            </a:r>
            <a:endParaRPr lang="en-US" sz="1900" dirty="0">
              <a:solidFill>
                <a:srgbClr val="002060"/>
              </a:solidFill>
            </a:endParaRPr>
          </a:p>
          <a:p>
            <a:pPr algn="just" rtl="1"/>
            <a:r>
              <a:rPr lang="he-IL" sz="1900" dirty="0">
                <a:solidFill>
                  <a:srgbClr val="002060"/>
                </a:solidFill>
              </a:rPr>
              <a:t>במידה והיקף שכ"ט יגדל או יפחת לאורך ההתקשרות ביחס לאמור בטבלה</a:t>
            </a:r>
            <a:r>
              <a:rPr lang="he-IL" sz="1900" dirty="0" smtClean="0">
                <a:solidFill>
                  <a:srgbClr val="002060"/>
                </a:solidFill>
              </a:rPr>
              <a:t>, יעודכן </a:t>
            </a:r>
            <a:r>
              <a:rPr lang="he-IL" sz="1900" dirty="0">
                <a:solidFill>
                  <a:srgbClr val="002060"/>
                </a:solidFill>
              </a:rPr>
              <a:t>היקף ההתקשרות לניהול </a:t>
            </a:r>
            <a:r>
              <a:rPr lang="en-US" sz="1900" dirty="0">
                <a:solidFill>
                  <a:srgbClr val="002060"/>
                </a:solidFill>
              </a:rPr>
              <a:t> BIM </a:t>
            </a:r>
            <a:r>
              <a:rPr lang="he-IL" sz="1900" dirty="0">
                <a:solidFill>
                  <a:srgbClr val="002060"/>
                </a:solidFill>
              </a:rPr>
              <a:t>בהתאם.</a:t>
            </a:r>
            <a:endParaRPr lang="en-US" sz="1900" dirty="0">
              <a:solidFill>
                <a:srgbClr val="002060"/>
              </a:solidFill>
            </a:endParaRPr>
          </a:p>
          <a:p>
            <a:pPr algn="just" rtl="1"/>
            <a:r>
              <a:rPr lang="he-IL" sz="1900" dirty="0">
                <a:solidFill>
                  <a:srgbClr val="002060"/>
                </a:solidFill>
              </a:rPr>
              <a:t>בנוסף, במידה והיקף שכ"ט יגדל לאורך ההתקשרות ויעלה מהיקף שכ"ט המצוין באחת מהשורות 1-3 לשורה 4 בטבלה, יעודכן היקף ההתקשרות לניהול </a:t>
            </a:r>
            <a:r>
              <a:rPr lang="en-US" sz="1900" dirty="0">
                <a:solidFill>
                  <a:srgbClr val="002060"/>
                </a:solidFill>
              </a:rPr>
              <a:t>BIM</a:t>
            </a:r>
            <a:r>
              <a:rPr lang="he-IL" sz="1900" dirty="0">
                <a:solidFill>
                  <a:srgbClr val="002060"/>
                </a:solidFill>
              </a:rPr>
              <a:t> באופן יחסי לגידול המוצג בין שורות 2 ל-3. (במבנה פשוט/רגיל : בין 1,500,000 – 2,000,000 –סה"כ שכ"ט לפי 400 ש"ע, בין 2,000,001 – 2,500,000 –סה"כ שכ"ט לפי 500 ש"ע וכך הלאה</a:t>
            </a:r>
            <a:r>
              <a:rPr lang="he-IL" sz="1900" dirty="0" smtClean="0">
                <a:solidFill>
                  <a:srgbClr val="002060"/>
                </a:solidFill>
              </a:rPr>
              <a:t>).</a:t>
            </a:r>
            <a:endParaRPr lang="en-US" sz="1900" dirty="0">
              <a:solidFill>
                <a:srgbClr val="002060"/>
              </a:solidFill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11878"/>
              </p:ext>
            </p:extLst>
          </p:nvPr>
        </p:nvGraphicFramePr>
        <p:xfrm>
          <a:off x="499990" y="4680300"/>
          <a:ext cx="8144019" cy="17730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78417"/>
                <a:gridCol w="3367832"/>
                <a:gridCol w="2563912"/>
                <a:gridCol w="1833858"/>
              </a:tblGrid>
              <a:tr h="650164"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היקף שכ"ט (כולל מע"מ)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מבנה פשוט / רגיל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מבנה מורכב / ייעודי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1.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effectLst/>
                        </a:rPr>
                        <a:t>עד 300,000 ₪</a:t>
                      </a:r>
                      <a:endParaRPr lang="en-US" sz="17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150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>
                          <a:effectLst/>
                        </a:rPr>
                        <a:t>200 ש"ע</a:t>
                      </a:r>
                      <a:endParaRPr lang="en-US" sz="1700" b="1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2.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>
                          <a:effectLst/>
                        </a:rPr>
                        <a:t>300,001 ₪ עד 1,000,000 ₪</a:t>
                      </a:r>
                      <a:endParaRPr lang="en-US" sz="170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200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300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3.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>
                          <a:effectLst/>
                        </a:rPr>
                        <a:t>1,000,001 ₪ עד 1,500,000 ₪</a:t>
                      </a:r>
                      <a:endParaRPr lang="en-US" sz="170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>
                          <a:effectLst/>
                        </a:rPr>
                        <a:t>300 ש"ע</a:t>
                      </a:r>
                      <a:endParaRPr lang="en-US" sz="1700" b="1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420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4.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>
                          <a:effectLst/>
                        </a:rPr>
                        <a:t>מעל 1,500,000 ₪</a:t>
                      </a:r>
                      <a:endParaRPr lang="en-US" sz="170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בהתאם למכרז 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2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39</a:t>
            </a:fld>
            <a:endParaRPr lang="he-IL" altLang="he-IL"/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pPr lvl="0"/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/>
              <a:t>התמורה לשירותי ניהול </a:t>
            </a:r>
            <a:r>
              <a:rPr lang="en-US" dirty="0" smtClean="0"/>
              <a:t>BIM</a:t>
            </a:r>
            <a:r>
              <a:rPr lang="he-IL" dirty="0" smtClean="0"/>
              <a:t> 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א. שכר </a:t>
            </a:r>
            <a:r>
              <a:rPr lang="he-IL" sz="2400" b="1" dirty="0">
                <a:solidFill>
                  <a:srgbClr val="002060"/>
                </a:solidFill>
              </a:rPr>
              <a:t>טרחה /דוגמא 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99990" y="1556792"/>
            <a:ext cx="8176466" cy="2385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just" rtl="1">
              <a:spcAft>
                <a:spcPts val="600"/>
              </a:spcAft>
            </a:pPr>
            <a:r>
              <a:rPr lang="he-IL" sz="2400" dirty="0" smtClean="0">
                <a:solidFill>
                  <a:srgbClr val="002060"/>
                </a:solidFill>
              </a:rPr>
              <a:t>היקף </a:t>
            </a:r>
            <a:r>
              <a:rPr lang="he-IL" sz="2400" dirty="0">
                <a:solidFill>
                  <a:srgbClr val="002060"/>
                </a:solidFill>
              </a:rPr>
              <a:t>שכ"ט כולל מע"מ בתחילת ההתקשרות לפרויקט של מבנה </a:t>
            </a:r>
            <a:r>
              <a:rPr lang="he-IL" sz="2400" u="sng" dirty="0">
                <a:solidFill>
                  <a:srgbClr val="002060"/>
                </a:solidFill>
              </a:rPr>
              <a:t>מורכב</a:t>
            </a:r>
            <a:r>
              <a:rPr lang="he-IL" sz="2400" dirty="0">
                <a:solidFill>
                  <a:srgbClr val="002060"/>
                </a:solidFill>
              </a:rPr>
              <a:t> הינו 1,250,000 ₪  ולכן התמורה לניהול </a:t>
            </a:r>
            <a:r>
              <a:rPr lang="en-US" sz="2400" dirty="0">
                <a:solidFill>
                  <a:srgbClr val="002060"/>
                </a:solidFill>
              </a:rPr>
              <a:t>BIM </a:t>
            </a:r>
            <a:r>
              <a:rPr lang="he-IL" sz="2400" dirty="0">
                <a:solidFill>
                  <a:srgbClr val="002060"/>
                </a:solidFill>
              </a:rPr>
              <a:t> תחושב לפי 420 ש"ע.</a:t>
            </a:r>
            <a:endParaRPr lang="en-US" sz="2400" dirty="0">
              <a:solidFill>
                <a:srgbClr val="002060"/>
              </a:solidFill>
            </a:endParaRPr>
          </a:p>
          <a:p>
            <a:pPr algn="just" rtl="1"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</a:rPr>
              <a:t>היקף שכ"ט גדל במהלך ההתקשרות ועלה ל-1,750,000 ₪. שכ"ט לניהול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</a:t>
            </a:r>
            <a:r>
              <a:rPr lang="he-IL" sz="2400" dirty="0" smtClean="0">
                <a:solidFill>
                  <a:srgbClr val="002060"/>
                </a:solidFill>
              </a:rPr>
              <a:t>יגדל ב-540 </a:t>
            </a:r>
            <a:r>
              <a:rPr lang="he-IL" sz="2400" dirty="0">
                <a:solidFill>
                  <a:srgbClr val="002060"/>
                </a:solidFill>
              </a:rPr>
              <a:t>ש"ע (גידול בין שורה 2 ל-3 הינו 120 ש"ע לכל 500,000 ₪ היקף שכ"ט ) 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64537"/>
              </p:ext>
            </p:extLst>
          </p:nvPr>
        </p:nvGraphicFramePr>
        <p:xfrm>
          <a:off x="499990" y="4509120"/>
          <a:ext cx="8144019" cy="17730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78417"/>
                <a:gridCol w="3367832"/>
                <a:gridCol w="2563912"/>
                <a:gridCol w="1833858"/>
              </a:tblGrid>
              <a:tr h="650164"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היקף שכ"ט (כולל מע"מ)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מבנה פשוט / רגיל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מבנה מורכב / ייעודי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1.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effectLst/>
                        </a:rPr>
                        <a:t>עד 300,000 ₪</a:t>
                      </a:r>
                      <a:endParaRPr lang="en-US" sz="17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150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>
                          <a:effectLst/>
                        </a:rPr>
                        <a:t>200 ש"ע</a:t>
                      </a:r>
                      <a:endParaRPr lang="en-US" sz="1700" b="1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2.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>
                          <a:effectLst/>
                        </a:rPr>
                        <a:t>300,001 ₪ עד 1,000,000 ₪</a:t>
                      </a:r>
                      <a:endParaRPr lang="en-US" sz="170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200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300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3.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>
                          <a:effectLst/>
                        </a:rPr>
                        <a:t>1,000,001 ₪ עד 1,500,000 ₪</a:t>
                      </a:r>
                      <a:endParaRPr lang="en-US" sz="170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>
                          <a:effectLst/>
                        </a:rPr>
                        <a:t>300 ש"ע</a:t>
                      </a:r>
                      <a:endParaRPr lang="en-US" sz="1700" b="1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420 ש"ע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1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dirty="0">
                          <a:solidFill>
                            <a:srgbClr val="FF0000"/>
                          </a:solidFill>
                          <a:effectLst/>
                        </a:rPr>
                        <a:t>4.</a:t>
                      </a:r>
                      <a:endParaRPr lang="en-US" sz="1700" dirty="0">
                        <a:solidFill>
                          <a:srgbClr val="FF000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>
                          <a:effectLst/>
                        </a:rPr>
                        <a:t>מעל 1,500,000 ₪</a:t>
                      </a:r>
                      <a:endParaRPr lang="en-US" sz="170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034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700" b="1" dirty="0">
                          <a:effectLst/>
                        </a:rPr>
                        <a:t>בהתאם למכרז </a:t>
                      </a:r>
                      <a:endParaRPr lang="en-US" sz="17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314" marR="31314" marT="0" marB="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5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4</a:t>
            </a:fld>
            <a:endParaRPr lang="he-IL" altLang="he-I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611560" y="3068960"/>
            <a:ext cx="8068094" cy="18004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הגדרת </a:t>
            </a:r>
            <a:r>
              <a:rPr lang="he-IL" sz="2400" b="1" dirty="0">
                <a:solidFill>
                  <a:srgbClr val="002060"/>
                </a:solidFill>
              </a:rPr>
              <a:t>שירותים </a:t>
            </a:r>
            <a:r>
              <a:rPr lang="he-IL" sz="2400" b="1" dirty="0" smtClean="0">
                <a:solidFill>
                  <a:srgbClr val="002060"/>
                </a:solidFill>
              </a:rPr>
              <a:t>חלקיים ב</a:t>
            </a: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תעריפים מקצועיים רלוונטיים לתכנון</a:t>
            </a:r>
          </a:p>
          <a:p>
            <a:pPr algn="just" rtl="1">
              <a:buSzPct val="130000"/>
            </a:pPr>
            <a:r>
              <a:rPr lang="he-IL" sz="2400" b="1" dirty="0" smtClean="0">
                <a:solidFill>
                  <a:srgbClr val="002060"/>
                </a:solidFill>
                <a:latin typeface="+mn-lt"/>
                <a:cs typeface="+mn-cs"/>
              </a:rPr>
              <a:t>ב-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  <a:cs typeface="+mn-cs"/>
              </a:rPr>
              <a:t>BIM</a:t>
            </a:r>
            <a:endParaRPr lang="he-IL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741363" lvl="1" indent="-285750" algn="just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הוספת התייחסות לסעיפי תוצרי ה – 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BIM</a:t>
            </a: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 לאורך שלבי התכנון</a:t>
            </a:r>
          </a:p>
          <a:p>
            <a:pPr marL="741363" lvl="1" indent="-285750" algn="just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+mn-lt"/>
                <a:cs typeface="+mn-cs"/>
              </a:rPr>
              <a:t>התמורה לשירותים לשירותי המתכנן </a:t>
            </a:r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הרעיון המסדר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11560" y="980728"/>
            <a:ext cx="8032450" cy="18004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תעריף </a:t>
            </a:r>
            <a:r>
              <a:rPr lang="he-IL" sz="2400" b="1" dirty="0">
                <a:solidFill>
                  <a:srgbClr val="002060"/>
                </a:solidFill>
              </a:rPr>
              <a:t>ניהול מודל </a:t>
            </a:r>
            <a:r>
              <a:rPr lang="en-US" sz="2400" b="1" dirty="0">
                <a:solidFill>
                  <a:srgbClr val="002060"/>
                </a:solidFill>
              </a:rPr>
              <a:t>BIM</a:t>
            </a:r>
            <a:r>
              <a:rPr lang="he-IL" sz="2400" b="1" dirty="0">
                <a:solidFill>
                  <a:srgbClr val="002060"/>
                </a:solidFill>
              </a:rPr>
              <a:t> (2.19.3)</a:t>
            </a:r>
          </a:p>
          <a:p>
            <a:pPr algn="r" rtl="1">
              <a:buSzPct val="130000"/>
            </a:pPr>
            <a:r>
              <a:rPr lang="he-IL" sz="2400" dirty="0">
                <a:solidFill>
                  <a:srgbClr val="002060"/>
                </a:solidFill>
              </a:rPr>
              <a:t>תכולת השירותים למנהל ה </a:t>
            </a:r>
            <a:r>
              <a:rPr lang="en-GB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והתמורה עבור ביצוע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הגדרת תכולת העבודה של מנהל ה –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endParaRPr lang="he-IL" sz="2400" dirty="0">
              <a:solidFill>
                <a:srgbClr val="002060"/>
              </a:solidFill>
            </a:endParaRP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התמורה לשירותי ניהול </a:t>
            </a:r>
            <a:r>
              <a:rPr lang="en-US" sz="2400" dirty="0" smtClean="0">
                <a:solidFill>
                  <a:srgbClr val="002060"/>
                </a:solidFill>
              </a:rPr>
              <a:t>BIM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40</a:t>
            </a:fld>
            <a:endParaRPr lang="he-IL" altLang="he-IL"/>
          </a:p>
        </p:txBody>
      </p:sp>
      <p:sp>
        <p:nvSpPr>
          <p:cNvPr id="3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</a:t>
            </a:r>
          </a:p>
          <a:p>
            <a:pPr lvl="0"/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/>
              <a:t>התמורה לשירותי ניהול </a:t>
            </a:r>
            <a:r>
              <a:rPr lang="en-US" dirty="0" smtClean="0"/>
              <a:t>BIM</a:t>
            </a:r>
            <a:r>
              <a:rPr lang="he-IL" dirty="0" smtClean="0"/>
              <a:t> 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ב. שירותים חלקיים </a:t>
            </a:r>
            <a:r>
              <a:rPr lang="he-IL" sz="2400" b="1" dirty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656447"/>
              </p:ext>
            </p:extLst>
          </p:nvPr>
        </p:nvGraphicFramePr>
        <p:xfrm>
          <a:off x="467544" y="1628800"/>
          <a:ext cx="8189911" cy="483175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5515495">
                  <a:extLst>
                    <a:ext uri="{9D8B030D-6E8A-4147-A177-3AD203B41FA5}"/>
                  </a:extLst>
                </a:gridCol>
                <a:gridCol w="1455440">
                  <a:extLst>
                    <a:ext uri="{9D8B030D-6E8A-4147-A177-3AD203B41FA5}"/>
                  </a:extLst>
                </a:gridCol>
                <a:gridCol w="1218976"/>
              </a:tblGrid>
              <a:tr h="380546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002060"/>
                          </a:solidFill>
                        </a:rPr>
                        <a:t>תיאור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solidFill>
                            <a:srgbClr val="002060"/>
                          </a:solidFill>
                        </a:rPr>
                        <a:t>אחוז מ-</a:t>
                      </a:r>
                      <a:endParaRPr lang="he-IL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rgbClr val="002060"/>
                          </a:solidFill>
                        </a:rPr>
                        <a:t>    סה"כ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 marT="45707" marB="45707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179705" marR="534670" algn="just" rtl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800" dirty="0" smtClean="0">
                          <a:effectLst/>
                        </a:rPr>
                        <a:t>1. שלב הכנה והתנעת הפרויקט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36000" marB="3600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endParaRPr lang="he-IL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r>
                        <a:rPr lang="he-IL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he-IL" sz="2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179705" marR="534670" algn="just" rtl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800" dirty="0" smtClean="0">
                          <a:effectLst/>
                        </a:rPr>
                        <a:t>2. ניהול </a:t>
                      </a:r>
                      <a:r>
                        <a:rPr lang="en-US" sz="1800" dirty="0" smtClean="0">
                          <a:effectLst/>
                        </a:rPr>
                        <a:t>BIM</a:t>
                      </a:r>
                      <a:r>
                        <a:rPr lang="he-IL" sz="1800" dirty="0" smtClean="0">
                          <a:effectLst/>
                        </a:rPr>
                        <a:t> בשלבי התכנון ואבטחת איכות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endParaRPr lang="he-IL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r>
                        <a:rPr lang="he-IL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  <a:endParaRPr lang="he-IL" sz="2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179705" marR="534670" algn="just" rtl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800" dirty="0" smtClean="0">
                          <a:effectLst/>
                          <a:latin typeface="Times New Roman"/>
                          <a:ea typeface="Times New Roman"/>
                        </a:rPr>
                        <a:t>    בגמר תכנון ראשוני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r>
                        <a:rPr lang="he-IL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5%</a:t>
                      </a:r>
                      <a:endParaRPr lang="he-IL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 anchor="ctr"/>
                </a:tc>
              </a:tr>
              <a:tr h="0">
                <a:tc>
                  <a:txBody>
                    <a:bodyPr/>
                    <a:lstStyle/>
                    <a:p>
                      <a:pPr marL="179705" marR="534670" algn="just" rtl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800" dirty="0" smtClean="0">
                          <a:effectLst/>
                        </a:rPr>
                        <a:t>    בגמר תכנון סופי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r>
                        <a:rPr lang="he-IL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20%</a:t>
                      </a:r>
                      <a:endParaRPr lang="he-IL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179705" marR="534670" algn="just" rtl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800" dirty="0" smtClean="0">
                          <a:effectLst/>
                        </a:rPr>
                        <a:t>    בגמר תכנון מפורט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r>
                        <a:rPr lang="he-IL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20%</a:t>
                      </a:r>
                      <a:endParaRPr lang="he-IL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179705" marR="534670" indent="0" algn="just" defTabSz="914400" rtl="1" eaLnBrk="1" fontAlgn="auto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effectLst/>
                        </a:rPr>
                        <a:t>3. בקרה על איתור התנגשויות ותאום מערכות ראשיות</a:t>
                      </a: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endParaRPr lang="he-IL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20%</a:t>
                      </a:r>
                      <a:endParaRPr lang="he-IL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marL="179705" marR="534670" algn="just" rtl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800" dirty="0" smtClean="0">
                          <a:effectLst/>
                          <a:latin typeface="Times New Roman"/>
                          <a:ea typeface="Times New Roman"/>
                        </a:rPr>
                        <a:t>4. מודל סביבה קיימת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endParaRPr lang="he-IL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r>
                        <a:rPr lang="he-IL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10%</a:t>
                      </a:r>
                      <a:endParaRPr lang="he-IL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marL="179705" marR="534670" algn="just" rtl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800" dirty="0" smtClean="0">
                          <a:effectLst/>
                        </a:rPr>
                        <a:t>5. בקרה על אומדנים בשלבי תכנון מוקדמים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endParaRPr lang="he-IL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r>
                        <a:rPr lang="he-IL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5%</a:t>
                      </a:r>
                      <a:endParaRPr lang="he-IL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marL="179705" marR="534670" indent="0" algn="just" defTabSz="914400" rtl="1" eaLnBrk="1" fontAlgn="auto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effectLst/>
                        </a:rPr>
                        <a:t>6. בקרה על אומדנים, כתבי כמויות בתכנון מפורט</a:t>
                      </a: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endParaRPr lang="he-IL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r>
                        <a:rPr lang="he-IL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5%</a:t>
                      </a:r>
                      <a:endParaRPr lang="he-IL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marL="179705" marR="534670" indent="0" algn="just" defTabSz="914400" rtl="1" eaLnBrk="1" fontAlgn="auto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effectLst/>
                        </a:rPr>
                        <a:t>7. התארגנות לביצוע</a:t>
                      </a: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endParaRPr lang="he-IL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r>
                        <a:rPr lang="he-IL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5%</a:t>
                      </a:r>
                      <a:endParaRPr lang="he-IL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marL="179705" marR="534670" indent="0" algn="just" defTabSz="914400" rtl="1" eaLnBrk="1" fontAlgn="auto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effectLst/>
                        </a:rPr>
                        <a:t>8. פיקוח עליון</a:t>
                      </a: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endParaRPr lang="he-IL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300"/>
                        </a:lnSpc>
                      </a:pPr>
                      <a:r>
                        <a:rPr lang="he-IL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5%</a:t>
                      </a:r>
                      <a:endParaRPr lang="he-IL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 anchor="ctr"/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/>
                        <a:t>סה"כ</a:t>
                      </a:r>
                      <a:endParaRPr lang="he-I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100% </a:t>
                      </a:r>
                      <a:endParaRPr lang="he-IL" sz="2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7" marB="45707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3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41</a:t>
            </a:fld>
            <a:endParaRPr lang="he-IL" altLang="he-IL"/>
          </a:p>
        </p:txBody>
      </p:sp>
      <p:sp>
        <p:nvSpPr>
          <p:cNvPr id="3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</a:t>
            </a:r>
          </a:p>
          <a:p>
            <a:pPr lvl="0"/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/>
              <a:t>התמורה לשירותי ניהול </a:t>
            </a:r>
            <a:r>
              <a:rPr lang="en-US" dirty="0" smtClean="0"/>
              <a:t>BIM</a:t>
            </a:r>
            <a:r>
              <a:rPr lang="he-IL" dirty="0" smtClean="0"/>
              <a:t> 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ג. שירותים נוספים </a:t>
            </a:r>
            <a:r>
              <a:rPr lang="he-IL" sz="2400" b="1" dirty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671191"/>
            <a:ext cx="8176466" cy="372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dirty="0" smtClean="0">
                <a:solidFill>
                  <a:srgbClr val="002060"/>
                </a:solidFill>
              </a:rPr>
              <a:t>התשלום </a:t>
            </a:r>
            <a:r>
              <a:rPr lang="he-IL" sz="2400" dirty="0">
                <a:solidFill>
                  <a:srgbClr val="002060"/>
                </a:solidFill>
              </a:rPr>
              <a:t>עבור שירותים נוספים לשלבים 1-4  יהיה לפי תשומות בהתאם לפרק 2.21 בסיכום מראש ובכתב ע"י מנהל החוזה:</a:t>
            </a:r>
            <a:endParaRPr lang="en-US" sz="2400" dirty="0">
              <a:solidFill>
                <a:srgbClr val="002060"/>
              </a:solidFill>
            </a:endParaRPr>
          </a:p>
          <a:p>
            <a:pPr marL="622300" lvl="1" indent="-355600" algn="just" rtl="1">
              <a:spcAft>
                <a:spcPts val="600"/>
              </a:spcAft>
              <a:buFont typeface="+mj-lt"/>
              <a:buAutoNum type="arabicParenR"/>
            </a:pPr>
            <a:r>
              <a:rPr lang="he-IL" sz="2400" dirty="0">
                <a:solidFill>
                  <a:srgbClr val="002060"/>
                </a:solidFill>
              </a:rPr>
              <a:t>ייעוץ בהתאמת אופן כתיבת האפיון לתמיכה בשיטת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</a:p>
          <a:p>
            <a:pPr marL="622300" lvl="1" indent="-355600" algn="just" rtl="1">
              <a:spcAft>
                <a:spcPts val="600"/>
              </a:spcAft>
              <a:buFont typeface="+mj-lt"/>
              <a:buAutoNum type="arabicParenR"/>
            </a:pPr>
            <a:r>
              <a:rPr lang="he-IL" sz="2400" dirty="0">
                <a:solidFill>
                  <a:srgbClr val="002060"/>
                </a:solidFill>
              </a:rPr>
              <a:t>שלביות ביצוע ולוחות זמנים </a:t>
            </a:r>
            <a:endParaRPr lang="en-US" sz="2400" dirty="0">
              <a:solidFill>
                <a:srgbClr val="002060"/>
              </a:solidFill>
            </a:endParaRPr>
          </a:p>
          <a:p>
            <a:pPr marL="622300" lvl="1" indent="-355600" algn="just" rtl="1">
              <a:spcAft>
                <a:spcPts val="600"/>
              </a:spcAft>
              <a:buFont typeface="+mj-lt"/>
              <a:buAutoNum type="arabicParenR"/>
            </a:pPr>
            <a:r>
              <a:rPr lang="he-IL" sz="2400" dirty="0">
                <a:solidFill>
                  <a:srgbClr val="002060"/>
                </a:solidFill>
              </a:rPr>
              <a:t>חישובים </a:t>
            </a:r>
            <a:endParaRPr lang="en-US" sz="2400" dirty="0">
              <a:solidFill>
                <a:srgbClr val="002060"/>
              </a:solidFill>
            </a:endParaRPr>
          </a:p>
          <a:p>
            <a:pPr marL="622300" lvl="1" indent="-355600" algn="just" rtl="1">
              <a:spcAft>
                <a:spcPts val="600"/>
              </a:spcAft>
              <a:buFont typeface="+mj-lt"/>
              <a:buAutoNum type="arabicParenR"/>
            </a:pPr>
            <a:r>
              <a:rPr lang="he-IL" sz="2400" dirty="0">
                <a:solidFill>
                  <a:srgbClr val="002060"/>
                </a:solidFill>
              </a:rPr>
              <a:t>ליווי הביצוע</a:t>
            </a:r>
            <a:endParaRPr lang="en-US" sz="2400" dirty="0">
              <a:solidFill>
                <a:srgbClr val="002060"/>
              </a:solidFill>
            </a:endParaRPr>
          </a:p>
          <a:p>
            <a:pPr marL="622300" lvl="1" indent="-355600" algn="just" rtl="1">
              <a:spcAft>
                <a:spcPts val="600"/>
              </a:spcAft>
              <a:buFont typeface="+mj-lt"/>
              <a:buAutoNum type="arabicParenR"/>
            </a:pPr>
            <a:r>
              <a:rPr lang="he-IL" sz="2400" dirty="0">
                <a:solidFill>
                  <a:srgbClr val="002060"/>
                </a:solidFill>
              </a:rPr>
              <a:t>מידול "צל" לכל חמשת הדיסציפלינות עבור </a:t>
            </a:r>
            <a:r>
              <a:rPr lang="en-US" sz="2400" dirty="0">
                <a:solidFill>
                  <a:srgbClr val="002060"/>
                </a:solidFill>
              </a:rPr>
              <a:t>LOD350 </a:t>
            </a:r>
            <a:r>
              <a:rPr lang="he-IL" sz="2400" dirty="0">
                <a:solidFill>
                  <a:srgbClr val="002060"/>
                </a:solidFill>
              </a:rPr>
              <a:t>ׁ(מידול צל יוזמן במקרים מיוחדים, כגון פרויקטים מתמשכים ובאישור מראש של מנהל החוזה</a:t>
            </a:r>
            <a:r>
              <a:rPr lang="he-IL" sz="2400" dirty="0" smtClean="0">
                <a:solidFill>
                  <a:srgbClr val="002060"/>
                </a:solidFill>
              </a:rPr>
              <a:t>)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42</a:t>
            </a:fld>
            <a:endParaRPr lang="he-IL" altLang="he-IL"/>
          </a:p>
        </p:txBody>
      </p:sp>
      <p:sp>
        <p:nvSpPr>
          <p:cNvPr id="3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</a:t>
            </a:r>
          </a:p>
          <a:p>
            <a:pPr lvl="0"/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/>
              <a:t>התמורה לשירותי ניהול </a:t>
            </a:r>
            <a:r>
              <a:rPr lang="en-US" dirty="0" smtClean="0"/>
              <a:t>BIM</a:t>
            </a:r>
            <a:r>
              <a:rPr lang="he-IL" dirty="0" smtClean="0"/>
              <a:t> 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ג. שירותים נוספים  </a:t>
            </a:r>
            <a:r>
              <a:rPr lang="he-IL" sz="1600" b="1" dirty="0" smtClean="0">
                <a:solidFill>
                  <a:srgbClr val="002060"/>
                </a:solidFill>
              </a:rPr>
              <a:t>(המשך) </a:t>
            </a:r>
            <a:r>
              <a:rPr lang="he-IL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671191"/>
            <a:ext cx="8176466" cy="43858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just" rtl="1"/>
            <a:r>
              <a:rPr lang="he-IL" sz="2400" dirty="0">
                <a:solidFill>
                  <a:srgbClr val="002060"/>
                </a:solidFill>
              </a:rPr>
              <a:t>במידה ויידרש לבצע השלמה בהתאם למערכות בהן </a:t>
            </a:r>
            <a:r>
              <a:rPr lang="he-IL" sz="2400" dirty="0" err="1">
                <a:solidFill>
                  <a:srgbClr val="002060"/>
                </a:solidFill>
              </a:rPr>
              <a:t>ידרש</a:t>
            </a:r>
            <a:r>
              <a:rPr lang="he-IL" sz="2400" dirty="0">
                <a:solidFill>
                  <a:srgbClr val="002060"/>
                </a:solidFill>
              </a:rPr>
              <a:t> לבצע מידול צל, ייקבע שכ"ט לפי הטבלה </a:t>
            </a:r>
            <a:r>
              <a:rPr lang="he-IL" sz="2400" dirty="0" smtClean="0">
                <a:solidFill>
                  <a:srgbClr val="002060"/>
                </a:solidFill>
              </a:rPr>
              <a:t>"עלות </a:t>
            </a:r>
            <a:r>
              <a:rPr lang="he-IL" sz="2400" dirty="0">
                <a:solidFill>
                  <a:srgbClr val="002060"/>
                </a:solidFill>
              </a:rPr>
              <a:t>מידול צל לפי </a:t>
            </a:r>
            <a:r>
              <a:rPr lang="he-IL" sz="2400" dirty="0" smtClean="0">
                <a:solidFill>
                  <a:srgbClr val="002060"/>
                </a:solidFill>
              </a:rPr>
              <a:t>מ"ר" </a:t>
            </a:r>
            <a:r>
              <a:rPr lang="he-IL" sz="2400" dirty="0">
                <a:solidFill>
                  <a:srgbClr val="002060"/>
                </a:solidFill>
              </a:rPr>
              <a:t> </a:t>
            </a:r>
            <a:endParaRPr lang="en-US" sz="2400" dirty="0">
              <a:solidFill>
                <a:srgbClr val="002060"/>
              </a:solidFill>
            </a:endParaRPr>
          </a:p>
          <a:p>
            <a:pPr algn="just" rtl="1"/>
            <a:r>
              <a:rPr lang="he-IL" sz="2400" dirty="0">
                <a:solidFill>
                  <a:srgbClr val="002060"/>
                </a:solidFill>
              </a:rPr>
              <a:t>להלן החלוקה של המרכיבים מבחינת נפחי העבודה באחוז מערך, סה"כ מידול כל המערכות יסתכם ל100%:</a:t>
            </a:r>
            <a:endParaRPr lang="en-US" sz="2400" dirty="0">
              <a:solidFill>
                <a:srgbClr val="002060"/>
              </a:solidFill>
            </a:endParaRPr>
          </a:p>
          <a:p>
            <a:pPr lvl="0" algn="just" rtl="1">
              <a:spcAft>
                <a:spcPts val="300"/>
              </a:spcAft>
            </a:pPr>
            <a:r>
              <a:rPr lang="he-IL" sz="2400" dirty="0">
                <a:solidFill>
                  <a:srgbClr val="002060"/>
                </a:solidFill>
              </a:rPr>
              <a:t>אדריכלות – 20%</a:t>
            </a:r>
            <a:endParaRPr lang="en-US" sz="2400" dirty="0">
              <a:solidFill>
                <a:srgbClr val="002060"/>
              </a:solidFill>
            </a:endParaRPr>
          </a:p>
          <a:p>
            <a:pPr lvl="0" algn="just" rtl="1">
              <a:spcAft>
                <a:spcPts val="300"/>
              </a:spcAft>
            </a:pPr>
            <a:r>
              <a:rPr lang="he-IL" sz="2400" dirty="0">
                <a:solidFill>
                  <a:srgbClr val="002060"/>
                </a:solidFill>
              </a:rPr>
              <a:t>קונס' – 20%</a:t>
            </a:r>
            <a:endParaRPr lang="en-US" sz="2400" dirty="0">
              <a:solidFill>
                <a:srgbClr val="002060"/>
              </a:solidFill>
            </a:endParaRPr>
          </a:p>
          <a:p>
            <a:pPr lvl="0" algn="just" rtl="1">
              <a:spcAft>
                <a:spcPts val="300"/>
              </a:spcAft>
            </a:pPr>
            <a:r>
              <a:rPr lang="he-IL" sz="2400" dirty="0">
                <a:solidFill>
                  <a:srgbClr val="002060"/>
                </a:solidFill>
              </a:rPr>
              <a:t>מ"א – 15%</a:t>
            </a:r>
            <a:endParaRPr lang="en-US" sz="2400" dirty="0">
              <a:solidFill>
                <a:srgbClr val="002060"/>
              </a:solidFill>
            </a:endParaRPr>
          </a:p>
          <a:p>
            <a:pPr lvl="0" algn="just" rtl="1">
              <a:spcAft>
                <a:spcPts val="300"/>
              </a:spcAft>
            </a:pPr>
            <a:r>
              <a:rPr lang="he-IL" sz="2400" dirty="0">
                <a:solidFill>
                  <a:srgbClr val="002060"/>
                </a:solidFill>
              </a:rPr>
              <a:t>חשמל – 15%</a:t>
            </a:r>
            <a:endParaRPr lang="en-US" sz="2400" dirty="0">
              <a:solidFill>
                <a:srgbClr val="002060"/>
              </a:solidFill>
            </a:endParaRPr>
          </a:p>
          <a:p>
            <a:pPr lvl="0" algn="just" rtl="1">
              <a:spcAft>
                <a:spcPts val="300"/>
              </a:spcAft>
            </a:pPr>
            <a:r>
              <a:rPr lang="he-IL" sz="2400" dirty="0">
                <a:solidFill>
                  <a:srgbClr val="002060"/>
                </a:solidFill>
              </a:rPr>
              <a:t>מים – 15%</a:t>
            </a:r>
            <a:endParaRPr lang="en-US" sz="2400" dirty="0">
              <a:solidFill>
                <a:srgbClr val="002060"/>
              </a:solidFill>
            </a:endParaRPr>
          </a:p>
          <a:p>
            <a:pPr lvl="0" algn="just" rtl="1">
              <a:spcAft>
                <a:spcPts val="300"/>
              </a:spcAft>
            </a:pPr>
            <a:r>
              <a:rPr lang="he-IL" sz="2400" dirty="0">
                <a:solidFill>
                  <a:srgbClr val="002060"/>
                </a:solidFill>
              </a:rPr>
              <a:t>אחרים – 15%</a:t>
            </a:r>
            <a:endParaRPr lang="en-US" sz="2400" dirty="0">
              <a:solidFill>
                <a:srgbClr val="002060"/>
              </a:solidFill>
            </a:endParaRPr>
          </a:p>
          <a:p>
            <a:pPr algn="just" rtl="1"/>
            <a:r>
              <a:rPr lang="he-IL" sz="2400" dirty="0">
                <a:solidFill>
                  <a:srgbClr val="002060"/>
                </a:solidFill>
              </a:rPr>
              <a:t>טבלת עלות מידול צל לפי מ"ר עבור חמשת מקצעות הליבה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43</a:t>
            </a:fld>
            <a:endParaRPr lang="he-IL" altLang="he-IL"/>
          </a:p>
        </p:txBody>
      </p:sp>
      <p:sp>
        <p:nvSpPr>
          <p:cNvPr id="3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</a:t>
            </a:r>
          </a:p>
          <a:p>
            <a:pPr lvl="0"/>
            <a:r>
              <a:rPr lang="he-IL" dirty="0">
                <a:latin typeface="Arial Black" panose="020B0A04020102020204" pitchFamily="34" charset="0"/>
              </a:rPr>
              <a:t>	</a:t>
            </a:r>
            <a:r>
              <a:rPr lang="he-IL" dirty="0" smtClean="0">
                <a:latin typeface="Arial Black" panose="020B0A04020102020204" pitchFamily="34" charset="0"/>
              </a:rPr>
              <a:t>			 </a:t>
            </a:r>
            <a:r>
              <a:rPr lang="he-IL" dirty="0"/>
              <a:t>התמורה לשירותי ניהול </a:t>
            </a:r>
            <a:r>
              <a:rPr lang="en-US" dirty="0" smtClean="0"/>
              <a:t>BIM</a:t>
            </a:r>
            <a:r>
              <a:rPr lang="he-IL" dirty="0" smtClean="0"/>
              <a:t> </a:t>
            </a:r>
            <a:r>
              <a:rPr lang="he-IL" sz="2000" b="0" dirty="0" smtClean="0"/>
              <a:t>(המשך)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ג. שירותים נוספים  </a:t>
            </a:r>
            <a:r>
              <a:rPr lang="he-IL" sz="1600" b="1" dirty="0" smtClean="0">
                <a:solidFill>
                  <a:srgbClr val="002060"/>
                </a:solidFill>
              </a:rPr>
              <a:t>(המשך) </a:t>
            </a:r>
            <a:r>
              <a:rPr lang="he-IL" sz="2400" b="1" dirty="0" smtClean="0">
                <a:solidFill>
                  <a:srgbClr val="002060"/>
                </a:solidFill>
              </a:rPr>
              <a:t>: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he-IL" sz="2400" dirty="0" smtClean="0">
                <a:solidFill>
                  <a:srgbClr val="002060"/>
                </a:solidFill>
              </a:rPr>
              <a:t>להלן, טבלת </a:t>
            </a:r>
            <a:r>
              <a:rPr lang="he-IL" sz="2400" dirty="0">
                <a:solidFill>
                  <a:srgbClr val="002060"/>
                </a:solidFill>
              </a:rPr>
              <a:t>עלות מידול צל לפי מ"ר עבור חמשת מקצעות </a:t>
            </a:r>
            <a:r>
              <a:rPr lang="he-IL" sz="2400" dirty="0" smtClean="0">
                <a:solidFill>
                  <a:srgbClr val="002060"/>
                </a:solidFill>
              </a:rPr>
              <a:t>הליבה -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95688" y="1774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23274"/>
              </p:ext>
            </p:extLst>
          </p:nvPr>
        </p:nvGraphicFramePr>
        <p:xfrm>
          <a:off x="3491880" y="1916832"/>
          <a:ext cx="5152130" cy="28321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81218"/>
                <a:gridCol w="946437"/>
                <a:gridCol w="751263"/>
                <a:gridCol w="1273212"/>
              </a:tblGrid>
              <a:tr h="649640">
                <a:tc>
                  <a:txBody>
                    <a:bodyPr/>
                    <a:lstStyle/>
                    <a:p>
                      <a:pPr marL="180340" algn="r" rtl="1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80340" algn="r" rtl="1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80340" algn="ctr" rtl="1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rgbClr val="002060"/>
                          </a:solidFill>
                          <a:effectLst/>
                        </a:rPr>
                        <a:t>עלות מידול לפי מ"ר (₪)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83092">
                <a:tc>
                  <a:txBody>
                    <a:bodyPr/>
                    <a:lstStyle/>
                    <a:p>
                      <a:pPr marL="0" algn="r" rtl="1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002060"/>
                          </a:solidFill>
                          <a:effectLst/>
                        </a:rPr>
                        <a:t>שטח לא חזרתי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מבנה פשוט</a:t>
                      </a:r>
                      <a:endParaRPr lang="en-US" sz="16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מבנה רגיל</a:t>
                      </a:r>
                      <a:endParaRPr lang="en-US" sz="16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מבנה מורכב/ ייעודי</a:t>
                      </a:r>
                      <a:endParaRPr lang="en-US" sz="1600" b="1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46">
                <a:tc>
                  <a:txBody>
                    <a:bodyPr/>
                    <a:lstStyle/>
                    <a:p>
                      <a:pPr marL="0" algn="r" rtl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he-IL" sz="1600" b="0" dirty="0">
                          <a:solidFill>
                            <a:srgbClr val="002060"/>
                          </a:solidFill>
                          <a:effectLst/>
                        </a:rPr>
                        <a:t>עד 400 מ"ר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120</a:t>
                      </a:r>
                      <a:endParaRPr lang="en-US" sz="180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46">
                <a:tc>
                  <a:txBody>
                    <a:bodyPr/>
                    <a:lstStyle/>
                    <a:p>
                      <a:pPr marL="0" algn="r" rtl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he-IL" sz="1600" b="0" dirty="0">
                          <a:solidFill>
                            <a:srgbClr val="002060"/>
                          </a:solidFill>
                          <a:effectLst/>
                        </a:rPr>
                        <a:t>401 – 1500 מ"ר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65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marL="0" algn="r" rtl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he-IL" sz="1600" b="0" dirty="0">
                          <a:solidFill>
                            <a:srgbClr val="002060"/>
                          </a:solidFill>
                          <a:effectLst/>
                        </a:rPr>
                        <a:t>1501 – 5000 מ"ר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marL="0" algn="r" rtl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he-IL" sz="1600" b="0" dirty="0">
                          <a:solidFill>
                            <a:srgbClr val="002060"/>
                          </a:solidFill>
                          <a:effectLst/>
                        </a:rPr>
                        <a:t>5001 – 10,000 מ"ר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marL="0" algn="r" rtl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he-IL" sz="1600" b="0" dirty="0">
                          <a:solidFill>
                            <a:srgbClr val="002060"/>
                          </a:solidFill>
                          <a:effectLst/>
                        </a:rPr>
                        <a:t>10,001 מ"ר ומעלה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95688" y="1774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2915816" y="5015498"/>
            <a:ext cx="32079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ts val="2000"/>
              </a:lnSpc>
            </a:pPr>
            <a:r>
              <a:rPr lang="he-IL" dirty="0"/>
              <a:t>עבור שטחים </a:t>
            </a:r>
            <a:r>
              <a:rPr lang="he-IL" dirty="0" err="1"/>
              <a:t>חזרתים</a:t>
            </a:r>
            <a:r>
              <a:rPr lang="he-IL" dirty="0"/>
              <a:t> כגון קומות טיפוסיות חוזרות או מבנים זהים יש להכפיל במקדם </a:t>
            </a:r>
            <a:r>
              <a:rPr lang="he-IL" dirty="0" err="1"/>
              <a:t>חזרתיות</a:t>
            </a:r>
            <a:r>
              <a:rPr lang="he-IL" dirty="0"/>
              <a:t> </a:t>
            </a:r>
            <a:r>
              <a:rPr lang="en-US" dirty="0"/>
              <a:t>K</a:t>
            </a:r>
          </a:p>
        </p:txBody>
      </p:sp>
      <p:graphicFrame>
        <p:nvGraphicFramePr>
          <p:cNvPr id="16" name="טבלה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72278"/>
              </p:ext>
            </p:extLst>
          </p:nvPr>
        </p:nvGraphicFramePr>
        <p:xfrm>
          <a:off x="539552" y="4812496"/>
          <a:ext cx="2426884" cy="16408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36708"/>
                <a:gridCol w="890176"/>
              </a:tblGrid>
              <a:tr h="183092">
                <a:tc>
                  <a:txBody>
                    <a:bodyPr/>
                    <a:lstStyle/>
                    <a:p>
                      <a:pPr marL="0" indent="-1588" algn="ctr" rtl="1"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כמות החזרות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K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marL="180340" algn="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he-IL" sz="1600" b="0" dirty="0">
                          <a:solidFill>
                            <a:srgbClr val="002060"/>
                          </a:solidFill>
                          <a:effectLst/>
                        </a:rPr>
                        <a:t>חזרה ראשונה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he-IL" sz="1600">
                          <a:solidFill>
                            <a:srgbClr val="002060"/>
                          </a:solidFill>
                          <a:effectLst/>
                        </a:rPr>
                        <a:t>0.5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marL="180340" algn="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he-IL" sz="1600" b="0" dirty="0">
                          <a:solidFill>
                            <a:srgbClr val="002060"/>
                          </a:solidFill>
                          <a:effectLst/>
                        </a:rPr>
                        <a:t>חזרה שניה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0.3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marL="180340" algn="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he-IL" sz="1600" b="0" dirty="0">
                          <a:solidFill>
                            <a:srgbClr val="002060"/>
                          </a:solidFill>
                          <a:effectLst/>
                        </a:rPr>
                        <a:t>חזרה שלישת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0.2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marL="180340" algn="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he-IL" sz="1600" b="0" dirty="0">
                          <a:solidFill>
                            <a:srgbClr val="002060"/>
                          </a:solidFill>
                          <a:effectLst/>
                        </a:rPr>
                        <a:t>כל חזרה נוספת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0.1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marL="180340" algn="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he-IL" sz="1600" b="0" dirty="0">
                          <a:solidFill>
                            <a:srgbClr val="002060"/>
                          </a:solidFill>
                          <a:effectLst/>
                        </a:rPr>
                        <a:t>מעל 10 חזרות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rtl="1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-3683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0.05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David"/>
                        <a:ea typeface="David"/>
                      </a:endParaRPr>
                    </a:p>
                  </a:txBody>
                  <a:tcPr marL="31689" marR="31689" marT="0" marB="0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3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2708920"/>
            <a:ext cx="8176466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88900" algn="r" rtl="1">
              <a:buSzPct val="85000"/>
            </a:pPr>
            <a:endParaRPr lang="he-IL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algn="r" rtl="1">
              <a:buSzPct val="85000"/>
            </a:pPr>
            <a:endParaRPr lang="he-I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algn="r" rtl="1">
              <a:buSzPct val="85000"/>
            </a:pPr>
            <a:endParaRPr lang="he-IL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algn="r" rtl="1">
              <a:buSzPct val="85000"/>
            </a:pPr>
            <a:endParaRPr lang="he-I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algn="r" rtl="1">
              <a:buSzPct val="85000"/>
            </a:pPr>
            <a:endParaRPr lang="he-I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algn="r" rtl="1">
              <a:buSzPct val="85000"/>
            </a:pPr>
            <a:endParaRPr lang="he-IL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algn="r" rtl="1">
              <a:buSzPct val="85000"/>
            </a:pPr>
            <a:endParaRPr lang="he-I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algn="r" rtl="1">
              <a:buSzPct val="85000"/>
            </a:pPr>
            <a:endParaRPr lang="he-IL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algn="r" rtl="1">
              <a:buSzPct val="85000"/>
            </a:pPr>
            <a:endParaRPr lang="he-I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algn="r" rtl="1">
              <a:buSzPct val="85000"/>
            </a:pPr>
            <a:endParaRPr lang="he-I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99990" y="995244"/>
            <a:ext cx="817646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88900" algn="r" rtl="1">
              <a:buSzPct val="85000"/>
            </a:pPr>
            <a:endParaRPr lang="he-IL" sz="2400" dirty="0" smtClean="0">
              <a:solidFill>
                <a:srgbClr val="002060"/>
              </a:solidFill>
            </a:endParaRPr>
          </a:p>
          <a:p>
            <a:pPr marL="88900" algn="r" rtl="1">
              <a:buSzPct val="85000"/>
            </a:pPr>
            <a:endParaRPr lang="he-IL" sz="2400" dirty="0">
              <a:solidFill>
                <a:srgbClr val="002060"/>
              </a:solidFill>
            </a:endParaRPr>
          </a:p>
          <a:p>
            <a:pPr marL="88900" algn="r" rtl="1">
              <a:buSzPct val="85000"/>
            </a:pPr>
            <a:endParaRPr lang="he-IL" sz="2400" dirty="0" smtClean="0">
              <a:solidFill>
                <a:srgbClr val="002060"/>
              </a:solidFill>
            </a:endParaRPr>
          </a:p>
          <a:p>
            <a:pPr marL="88900" algn="r" rtl="1">
              <a:buSzPct val="85000"/>
            </a:pPr>
            <a:endParaRPr lang="he-IL" sz="2400" dirty="0">
              <a:solidFill>
                <a:srgbClr val="002060"/>
              </a:solidFill>
            </a:endParaRPr>
          </a:p>
        </p:txBody>
      </p:sp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44</a:t>
            </a:fld>
            <a:endParaRPr lang="he-IL" altLang="he-IL"/>
          </a:p>
        </p:txBody>
      </p:sp>
      <p:pic>
        <p:nvPicPr>
          <p:cNvPr id="10" name="תמונה 6">
            <a:extLst>
              <a:ext uri="{FF2B5EF4-FFF2-40B4-BE49-F238E27FC236}">
                <a16:creationId xmlns="" xmlns:a16="http://schemas.microsoft.com/office/drawing/2014/main" id="{F1DCF5E7-2C4B-4701-A436-EB5739E567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2708920"/>
            <a:ext cx="8349452" cy="3977758"/>
          </a:xfrm>
          <a:prstGeom prst="rect">
            <a:avLst/>
          </a:prstGeom>
        </p:spPr>
      </p:pic>
      <p:sp>
        <p:nvSpPr>
          <p:cNvPr id="9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ניהול מודל </a:t>
            </a:r>
            <a:r>
              <a:rPr lang="en-US" sz="2800" dirty="0" smtClean="0">
                <a:latin typeface="Arial Black" panose="020B0A04020102020204" pitchFamily="34" charset="0"/>
              </a:rPr>
              <a:t>BIM</a:t>
            </a:r>
            <a:r>
              <a:rPr lang="he-IL" sz="2800" dirty="0" smtClean="0">
                <a:latin typeface="Arial Black" panose="020B0A04020102020204" pitchFamily="34" charset="0"/>
              </a:rPr>
              <a:t> תעריף - </a:t>
            </a:r>
            <a:r>
              <a:rPr lang="he-IL" dirty="0" smtClean="0">
                <a:latin typeface="Arial Black" panose="020B0A04020102020204" pitchFamily="34" charset="0"/>
              </a:rPr>
              <a:t>פרק 2.19.03 / </a:t>
            </a:r>
          </a:p>
          <a:p>
            <a:r>
              <a:rPr lang="he-IL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he-IL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		  עלויות – דוגמא :</a:t>
            </a:r>
            <a:endParaRPr lang="he-IL" dirty="0">
              <a:solidFill>
                <a:srgbClr val="002060"/>
              </a:solidFill>
            </a:endParaRPr>
          </a:p>
          <a:p>
            <a:r>
              <a:rPr lang="he-IL" dirty="0" smtClean="0">
                <a:latin typeface="Arial Black" panose="020B0A04020102020204" pitchFamily="34" charset="0"/>
              </a:rPr>
              <a:t>			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11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12">
            <a:extLst>
              <a:ext uri="{FF2B5EF4-FFF2-40B4-BE49-F238E27FC236}">
                <a16:creationId xmlns="" xmlns:a16="http://schemas.microsoft.com/office/drawing/2014/main" id="{114F2365-B11E-4568-A0CC-F37F6A6A44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1038841"/>
            <a:ext cx="8280920" cy="18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45</a:t>
            </a:fld>
            <a:endParaRPr lang="he-IL" altLang="he-IL"/>
          </a:p>
        </p:txBody>
      </p:sp>
      <p:pic>
        <p:nvPicPr>
          <p:cNvPr id="3" name="Snagit_SNG85A">
            <a:extLst>
              <a:ext uri="{FF2B5EF4-FFF2-40B4-BE49-F238E27FC236}">
                <a16:creationId xmlns="" xmlns:a16="http://schemas.microsoft.com/office/drawing/2014/main" id="{892C591E-C29D-4A3C-83B2-CAAB83405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5081037" cy="3600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עדכון פרקים מקצועיים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  <p:pic>
        <p:nvPicPr>
          <p:cNvPr id="11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18004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r" rtl="1">
              <a:spcAft>
                <a:spcPts val="600"/>
              </a:spcAft>
              <a:buClr>
                <a:srgbClr val="00974A"/>
              </a:buClr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מה השתנה ?</a:t>
            </a:r>
            <a:endParaRPr lang="he-IL" sz="2400" b="1" dirty="0">
              <a:solidFill>
                <a:srgbClr val="002060"/>
              </a:solidFill>
            </a:endParaRPr>
          </a:p>
          <a:p>
            <a:pPr marL="342900" indent="-342900" algn="r" rtl="1">
              <a:spcAft>
                <a:spcPts val="600"/>
              </a:spcAft>
              <a:buClr>
                <a:schemeClr val="tx1"/>
              </a:buClr>
              <a:buSzPct val="130000"/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</a:rPr>
              <a:t>בתכולות העבודה – נוצרו התאמות לתוצרים ב – </a:t>
            </a:r>
            <a:r>
              <a:rPr lang="en-US" sz="2400" dirty="0" smtClean="0">
                <a:solidFill>
                  <a:srgbClr val="002060"/>
                </a:solidFill>
              </a:rPr>
              <a:t>BIM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342900" indent="-342900" algn="r" rtl="1">
              <a:spcAft>
                <a:spcPts val="600"/>
              </a:spcAft>
              <a:buClr>
                <a:schemeClr val="tx1"/>
              </a:buClr>
              <a:buSzPct val="130000"/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srgbClr val="002060"/>
                </a:solidFill>
              </a:rPr>
              <a:t>התאמות </a:t>
            </a:r>
            <a:r>
              <a:rPr lang="he-IL" sz="2400" dirty="0">
                <a:solidFill>
                  <a:srgbClr val="002060"/>
                </a:solidFill>
              </a:rPr>
              <a:t>מתבטאות בשלבי העבודה ההנדסית ופירוט השלבים 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342900" indent="-342900" algn="r" rtl="1">
              <a:spcAft>
                <a:spcPts val="600"/>
              </a:spcAft>
              <a:buClr>
                <a:schemeClr val="tx1"/>
              </a:buClr>
              <a:buSzPct val="130000"/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srgbClr val="002060"/>
                </a:solidFill>
              </a:rPr>
              <a:t>עדכון </a:t>
            </a:r>
            <a:r>
              <a:rPr lang="he-IL" sz="2400" dirty="0">
                <a:solidFill>
                  <a:srgbClr val="002060"/>
                </a:solidFill>
              </a:rPr>
              <a:t>אבני דרך ואחוזי שירותים חלקיים בשיטת </a:t>
            </a:r>
            <a:r>
              <a:rPr lang="en-US" sz="2400" dirty="0" smtClean="0">
                <a:solidFill>
                  <a:srgbClr val="002060"/>
                </a:solidFill>
              </a:rPr>
              <a:t>BIM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כותרת 1"/>
          <p:cNvSpPr txBox="1">
            <a:spLocks noChangeArrowheads="1"/>
          </p:cNvSpPr>
          <p:nvPr/>
        </p:nvSpPr>
        <p:spPr>
          <a:xfrm>
            <a:off x="5508104" y="2708920"/>
            <a:ext cx="2636789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he-IL" sz="2800" dirty="0" smtClean="0">
                <a:latin typeface="Arial Black" panose="020B0A04020102020204" pitchFamily="34" charset="0"/>
              </a:rPr>
              <a:t>לדוגמה : </a:t>
            </a:r>
            <a:endParaRPr lang="en-US" sz="25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46</a:t>
            </a:fld>
            <a:endParaRPr lang="he-IL" altLang="he-IL"/>
          </a:p>
        </p:txBody>
      </p:sp>
      <p:sp>
        <p:nvSpPr>
          <p:cNvPr id="10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/>
            <a:r>
              <a:rPr lang="he-IL" sz="2800" dirty="0" smtClean="0">
                <a:latin typeface="Arial Black" panose="020B0A04020102020204" pitchFamily="34" charset="0"/>
              </a:rPr>
              <a:t>עדכון פרקים מקצועיים / </a:t>
            </a:r>
            <a:r>
              <a:rPr lang="he-IL" dirty="0">
                <a:solidFill>
                  <a:srgbClr val="002060"/>
                </a:solidFill>
              </a:rPr>
              <a:t>פרק 2.2 אדריכלות </a:t>
            </a:r>
          </a:p>
        </p:txBody>
      </p:sp>
      <p:pic>
        <p:nvPicPr>
          <p:cNvPr id="11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1703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1" indent="-455613" algn="just" rtl="1"/>
            <a:r>
              <a:rPr lang="he-IL" sz="2400" b="1" dirty="0" smtClean="0">
                <a:solidFill>
                  <a:srgbClr val="002060"/>
                </a:solidFill>
              </a:rPr>
              <a:t>תוספות ב-</a:t>
            </a:r>
            <a:r>
              <a:rPr lang="en-US" sz="2400" b="1" dirty="0" smtClean="0">
                <a:solidFill>
                  <a:srgbClr val="002060"/>
                </a:solidFill>
              </a:rPr>
              <a:t>BIM</a:t>
            </a:r>
            <a:endParaRPr lang="he-IL" sz="2400" b="1" dirty="0">
              <a:solidFill>
                <a:srgbClr val="002060"/>
              </a:solidFill>
            </a:endParaRPr>
          </a:p>
          <a:p>
            <a:pPr marL="0" lvl="1" indent="0" algn="just" rtl="1">
              <a:spcBef>
                <a:spcPts val="600"/>
              </a:spcBef>
            </a:pPr>
            <a:r>
              <a:rPr lang="he-IL" sz="2400" b="1" dirty="0">
                <a:solidFill>
                  <a:srgbClr val="002060"/>
                </a:solidFill>
              </a:rPr>
              <a:t>תכנון </a:t>
            </a:r>
            <a:r>
              <a:rPr lang="he-IL" sz="2400" b="1" dirty="0" smtClean="0">
                <a:solidFill>
                  <a:srgbClr val="002060"/>
                </a:solidFill>
              </a:rPr>
              <a:t>מוקדם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הכנת </a:t>
            </a:r>
            <a:r>
              <a:rPr lang="he-IL" sz="2400" dirty="0">
                <a:solidFill>
                  <a:srgbClr val="002060"/>
                </a:solidFill>
              </a:rPr>
              <a:t>מודל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אדריכלי, ברמת </a:t>
            </a:r>
            <a:r>
              <a:rPr lang="en-US" sz="2400" dirty="0">
                <a:solidFill>
                  <a:srgbClr val="002060"/>
                </a:solidFill>
              </a:rPr>
              <a:t>LOD100 </a:t>
            </a:r>
            <a:r>
              <a:rPr lang="he-IL" sz="2400" dirty="0">
                <a:solidFill>
                  <a:srgbClr val="002060"/>
                </a:solidFill>
              </a:rPr>
              <a:t> (ראה טבלת </a:t>
            </a:r>
            <a:r>
              <a:rPr lang="en-US" sz="2400" dirty="0">
                <a:solidFill>
                  <a:srgbClr val="002060"/>
                </a:solidFill>
              </a:rPr>
              <a:t>LOD </a:t>
            </a:r>
            <a:r>
              <a:rPr lang="he-IL" sz="2400" dirty="0">
                <a:solidFill>
                  <a:srgbClr val="002060"/>
                </a:solidFill>
              </a:rPr>
              <a:t> בנספח </a:t>
            </a:r>
            <a:r>
              <a:rPr lang="en-US" sz="2400" dirty="0" smtClean="0">
                <a:solidFill>
                  <a:srgbClr val="002060"/>
                </a:solidFill>
              </a:rPr>
              <a:t>OIR</a:t>
            </a:r>
            <a:r>
              <a:rPr lang="he-IL" sz="2400" dirty="0" smtClean="0">
                <a:solidFill>
                  <a:srgbClr val="002060"/>
                </a:solidFill>
              </a:rPr>
              <a:t>) </a:t>
            </a:r>
            <a:endParaRPr lang="he-IL" sz="2400" dirty="0">
              <a:solidFill>
                <a:srgbClr val="002060"/>
              </a:solidFill>
            </a:endParaRPr>
          </a:p>
          <a:p>
            <a:pPr marL="0" lvl="1" indent="0" algn="just" rtl="1">
              <a:spcBef>
                <a:spcPts val="600"/>
              </a:spcBef>
            </a:pPr>
            <a:r>
              <a:rPr lang="he-IL" sz="2400" b="1" dirty="0" smtClean="0">
                <a:solidFill>
                  <a:srgbClr val="002060"/>
                </a:solidFill>
              </a:rPr>
              <a:t>תכנון סופי: </a:t>
            </a:r>
          </a:p>
          <a:p>
            <a:pPr marL="342900" lvl="1" indent="-254000" algn="just" rt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e-IL" sz="2400" dirty="0">
                <a:solidFill>
                  <a:srgbClr val="002060"/>
                </a:solidFill>
              </a:rPr>
              <a:t>הכנת מודל ברמת </a:t>
            </a:r>
            <a:r>
              <a:rPr lang="en-US" sz="2400" dirty="0">
                <a:solidFill>
                  <a:srgbClr val="002060"/>
                </a:solidFill>
              </a:rPr>
              <a:t>LOD200.2 </a:t>
            </a:r>
            <a:r>
              <a:rPr lang="he-IL" sz="2400" dirty="0">
                <a:solidFill>
                  <a:srgbClr val="002060"/>
                </a:solidFill>
              </a:rPr>
              <a:t> ואישורו בשלבים. 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המודל </a:t>
            </a:r>
            <a:r>
              <a:rPr lang="he-IL" sz="2400" dirty="0">
                <a:solidFill>
                  <a:srgbClr val="002060"/>
                </a:solidFill>
              </a:rPr>
              <a:t>יעבור שלבי פיתוח בו יתר המתכננים יעשירו את מודל האדריכלות. המודל יכיל אינפורמציה על הרכיבים השונים הנוגעים לתפקוד הנדרש מהם (למשל – הגדרת דרישות בטיחות על גבי המודל</a:t>
            </a:r>
            <a:r>
              <a:rPr lang="he-IL" sz="2400" dirty="0" smtClean="0">
                <a:solidFill>
                  <a:srgbClr val="002060"/>
                </a:solidFill>
              </a:rPr>
              <a:t>).</a:t>
            </a:r>
            <a:endParaRPr lang="he-I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47</a:t>
            </a:fld>
            <a:endParaRPr lang="he-IL" altLang="he-IL"/>
          </a:p>
        </p:txBody>
      </p:sp>
      <p:sp>
        <p:nvSpPr>
          <p:cNvPr id="10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/>
            <a:r>
              <a:rPr lang="he-IL" sz="2800" dirty="0" smtClean="0">
                <a:latin typeface="Arial Black" panose="020B0A04020102020204" pitchFamily="34" charset="0"/>
              </a:rPr>
              <a:t>עדכון פרקים מקצועיים / </a:t>
            </a:r>
            <a:r>
              <a:rPr lang="he-IL" dirty="0">
                <a:solidFill>
                  <a:srgbClr val="002060"/>
                </a:solidFill>
              </a:rPr>
              <a:t>פרק 2.2 אדריכלות </a:t>
            </a:r>
          </a:p>
        </p:txBody>
      </p:sp>
      <p:pic>
        <p:nvPicPr>
          <p:cNvPr id="11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47936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1" indent="-455613" algn="just" rtl="1"/>
            <a:r>
              <a:rPr lang="he-IL" sz="2400" b="1" dirty="0" smtClean="0">
                <a:solidFill>
                  <a:srgbClr val="002060"/>
                </a:solidFill>
              </a:rPr>
              <a:t>תוספות ב-</a:t>
            </a:r>
            <a:r>
              <a:rPr lang="en-US" sz="2400" b="1" dirty="0" smtClean="0">
                <a:solidFill>
                  <a:srgbClr val="002060"/>
                </a:solidFill>
              </a:rPr>
              <a:t>BIM</a:t>
            </a:r>
            <a:endParaRPr lang="he-IL" sz="2400" b="1" dirty="0">
              <a:solidFill>
                <a:srgbClr val="002060"/>
              </a:solidFill>
            </a:endParaRPr>
          </a:p>
          <a:p>
            <a:pPr marL="0" lvl="1" indent="0" algn="just" rtl="1">
              <a:spcBef>
                <a:spcPts val="300"/>
              </a:spcBef>
            </a:pPr>
            <a:r>
              <a:rPr lang="he-IL" sz="2400" b="1" dirty="0" smtClean="0">
                <a:solidFill>
                  <a:srgbClr val="002060"/>
                </a:solidFill>
              </a:rPr>
              <a:t>תכנון מפורט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המשך </a:t>
            </a:r>
            <a:r>
              <a:rPr lang="he-IL" sz="2400" dirty="0">
                <a:solidFill>
                  <a:srgbClr val="002060"/>
                </a:solidFill>
              </a:rPr>
              <a:t>פירוט המודל לרמת </a:t>
            </a:r>
            <a:r>
              <a:rPr lang="en-US" sz="2400" dirty="0">
                <a:solidFill>
                  <a:srgbClr val="002060"/>
                </a:solidFill>
              </a:rPr>
              <a:t>LOD350</a:t>
            </a:r>
            <a:r>
              <a:rPr lang="he-IL" sz="2400" dirty="0">
                <a:solidFill>
                  <a:srgbClr val="002060"/>
                </a:solidFill>
              </a:rPr>
              <a:t> (בהתאם לטבלת דרישות </a:t>
            </a:r>
            <a:r>
              <a:rPr lang="en-US" sz="2400" dirty="0">
                <a:solidFill>
                  <a:srgbClr val="002060"/>
                </a:solidFill>
              </a:rPr>
              <a:t>LOD</a:t>
            </a:r>
            <a:r>
              <a:rPr lang="he-IL" sz="2400" dirty="0">
                <a:solidFill>
                  <a:srgbClr val="002060"/>
                </a:solidFill>
              </a:rPr>
              <a:t> במסמך </a:t>
            </a:r>
            <a:r>
              <a:rPr lang="en-US" sz="2400" dirty="0">
                <a:solidFill>
                  <a:srgbClr val="002060"/>
                </a:solidFill>
              </a:rPr>
              <a:t>OIR</a:t>
            </a:r>
            <a:r>
              <a:rPr lang="he-IL" sz="2400" dirty="0">
                <a:solidFill>
                  <a:srgbClr val="002060"/>
                </a:solidFill>
              </a:rPr>
              <a:t>) </a:t>
            </a:r>
            <a:r>
              <a:rPr lang="he-IL" sz="2400" dirty="0" smtClean="0">
                <a:solidFill>
                  <a:srgbClr val="002060"/>
                </a:solidFill>
              </a:rPr>
              <a:t>. 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המודל </a:t>
            </a:r>
            <a:r>
              <a:rPr lang="he-IL" sz="2400" dirty="0">
                <a:solidFill>
                  <a:srgbClr val="002060"/>
                </a:solidFill>
              </a:rPr>
              <a:t>יוגש כשיסתיימו שלבי הפיתוח בהם יתר המתכננים ישלימו את המודלים שלהם ומודל האדריכלות יכיל את כל האינפורמציה הנדרשת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המודל </a:t>
            </a:r>
            <a:r>
              <a:rPr lang="he-IL" sz="2400" dirty="0">
                <a:solidFill>
                  <a:srgbClr val="002060"/>
                </a:solidFill>
              </a:rPr>
              <a:t>יכיל אינפורמציה על הרכיבים השונים הנוגעים לתפקוד הנדרש מהם (למשל – הגדרת דרישות בטיחות על גבי המודל</a:t>
            </a:r>
            <a:r>
              <a:rPr lang="he-IL" sz="2400" dirty="0" smtClean="0">
                <a:solidFill>
                  <a:srgbClr val="002060"/>
                </a:solidFill>
              </a:rPr>
              <a:t>).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המודל </a:t>
            </a:r>
            <a:r>
              <a:rPr lang="he-IL" sz="2400" dirty="0">
                <a:solidFill>
                  <a:srgbClr val="002060"/>
                </a:solidFill>
              </a:rPr>
              <a:t>יכיל את כל הפתחים הנדרשים ע"י המתכננים </a:t>
            </a:r>
            <a:r>
              <a:rPr lang="he-IL" sz="2400" dirty="0" smtClean="0">
                <a:solidFill>
                  <a:srgbClr val="002060"/>
                </a:solidFill>
              </a:rPr>
              <a:t>האחרים.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הכנת </a:t>
            </a:r>
            <a:r>
              <a:rPr lang="he-IL" sz="2400" dirty="0">
                <a:solidFill>
                  <a:srgbClr val="002060"/>
                </a:solidFill>
              </a:rPr>
              <a:t>מודל ייעודי לתחזוקה בהתאם למסמך </a:t>
            </a:r>
            <a:r>
              <a:rPr lang="en-US" sz="2400" dirty="0">
                <a:solidFill>
                  <a:srgbClr val="002060"/>
                </a:solidFill>
              </a:rPr>
              <a:t>OIR</a:t>
            </a:r>
            <a:r>
              <a:rPr lang="he-IL" sz="2400" dirty="0">
                <a:solidFill>
                  <a:srgbClr val="002060"/>
                </a:solidFill>
              </a:rPr>
              <a:t> </a:t>
            </a:r>
            <a:r>
              <a:rPr lang="he-IL" sz="2400" dirty="0" smtClean="0">
                <a:solidFill>
                  <a:srgbClr val="002060"/>
                </a:solidFill>
              </a:rPr>
              <a:t>הארגוני.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כתבי </a:t>
            </a:r>
            <a:r>
              <a:rPr lang="he-IL" sz="2400" dirty="0">
                <a:solidFill>
                  <a:srgbClr val="002060"/>
                </a:solidFill>
              </a:rPr>
              <a:t>כמויות בהתאם להנחיית מנהל המודל.</a:t>
            </a:r>
          </a:p>
        </p:txBody>
      </p:sp>
    </p:spTree>
    <p:extLst>
      <p:ext uri="{BB962C8B-B14F-4D97-AF65-F5344CB8AC3E}">
        <p14:creationId xmlns:p14="http://schemas.microsoft.com/office/powerpoint/2010/main" val="11710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48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/>
            <a:r>
              <a:rPr lang="he-IL" sz="2800" dirty="0" smtClean="0">
                <a:latin typeface="Arial Black" panose="020B0A04020102020204" pitchFamily="34" charset="0"/>
              </a:rPr>
              <a:t>עדכון פרקים מקצועיים / </a:t>
            </a:r>
            <a:r>
              <a:rPr lang="he-IL" dirty="0">
                <a:solidFill>
                  <a:srgbClr val="002060"/>
                </a:solidFill>
              </a:rPr>
              <a:t>פרק </a:t>
            </a:r>
            <a:r>
              <a:rPr lang="he-IL" dirty="0" smtClean="0">
                <a:solidFill>
                  <a:srgbClr val="002060"/>
                </a:solidFill>
              </a:rPr>
              <a:t>2.3 הנדסת בניין </a:t>
            </a:r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8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27469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1" indent="-455613" algn="just" rtl="1">
              <a:spcBef>
                <a:spcPts val="300"/>
              </a:spcBef>
            </a:pPr>
            <a:r>
              <a:rPr lang="he-IL" sz="2400" b="1" dirty="0" smtClean="0">
                <a:solidFill>
                  <a:srgbClr val="002060"/>
                </a:solidFill>
              </a:rPr>
              <a:t>תוספות ב-</a:t>
            </a:r>
            <a:r>
              <a:rPr lang="en-US" sz="2400" b="1" dirty="0" smtClean="0">
                <a:solidFill>
                  <a:srgbClr val="002060"/>
                </a:solidFill>
              </a:rPr>
              <a:t>BIM</a:t>
            </a:r>
            <a:endParaRPr lang="he-IL" sz="2400" b="1" dirty="0">
              <a:solidFill>
                <a:srgbClr val="002060"/>
              </a:solidFill>
            </a:endParaRPr>
          </a:p>
          <a:p>
            <a:pPr marL="0" lvl="1" indent="0" algn="just" rtl="1">
              <a:spcBef>
                <a:spcPts val="300"/>
              </a:spcBef>
            </a:pPr>
            <a:r>
              <a:rPr lang="he-IL" sz="2400" b="1" dirty="0" smtClean="0">
                <a:solidFill>
                  <a:srgbClr val="002060"/>
                </a:solidFill>
              </a:rPr>
              <a:t>תכנון סופי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הקמת </a:t>
            </a:r>
            <a:r>
              <a:rPr lang="he-IL" sz="2200" dirty="0">
                <a:solidFill>
                  <a:srgbClr val="002060"/>
                </a:solidFill>
              </a:rPr>
              <a:t>מודל</a:t>
            </a:r>
            <a:r>
              <a:rPr lang="en-US" sz="2200" dirty="0">
                <a:solidFill>
                  <a:srgbClr val="002060"/>
                </a:solidFill>
              </a:rPr>
              <a:t>BIM </a:t>
            </a:r>
            <a:r>
              <a:rPr lang="he-IL" sz="2200" dirty="0">
                <a:solidFill>
                  <a:srgbClr val="002060"/>
                </a:solidFill>
              </a:rPr>
              <a:t> קונסטרוקטיבי בהתאם ל-</a:t>
            </a:r>
            <a:r>
              <a:rPr lang="en-US" sz="2200" dirty="0">
                <a:solidFill>
                  <a:srgbClr val="002060"/>
                </a:solidFill>
              </a:rPr>
              <a:t>LOD  </a:t>
            </a:r>
            <a:r>
              <a:rPr lang="en-US" sz="2200" dirty="0" smtClean="0">
                <a:solidFill>
                  <a:srgbClr val="002060"/>
                </a:solidFill>
              </a:rPr>
              <a:t>200.2</a:t>
            </a:r>
            <a:r>
              <a:rPr lang="he-IL" sz="22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תאום </a:t>
            </a:r>
            <a:r>
              <a:rPr lang="he-IL" sz="2200" dirty="0">
                <a:solidFill>
                  <a:srgbClr val="002060"/>
                </a:solidFill>
              </a:rPr>
              <a:t>האלמנטים עם אדריכלות ואישור התיאום להמשך עבודת יועצים</a:t>
            </a:r>
            <a:r>
              <a:rPr lang="he-IL" sz="22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הזנת </a:t>
            </a:r>
            <a:r>
              <a:rPr lang="he-IL" sz="2200" dirty="0">
                <a:solidFill>
                  <a:srgbClr val="002060"/>
                </a:solidFill>
              </a:rPr>
              <a:t>נתונים באלמנטים (לטובת זמינות לשליפה </a:t>
            </a:r>
            <a:r>
              <a:rPr lang="he-IL" sz="2200" dirty="0" smtClean="0">
                <a:solidFill>
                  <a:srgbClr val="002060"/>
                </a:solidFill>
              </a:rPr>
              <a:t>מהמודל).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אלמנטים קונסטרוקטיביים יהיו במודל קונסטרוקציה בלבד, </a:t>
            </a:r>
            <a:r>
              <a:rPr lang="he-IL" sz="2200" dirty="0" err="1" smtClean="0">
                <a:solidFill>
                  <a:srgbClr val="002060"/>
                </a:solidFill>
              </a:rPr>
              <a:t>הקונסט</a:t>
            </a:r>
            <a:r>
              <a:rPr lang="he-IL" sz="2200" dirty="0" smtClean="0">
                <a:solidFill>
                  <a:srgbClr val="002060"/>
                </a:solidFill>
              </a:rPr>
              <a:t>' יוודא שאין כפילות במודל האדריכלות </a:t>
            </a:r>
            <a:r>
              <a:rPr lang="he-IL" sz="2400" dirty="0" err="1" smtClean="0">
                <a:solidFill>
                  <a:srgbClr val="002060"/>
                </a:solidFill>
              </a:rPr>
              <a:t>לאלמנטי</a:t>
            </a:r>
            <a:r>
              <a:rPr lang="he-IL" sz="2400" dirty="0" smtClean="0">
                <a:solidFill>
                  <a:srgbClr val="002060"/>
                </a:solidFill>
              </a:rPr>
              <a:t> </a:t>
            </a:r>
            <a:r>
              <a:rPr lang="he-IL" sz="2400" dirty="0" err="1" smtClean="0">
                <a:solidFill>
                  <a:srgbClr val="002060"/>
                </a:solidFill>
              </a:rPr>
              <a:t>הקונסט</a:t>
            </a:r>
            <a:r>
              <a:rPr lang="he-IL" sz="2400" dirty="0" smtClean="0">
                <a:solidFill>
                  <a:srgbClr val="002060"/>
                </a:solidFill>
              </a:rPr>
              <a:t>'.</a:t>
            </a:r>
            <a:endParaRPr lang="he-IL" sz="2400" dirty="0">
              <a:solidFill>
                <a:srgbClr val="002060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4889" y="3789040"/>
            <a:ext cx="8211567" cy="2685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0" lvl="1" indent="0" algn="just" rtl="1">
              <a:spcBef>
                <a:spcPts val="300"/>
              </a:spcBef>
            </a:pPr>
            <a:r>
              <a:rPr lang="he-IL" sz="2400" b="1" dirty="0" smtClean="0">
                <a:solidFill>
                  <a:srgbClr val="002060"/>
                </a:solidFill>
              </a:rPr>
              <a:t>תכנון מפורט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הכנת </a:t>
            </a:r>
            <a:r>
              <a:rPr lang="he-IL" sz="2200" dirty="0">
                <a:solidFill>
                  <a:srgbClr val="002060"/>
                </a:solidFill>
              </a:rPr>
              <a:t>מודל קונסטרוקטיבי מפורט מושלם ומתואם עם האדריכלות </a:t>
            </a:r>
            <a:r>
              <a:rPr lang="en-US" sz="2200" dirty="0" smtClean="0">
                <a:solidFill>
                  <a:srgbClr val="002060"/>
                </a:solidFill>
              </a:rPr>
              <a:t>LOD350</a:t>
            </a:r>
            <a:r>
              <a:rPr lang="he-IL" sz="22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הכנת </a:t>
            </a:r>
            <a:r>
              <a:rPr lang="he-IL" sz="2200" dirty="0">
                <a:solidFill>
                  <a:srgbClr val="002060"/>
                </a:solidFill>
              </a:rPr>
              <a:t>פתחים באלמנטים מבטון מתואמים למעבר מערכות</a:t>
            </a:r>
            <a:r>
              <a:rPr lang="he-IL" sz="2200" dirty="0" smtClean="0">
                <a:solidFill>
                  <a:srgbClr val="002060"/>
                </a:solidFill>
              </a:rPr>
              <a:t>*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שרטוטי </a:t>
            </a:r>
            <a:r>
              <a:rPr lang="he-IL" sz="2200" dirty="0">
                <a:solidFill>
                  <a:srgbClr val="002060"/>
                </a:solidFill>
              </a:rPr>
              <a:t>תבניות יופקו מתוך מודל ה – </a:t>
            </a:r>
            <a:r>
              <a:rPr lang="en-US" sz="2200" dirty="0">
                <a:solidFill>
                  <a:srgbClr val="002060"/>
                </a:solidFill>
              </a:rPr>
              <a:t>BIM</a:t>
            </a:r>
            <a:r>
              <a:rPr lang="en-US" sz="2200" dirty="0" smtClean="0">
                <a:solidFill>
                  <a:srgbClr val="002060"/>
                </a:solidFill>
              </a:rPr>
              <a:t>*</a:t>
            </a:r>
            <a:endParaRPr lang="he-IL" sz="22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כתבי </a:t>
            </a:r>
            <a:r>
              <a:rPr lang="he-IL" sz="2200" dirty="0">
                <a:solidFill>
                  <a:srgbClr val="002060"/>
                </a:solidFill>
              </a:rPr>
              <a:t>כמויות יופקו ממודל ה – </a:t>
            </a:r>
            <a:r>
              <a:rPr lang="en-US" sz="2200" dirty="0">
                <a:solidFill>
                  <a:srgbClr val="002060"/>
                </a:solidFill>
              </a:rPr>
              <a:t>BIM</a:t>
            </a:r>
            <a:r>
              <a:rPr lang="en-US" sz="2200" dirty="0" smtClean="0">
                <a:solidFill>
                  <a:srgbClr val="002060"/>
                </a:solidFill>
              </a:rPr>
              <a:t>*</a:t>
            </a:r>
            <a:endParaRPr lang="he-IL" sz="22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רשימות </a:t>
            </a:r>
            <a:r>
              <a:rPr lang="he-IL" sz="2200" dirty="0">
                <a:solidFill>
                  <a:srgbClr val="002060"/>
                </a:solidFill>
              </a:rPr>
              <a:t>ברזל יופקו ממודל </a:t>
            </a:r>
            <a:r>
              <a:rPr lang="en-US" sz="2200" dirty="0">
                <a:solidFill>
                  <a:srgbClr val="002060"/>
                </a:solidFill>
              </a:rPr>
              <a:t>BIM *</a:t>
            </a:r>
          </a:p>
        </p:txBody>
      </p:sp>
    </p:spTree>
    <p:extLst>
      <p:ext uri="{BB962C8B-B14F-4D97-AF65-F5344CB8AC3E}">
        <p14:creationId xmlns:p14="http://schemas.microsoft.com/office/powerpoint/2010/main" val="41290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49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/>
            <a:r>
              <a:rPr lang="he-IL" sz="2800" dirty="0" smtClean="0">
                <a:latin typeface="Arial Black" panose="020B0A04020102020204" pitchFamily="34" charset="0"/>
              </a:rPr>
              <a:t>עדכון פרקים מקצועיים / </a:t>
            </a:r>
            <a:r>
              <a:rPr lang="he-IL" dirty="0">
                <a:solidFill>
                  <a:srgbClr val="002060"/>
                </a:solidFill>
              </a:rPr>
              <a:t>פרק </a:t>
            </a:r>
            <a:r>
              <a:rPr lang="he-IL" dirty="0" smtClean="0">
                <a:solidFill>
                  <a:srgbClr val="002060"/>
                </a:solidFill>
              </a:rPr>
              <a:t>2.3 הנדסת בניין </a:t>
            </a:r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8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980728"/>
            <a:ext cx="8176466" cy="1685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1" indent="-455613" algn="just" rtl="1"/>
            <a:r>
              <a:rPr lang="he-IL" sz="2400" b="1" dirty="0" smtClean="0">
                <a:solidFill>
                  <a:srgbClr val="002060"/>
                </a:solidFill>
              </a:rPr>
              <a:t>תוספות ב-</a:t>
            </a:r>
            <a:r>
              <a:rPr lang="en-US" sz="2400" b="1" dirty="0" smtClean="0">
                <a:solidFill>
                  <a:srgbClr val="002060"/>
                </a:solidFill>
              </a:rPr>
              <a:t>BIM</a:t>
            </a:r>
            <a:endParaRPr lang="he-IL" sz="2400" b="1" dirty="0">
              <a:solidFill>
                <a:srgbClr val="002060"/>
              </a:solidFill>
            </a:endParaRPr>
          </a:p>
          <a:p>
            <a:pPr marL="0" lvl="1" indent="0" algn="just" rtl="1">
              <a:spcBef>
                <a:spcPts val="300"/>
              </a:spcBef>
            </a:pPr>
            <a:r>
              <a:rPr lang="he-IL" sz="2400" b="1" dirty="0" smtClean="0">
                <a:solidFill>
                  <a:srgbClr val="002060"/>
                </a:solidFill>
              </a:rPr>
              <a:t>פיקוח עליון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תקשורת </a:t>
            </a:r>
            <a:r>
              <a:rPr lang="he-IL" sz="2400" dirty="0">
                <a:solidFill>
                  <a:srgbClr val="002060"/>
                </a:solidFill>
              </a:rPr>
              <a:t>מבוססת מודל הנוגעת ל-</a:t>
            </a:r>
            <a:r>
              <a:rPr lang="en-US" sz="2400" dirty="0">
                <a:solidFill>
                  <a:srgbClr val="002060"/>
                </a:solidFill>
              </a:rPr>
              <a:t>RFI, </a:t>
            </a:r>
            <a:r>
              <a:rPr lang="he-IL" sz="2400" dirty="0" smtClean="0">
                <a:solidFill>
                  <a:srgbClr val="002060"/>
                </a:solidFill>
              </a:rPr>
              <a:t> שאלות</a:t>
            </a:r>
            <a:r>
              <a:rPr lang="he-IL" sz="2400" dirty="0">
                <a:solidFill>
                  <a:srgbClr val="002060"/>
                </a:solidFill>
              </a:rPr>
              <a:t>, 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שינויים </a:t>
            </a:r>
            <a:r>
              <a:rPr lang="he-IL" sz="2400" dirty="0">
                <a:solidFill>
                  <a:srgbClr val="002060"/>
                </a:solidFill>
              </a:rPr>
              <a:t>כנציג המזמין בתחומו והמשך תפעול שינויים.</a:t>
            </a:r>
          </a:p>
        </p:txBody>
      </p:sp>
    </p:spTree>
    <p:extLst>
      <p:ext uri="{BB962C8B-B14F-4D97-AF65-F5344CB8AC3E}">
        <p14:creationId xmlns:p14="http://schemas.microsoft.com/office/powerpoint/2010/main" val="7434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5</a:t>
            </a:fld>
            <a:endParaRPr lang="he-IL" altLang="he-I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1115616" y="1043731"/>
            <a:ext cx="7110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r" rtl="1">
              <a:buSzPct val="130000"/>
            </a:pPr>
            <a:r>
              <a:rPr lang="he-IL" dirty="0"/>
              <a:t>רקע כללי לתכנון ב – </a:t>
            </a:r>
            <a:r>
              <a:rPr lang="en-GB" dirty="0"/>
              <a:t>,BIM</a:t>
            </a:r>
            <a:r>
              <a:rPr lang="he-IL" b="1" dirty="0"/>
              <a:t> </a:t>
            </a:r>
            <a:r>
              <a:rPr lang="en-US" b="1" dirty="0"/>
              <a:t>B</a:t>
            </a:r>
            <a:r>
              <a:rPr lang="en-US" dirty="0"/>
              <a:t>uilding </a:t>
            </a:r>
            <a:r>
              <a:rPr lang="en-US" b="1" dirty="0"/>
              <a:t>i</a:t>
            </a:r>
            <a:r>
              <a:rPr lang="en-US" dirty="0"/>
              <a:t>nformation </a:t>
            </a:r>
            <a:r>
              <a:rPr lang="en-US" b="1" dirty="0"/>
              <a:t>m</a:t>
            </a:r>
            <a:r>
              <a:rPr lang="en-US" dirty="0"/>
              <a:t>odelling</a:t>
            </a:r>
            <a:endParaRPr lang="he-IL" dirty="0"/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/>
              <a:t>מתודולוגית עבודה לפרויקטים בתחום הבניה והתשתיות שמטרתה ייעול התהליכים בתחום.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/>
              <a:t>כלל המידע של הפרויקט נמצא בסביבת מידע משותפת </a:t>
            </a:r>
            <a:endParaRPr lang="en-US" sz="1400" dirty="0"/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/>
              <a:t>תוצרי תכנון מתעדכנים באופן אוטומטי</a:t>
            </a:r>
            <a:r>
              <a:rPr lang="en-US" sz="1400" dirty="0"/>
              <a:t>.</a:t>
            </a:r>
            <a:r>
              <a:rPr lang="he-IL" sz="1400" dirty="0"/>
              <a:t> </a:t>
            </a:r>
            <a:endParaRPr lang="en-US" sz="1400" dirty="0"/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/>
              <a:t>לצורך כינון הסביבה המשותפת נעשה בד"כ שימוש בטכנולוגית הענן ובמגוון תוכנות.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BIM </a:t>
            </a:r>
            <a:r>
              <a:rPr lang="he-IL" sz="1400" dirty="0"/>
              <a:t>מהווה קרקע </a:t>
            </a:r>
            <a:r>
              <a:rPr lang="he-IL" sz="1400" dirty="0" err="1"/>
              <a:t>פוריה</a:t>
            </a:r>
            <a:r>
              <a:rPr lang="he-IL" sz="1400" dirty="0"/>
              <a:t> לפיתוח שימוש בטכנולוגיות חדשניות בתחום הבניה לרבות טכנולוגית </a:t>
            </a:r>
            <a:r>
              <a:rPr lang="en-US" sz="1400" dirty="0"/>
              <a:t>AR – Augmented Reality  </a:t>
            </a:r>
            <a:r>
              <a:rPr lang="he-IL" sz="1400" dirty="0"/>
              <a:t>ו – </a:t>
            </a:r>
            <a:r>
              <a:rPr lang="en-US" sz="1400" dirty="0"/>
              <a:t>VR – Virtual Reality.</a:t>
            </a:r>
          </a:p>
          <a:p>
            <a:pPr algn="r" rtl="1">
              <a:buSzPct val="130000"/>
            </a:pPr>
            <a:endParaRPr lang="he-IL" sz="1600" dirty="0"/>
          </a:p>
          <a:p>
            <a:pPr marL="285750" indent="-285750" algn="r" rtl="1">
              <a:buSzPct val="130000"/>
              <a:buFont typeface="Arial" panose="020B0604020202020204" pitchFamily="34" charset="0"/>
              <a:buChar char="•"/>
            </a:pPr>
            <a:endParaRPr lang="he-IL" sz="1600" dirty="0"/>
          </a:p>
          <a:p>
            <a:pPr marL="342900" indent="-342900" algn="r" rtl="1">
              <a:buSzPct val="130000"/>
              <a:buFont typeface="Arial" panose="020B0604020202020204" pitchFamily="34" charset="0"/>
              <a:buChar char="•"/>
            </a:pPr>
            <a:endParaRPr lang="he-IL" sz="1600" dirty="0"/>
          </a:p>
        </p:txBody>
      </p:sp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תת </a:t>
            </a:r>
            <a:r>
              <a:rPr lang="he-IL" sz="2800" dirty="0">
                <a:latin typeface="Arial Black" panose="020B0A04020102020204" pitchFamily="34" charset="0"/>
              </a:rPr>
              <a:t>פרק מבוא 1.16</a:t>
            </a:r>
            <a:endParaRPr lang="en-US" sz="2800" dirty="0">
              <a:latin typeface="Times New Roman" panose="02020603050405020304" pitchFamily="18" charset="0"/>
            </a:endParaRPr>
          </a:p>
          <a:p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11560" y="980728"/>
            <a:ext cx="8032450" cy="52322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0" lvl="1" indent="0" algn="r" rtl="1">
              <a:spcBef>
                <a:spcPts val="600"/>
              </a:spcBef>
              <a:spcAft>
                <a:spcPts val="60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רקע </a:t>
            </a:r>
            <a:r>
              <a:rPr lang="he-IL" sz="2400" b="1" dirty="0">
                <a:solidFill>
                  <a:srgbClr val="002060"/>
                </a:solidFill>
              </a:rPr>
              <a:t>כללי לתכנון ב – </a:t>
            </a:r>
            <a:r>
              <a:rPr lang="en-GB" sz="2400" b="1" dirty="0">
                <a:solidFill>
                  <a:srgbClr val="002060"/>
                </a:solidFill>
              </a:rPr>
              <a:t>,BIM</a:t>
            </a:r>
            <a:r>
              <a:rPr lang="he-IL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Building information </a:t>
            </a:r>
            <a:r>
              <a:rPr lang="en-US" sz="2400" b="1" dirty="0" err="1">
                <a:solidFill>
                  <a:srgbClr val="002060"/>
                </a:solidFill>
              </a:rPr>
              <a:t>modelling</a:t>
            </a:r>
            <a:endParaRPr lang="he-IL" sz="2400" b="1" dirty="0">
              <a:solidFill>
                <a:srgbClr val="002060"/>
              </a:solidFill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מתודולוגית עבודה לפרויקטים בתחום הבניה </a:t>
            </a:r>
            <a:r>
              <a:rPr lang="he-IL" sz="2400" dirty="0" smtClean="0">
                <a:solidFill>
                  <a:srgbClr val="002060"/>
                </a:solidFill>
              </a:rPr>
              <a:t>והתשתיות שמטרתה </a:t>
            </a:r>
            <a:r>
              <a:rPr lang="he-IL" sz="2400" dirty="0">
                <a:solidFill>
                  <a:srgbClr val="002060"/>
                </a:solidFill>
              </a:rPr>
              <a:t>ייעול התהליכים בתחום.</a:t>
            </a: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כלל המידע של הפרויקט נמצא בסביבת מידע משותפת </a:t>
            </a:r>
            <a:endParaRPr lang="en-US" sz="2400" dirty="0">
              <a:solidFill>
                <a:srgbClr val="002060"/>
              </a:solidFill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תוצרי תכנון מתעדכנים באופן אוטומטי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r>
              <a:rPr lang="he-IL" sz="2400" dirty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pPr marL="285750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לצורך כינון הסביבה המשותפת נעשה בד"כ שימוש בטכנולוגית הענן ובמגוון תוכנות.</a:t>
            </a:r>
          </a:p>
          <a:p>
            <a:pPr marL="285750" indent="-285750" algn="r" rt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295900" algn="l"/>
                <a:tab pos="6731000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BIM</a:t>
            </a:r>
            <a:r>
              <a:rPr lang="he-IL" sz="2400" dirty="0" smtClean="0">
                <a:solidFill>
                  <a:srgbClr val="002060"/>
                </a:solidFill>
              </a:rPr>
              <a:t> הווה </a:t>
            </a:r>
            <a:r>
              <a:rPr lang="he-IL" sz="2400" dirty="0">
                <a:solidFill>
                  <a:srgbClr val="002060"/>
                </a:solidFill>
              </a:rPr>
              <a:t>קרקע </a:t>
            </a:r>
            <a:r>
              <a:rPr lang="he-IL" sz="2400" dirty="0" smtClean="0">
                <a:solidFill>
                  <a:srgbClr val="002060"/>
                </a:solidFill>
              </a:rPr>
              <a:t>פורייה </a:t>
            </a:r>
            <a:r>
              <a:rPr lang="he-IL" sz="2400" dirty="0">
                <a:solidFill>
                  <a:srgbClr val="002060"/>
                </a:solidFill>
              </a:rPr>
              <a:t>לפיתוח </a:t>
            </a:r>
            <a:r>
              <a:rPr lang="he-IL" sz="2400" dirty="0" smtClean="0">
                <a:solidFill>
                  <a:srgbClr val="002060"/>
                </a:solidFill>
              </a:rPr>
              <a:t>שימוש</a:t>
            </a:r>
          </a:p>
          <a:p>
            <a:pPr algn="r" rtl="1">
              <a:spcBef>
                <a:spcPts val="600"/>
              </a:spcBef>
              <a:spcAft>
                <a:spcPts val="0"/>
              </a:spcAft>
              <a:tabLst>
                <a:tab pos="5295900" algn="l"/>
                <a:tab pos="6731000" algn="l"/>
              </a:tabLst>
            </a:pPr>
            <a:r>
              <a:rPr lang="he-IL" sz="2400" dirty="0" smtClean="0">
                <a:solidFill>
                  <a:srgbClr val="002060"/>
                </a:solidFill>
              </a:rPr>
              <a:t>   בטכנולוגיות </a:t>
            </a:r>
            <a:r>
              <a:rPr lang="he-IL" sz="2400" dirty="0">
                <a:solidFill>
                  <a:srgbClr val="002060"/>
                </a:solidFill>
              </a:rPr>
              <a:t>חדשניות בתחום </a:t>
            </a:r>
            <a:r>
              <a:rPr lang="he-IL" sz="2400" dirty="0" smtClean="0">
                <a:solidFill>
                  <a:srgbClr val="002060"/>
                </a:solidFill>
              </a:rPr>
              <a:t>הבניה</a:t>
            </a:r>
          </a:p>
          <a:p>
            <a:pPr algn="r" rtl="1">
              <a:spcBef>
                <a:spcPts val="600"/>
              </a:spcBef>
              <a:spcAft>
                <a:spcPts val="0"/>
              </a:spcAft>
              <a:tabLst>
                <a:tab pos="5295900" algn="l"/>
                <a:tab pos="6731000" algn="l"/>
              </a:tabLst>
            </a:pPr>
            <a:r>
              <a:rPr lang="he-IL" sz="2400" dirty="0" smtClean="0">
                <a:solidFill>
                  <a:srgbClr val="002060"/>
                </a:solidFill>
              </a:rPr>
              <a:t>   לרבות </a:t>
            </a:r>
            <a:r>
              <a:rPr lang="he-IL" sz="2400" dirty="0">
                <a:solidFill>
                  <a:srgbClr val="002060"/>
                </a:solidFill>
              </a:rPr>
              <a:t>טכנולוגית </a:t>
            </a:r>
            <a:r>
              <a:rPr lang="en-US" sz="2400" dirty="0">
                <a:solidFill>
                  <a:srgbClr val="002060"/>
                </a:solidFill>
              </a:rPr>
              <a:t>AR – Augmented Reality  </a:t>
            </a:r>
            <a:r>
              <a:rPr lang="he-IL" sz="2400" dirty="0">
                <a:solidFill>
                  <a:srgbClr val="002060"/>
                </a:solidFill>
              </a:rPr>
              <a:t>ו – </a:t>
            </a:r>
            <a:r>
              <a:rPr lang="en-US" sz="2400" dirty="0">
                <a:solidFill>
                  <a:srgbClr val="002060"/>
                </a:solidFill>
              </a:rPr>
              <a:t>VR – Virtual </a:t>
            </a:r>
            <a:r>
              <a:rPr lang="en-US" sz="2400" dirty="0" smtClean="0">
                <a:solidFill>
                  <a:srgbClr val="002060"/>
                </a:solidFill>
              </a:rPr>
              <a:t>.Reality  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8">
            <a:extLst>
              <a:ext uri="{FF2B5EF4-FFF2-40B4-BE49-F238E27FC236}">
                <a16:creationId xmlns="" xmlns:a16="http://schemas.microsoft.com/office/drawing/2014/main" id="{B1F4AB22-CC5E-4686-A976-7E3A3B70D104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3672408" cy="2968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5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50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/>
            <a:r>
              <a:rPr lang="he-IL" sz="2800" dirty="0" smtClean="0">
                <a:latin typeface="Arial Black" panose="020B0A04020102020204" pitchFamily="34" charset="0"/>
              </a:rPr>
              <a:t>עדכון פרקים מקצועיים / </a:t>
            </a:r>
            <a:r>
              <a:rPr lang="he-IL" dirty="0">
                <a:solidFill>
                  <a:srgbClr val="002060"/>
                </a:solidFill>
              </a:rPr>
              <a:t>פרק </a:t>
            </a:r>
            <a:r>
              <a:rPr lang="he-IL" dirty="0" smtClean="0">
                <a:solidFill>
                  <a:srgbClr val="002060"/>
                </a:solidFill>
              </a:rPr>
              <a:t>2.4 הנדסת אזרחית </a:t>
            </a:r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8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74191" y="980727"/>
            <a:ext cx="8176466" cy="2377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1" indent="-455613" algn="just" rtl="1"/>
            <a:r>
              <a:rPr lang="he-IL" sz="2400" b="1" dirty="0" smtClean="0">
                <a:solidFill>
                  <a:srgbClr val="002060"/>
                </a:solidFill>
              </a:rPr>
              <a:t>תוספות ב-</a:t>
            </a:r>
            <a:r>
              <a:rPr lang="en-US" sz="2400" b="1" dirty="0" smtClean="0">
                <a:solidFill>
                  <a:srgbClr val="002060"/>
                </a:solidFill>
              </a:rPr>
              <a:t>BIM</a:t>
            </a:r>
            <a:endParaRPr lang="he-IL" sz="2400" b="1" dirty="0">
              <a:solidFill>
                <a:srgbClr val="002060"/>
              </a:solidFill>
            </a:endParaRPr>
          </a:p>
          <a:p>
            <a:pPr marL="0" lvl="1" indent="0" algn="just" rtl="1">
              <a:spcBef>
                <a:spcPts val="300"/>
              </a:spcBef>
            </a:pPr>
            <a:r>
              <a:rPr lang="he-IL" sz="2400" b="1" dirty="0" smtClean="0">
                <a:solidFill>
                  <a:srgbClr val="002060"/>
                </a:solidFill>
              </a:rPr>
              <a:t>תכנון מוקדם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הכנת </a:t>
            </a:r>
            <a:r>
              <a:rPr lang="he-IL" sz="2200" dirty="0">
                <a:solidFill>
                  <a:srgbClr val="002060"/>
                </a:solidFill>
              </a:rPr>
              <a:t>מודל </a:t>
            </a:r>
            <a:r>
              <a:rPr lang="en-US" sz="2200" dirty="0">
                <a:solidFill>
                  <a:srgbClr val="002060"/>
                </a:solidFill>
              </a:rPr>
              <a:t>LOD100 </a:t>
            </a:r>
            <a:r>
              <a:rPr lang="he-IL" sz="2200" dirty="0">
                <a:solidFill>
                  <a:srgbClr val="002060"/>
                </a:solidFill>
              </a:rPr>
              <a:t> המערכת </a:t>
            </a:r>
            <a:r>
              <a:rPr lang="he-IL" sz="2200" dirty="0" smtClean="0">
                <a:solidFill>
                  <a:srgbClr val="002060"/>
                </a:solidFill>
              </a:rPr>
              <a:t>הקונסטרוקטיבית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הוצאת </a:t>
            </a:r>
            <a:r>
              <a:rPr lang="he-IL" sz="2200" dirty="0">
                <a:solidFill>
                  <a:srgbClr val="002060"/>
                </a:solidFill>
              </a:rPr>
              <a:t>תכניות מתוך </a:t>
            </a:r>
            <a:r>
              <a:rPr lang="he-IL" sz="2200" dirty="0" smtClean="0">
                <a:solidFill>
                  <a:srgbClr val="002060"/>
                </a:solidFill>
              </a:rPr>
              <a:t>המודל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הכנת </a:t>
            </a:r>
            <a:r>
              <a:rPr lang="he-IL" sz="2200" dirty="0">
                <a:solidFill>
                  <a:srgbClr val="002060"/>
                </a:solidFill>
              </a:rPr>
              <a:t>אומדן משוער של ערך המבנה על בסיס </a:t>
            </a:r>
            <a:r>
              <a:rPr lang="he-IL" sz="2200" dirty="0" smtClean="0">
                <a:solidFill>
                  <a:srgbClr val="002060"/>
                </a:solidFill>
              </a:rPr>
              <a:t>המודל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הזנת </a:t>
            </a:r>
            <a:r>
              <a:rPr lang="he-IL" sz="2200" dirty="0">
                <a:solidFill>
                  <a:srgbClr val="002060"/>
                </a:solidFill>
              </a:rPr>
              <a:t>נתונים באלמנטים ע"מ שיהיו זמינים לשליפה מהמודל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3429000"/>
            <a:ext cx="8176466" cy="30623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0" lvl="1" indent="0" algn="just" rtl="1">
              <a:spcBef>
                <a:spcPts val="300"/>
              </a:spcBef>
            </a:pPr>
            <a:r>
              <a:rPr lang="he-IL" sz="2400" b="1" dirty="0" smtClean="0">
                <a:solidFill>
                  <a:srgbClr val="002060"/>
                </a:solidFill>
              </a:rPr>
              <a:t>תכנון סופי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הכנת </a:t>
            </a:r>
            <a:r>
              <a:rPr lang="he-IL" sz="2200" dirty="0">
                <a:solidFill>
                  <a:srgbClr val="002060"/>
                </a:solidFill>
              </a:rPr>
              <a:t>מודל ברמת </a:t>
            </a:r>
            <a:r>
              <a:rPr lang="en-US" sz="2200" dirty="0">
                <a:solidFill>
                  <a:srgbClr val="002060"/>
                </a:solidFill>
              </a:rPr>
              <a:t>LOD200.2 </a:t>
            </a:r>
            <a:r>
              <a:rPr lang="he-IL" sz="2200" dirty="0">
                <a:solidFill>
                  <a:srgbClr val="002060"/>
                </a:solidFill>
              </a:rPr>
              <a:t> ואישורו בשלבים</a:t>
            </a:r>
            <a:r>
              <a:rPr lang="he-IL" sz="22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המודל </a:t>
            </a:r>
            <a:r>
              <a:rPr lang="he-IL" sz="2200" dirty="0">
                <a:solidFill>
                  <a:srgbClr val="002060"/>
                </a:solidFill>
              </a:rPr>
              <a:t>יהיה מתואם עם הדרישות והמודלים של שאר יועצי הפרויקט  כולל עבודות פיתוח</a:t>
            </a:r>
            <a:r>
              <a:rPr lang="he-IL" sz="2200" dirty="0" smtClean="0">
                <a:solidFill>
                  <a:srgbClr val="002060"/>
                </a:solidFill>
              </a:rPr>
              <a:t>*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הוצאת </a:t>
            </a:r>
            <a:r>
              <a:rPr lang="he-IL" sz="2200" dirty="0">
                <a:solidFill>
                  <a:srgbClr val="002060"/>
                </a:solidFill>
              </a:rPr>
              <a:t>תכניות מתוך </a:t>
            </a:r>
            <a:r>
              <a:rPr lang="he-IL" sz="2200" dirty="0" smtClean="0">
                <a:solidFill>
                  <a:srgbClr val="002060"/>
                </a:solidFill>
              </a:rPr>
              <a:t>המודל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הכנת </a:t>
            </a:r>
            <a:r>
              <a:rPr lang="he-IL" sz="2200" dirty="0">
                <a:solidFill>
                  <a:srgbClr val="002060"/>
                </a:solidFill>
              </a:rPr>
              <a:t>אומדן סופי של ערך </a:t>
            </a:r>
            <a:r>
              <a:rPr lang="he-IL" sz="2200" dirty="0" smtClean="0">
                <a:solidFill>
                  <a:srgbClr val="002060"/>
                </a:solidFill>
              </a:rPr>
              <a:t>המבנה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התייחסות </a:t>
            </a:r>
            <a:r>
              <a:rPr lang="he-IL" sz="2200" dirty="0">
                <a:solidFill>
                  <a:srgbClr val="002060"/>
                </a:solidFill>
              </a:rPr>
              <a:t>לשלביות הביצוע </a:t>
            </a:r>
            <a:endParaRPr lang="he-IL" sz="22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200" dirty="0" smtClean="0">
                <a:solidFill>
                  <a:srgbClr val="002060"/>
                </a:solidFill>
              </a:rPr>
              <a:t>הזנת </a:t>
            </a:r>
            <a:r>
              <a:rPr lang="he-IL" sz="2200" dirty="0">
                <a:solidFill>
                  <a:srgbClr val="002060"/>
                </a:solidFill>
              </a:rPr>
              <a:t>נתונים באלמנטים ע"מ שיהיו זמינים לשליפה מהמודל</a:t>
            </a:r>
          </a:p>
        </p:txBody>
      </p:sp>
    </p:spTree>
    <p:extLst>
      <p:ext uri="{BB962C8B-B14F-4D97-AF65-F5344CB8AC3E}">
        <p14:creationId xmlns:p14="http://schemas.microsoft.com/office/powerpoint/2010/main" val="39328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51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/>
            <a:r>
              <a:rPr lang="he-IL" sz="2800" dirty="0" smtClean="0">
                <a:latin typeface="Arial Black" panose="020B0A04020102020204" pitchFamily="34" charset="0"/>
              </a:rPr>
              <a:t>עדכון פרקים מקצועיים / </a:t>
            </a:r>
            <a:r>
              <a:rPr lang="he-IL" dirty="0">
                <a:solidFill>
                  <a:srgbClr val="002060"/>
                </a:solidFill>
              </a:rPr>
              <a:t>פרק </a:t>
            </a:r>
            <a:r>
              <a:rPr lang="he-IL" dirty="0" smtClean="0">
                <a:solidFill>
                  <a:srgbClr val="002060"/>
                </a:solidFill>
              </a:rPr>
              <a:t>2.4 הנדסת אזרחית </a:t>
            </a:r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8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74191" y="980727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1" indent="-455613" algn="just" rtl="1"/>
            <a:r>
              <a:rPr lang="he-IL" sz="2400" b="1" dirty="0" smtClean="0">
                <a:solidFill>
                  <a:srgbClr val="002060"/>
                </a:solidFill>
              </a:rPr>
              <a:t>תוספות ב-</a:t>
            </a:r>
            <a:r>
              <a:rPr lang="en-US" sz="2400" b="1" dirty="0" smtClean="0">
                <a:solidFill>
                  <a:srgbClr val="002060"/>
                </a:solidFill>
              </a:rPr>
              <a:t>BIM</a:t>
            </a:r>
            <a:endParaRPr lang="he-IL" sz="2200" dirty="0">
              <a:solidFill>
                <a:srgbClr val="002060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556792"/>
            <a:ext cx="8176466" cy="3316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0" lvl="1" indent="0" algn="just" rtl="1">
              <a:spcBef>
                <a:spcPts val="300"/>
              </a:spcBef>
            </a:pPr>
            <a:r>
              <a:rPr lang="he-IL" sz="2400" b="1" dirty="0" smtClean="0">
                <a:solidFill>
                  <a:srgbClr val="002060"/>
                </a:solidFill>
              </a:rPr>
              <a:t>תכנון מפורט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המשך </a:t>
            </a:r>
            <a:r>
              <a:rPr lang="he-IL" sz="2400" dirty="0">
                <a:solidFill>
                  <a:srgbClr val="002060"/>
                </a:solidFill>
              </a:rPr>
              <a:t>פירוט המודל לרמת </a:t>
            </a:r>
            <a:r>
              <a:rPr lang="en-US" sz="2400" dirty="0" smtClean="0">
                <a:solidFill>
                  <a:srgbClr val="002060"/>
                </a:solidFill>
              </a:rPr>
              <a:t>LOD350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הוצאת תכניות </a:t>
            </a:r>
            <a:r>
              <a:rPr lang="he-IL" sz="2400" dirty="0">
                <a:solidFill>
                  <a:srgbClr val="002060"/>
                </a:solidFill>
              </a:rPr>
              <a:t>מתוך </a:t>
            </a:r>
            <a:r>
              <a:rPr lang="he-IL" sz="2400" dirty="0" smtClean="0">
                <a:solidFill>
                  <a:srgbClr val="002060"/>
                </a:solidFill>
              </a:rPr>
              <a:t>המודל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תאום </a:t>
            </a:r>
            <a:r>
              <a:rPr lang="he-IL" sz="2400" dirty="0">
                <a:solidFill>
                  <a:srgbClr val="002060"/>
                </a:solidFill>
              </a:rPr>
              <a:t>המודל עם היועצים 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הכנת </a:t>
            </a:r>
            <a:r>
              <a:rPr lang="he-IL" sz="2400" dirty="0">
                <a:solidFill>
                  <a:srgbClr val="002060"/>
                </a:solidFill>
              </a:rPr>
              <a:t>אומדן </a:t>
            </a:r>
            <a:r>
              <a:rPr lang="he-IL" sz="2400" dirty="0" smtClean="0">
                <a:solidFill>
                  <a:srgbClr val="002060"/>
                </a:solidFill>
              </a:rPr>
              <a:t>מפורט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התייחסות </a:t>
            </a:r>
            <a:r>
              <a:rPr lang="he-IL" sz="2400" dirty="0">
                <a:solidFill>
                  <a:srgbClr val="002060"/>
                </a:solidFill>
              </a:rPr>
              <a:t>לשלביות </a:t>
            </a:r>
            <a:r>
              <a:rPr lang="he-IL" sz="2400" dirty="0" smtClean="0">
                <a:solidFill>
                  <a:srgbClr val="002060"/>
                </a:solidFill>
              </a:rPr>
              <a:t>הביצוע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הזנת </a:t>
            </a:r>
            <a:r>
              <a:rPr lang="he-IL" sz="2400" dirty="0">
                <a:solidFill>
                  <a:srgbClr val="002060"/>
                </a:solidFill>
              </a:rPr>
              <a:t>נתונים באלמנטים ע"מ שיהיו זמינים לשליפה </a:t>
            </a:r>
            <a:r>
              <a:rPr lang="he-IL" sz="2400" dirty="0" smtClean="0">
                <a:solidFill>
                  <a:srgbClr val="002060"/>
                </a:solidFill>
              </a:rPr>
              <a:t>מהמודל</a:t>
            </a:r>
          </a:p>
          <a:p>
            <a:pPr marL="342900" lvl="1" indent="-254000" algn="just" rt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הוצאת </a:t>
            </a:r>
            <a:r>
              <a:rPr lang="he-IL" sz="2400" dirty="0">
                <a:solidFill>
                  <a:srgbClr val="002060"/>
                </a:solidFill>
              </a:rPr>
              <a:t>כמויות מהמודל</a:t>
            </a:r>
          </a:p>
        </p:txBody>
      </p:sp>
    </p:spTree>
    <p:extLst>
      <p:ext uri="{BB962C8B-B14F-4D97-AF65-F5344CB8AC3E}">
        <p14:creationId xmlns:p14="http://schemas.microsoft.com/office/powerpoint/2010/main" val="35736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52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/>
            <a:r>
              <a:rPr lang="he-IL" sz="2800" dirty="0" smtClean="0">
                <a:latin typeface="Arial Black" panose="020B0A04020102020204" pitchFamily="34" charset="0"/>
              </a:rPr>
              <a:t>עדכון פרקים מקצועיים / </a:t>
            </a:r>
            <a:r>
              <a:rPr lang="he-IL" dirty="0">
                <a:solidFill>
                  <a:srgbClr val="002060"/>
                </a:solidFill>
              </a:rPr>
              <a:t>פרק </a:t>
            </a:r>
            <a:r>
              <a:rPr lang="he-IL" dirty="0" smtClean="0">
                <a:solidFill>
                  <a:srgbClr val="002060"/>
                </a:solidFill>
              </a:rPr>
              <a:t>2.6 הנדסת </a:t>
            </a:r>
            <a:r>
              <a:rPr lang="he-IL" dirty="0" smtClean="0"/>
              <a:t>דרכים </a:t>
            </a:r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8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74191" y="980727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1" indent="-455613" algn="just" rtl="1"/>
            <a:r>
              <a:rPr lang="he-IL" sz="2400" b="1" dirty="0" smtClean="0">
                <a:solidFill>
                  <a:srgbClr val="002060"/>
                </a:solidFill>
              </a:rPr>
              <a:t>תוספות ב-</a:t>
            </a:r>
            <a:r>
              <a:rPr lang="en-US" sz="2400" b="1" dirty="0" smtClean="0">
                <a:solidFill>
                  <a:srgbClr val="002060"/>
                </a:solidFill>
              </a:rPr>
              <a:t>BIM</a:t>
            </a:r>
            <a:r>
              <a:rPr lang="he-IL" sz="2400" b="1" dirty="0" smtClean="0">
                <a:solidFill>
                  <a:srgbClr val="002060"/>
                </a:solidFill>
              </a:rPr>
              <a:t> </a:t>
            </a:r>
            <a:endParaRPr lang="he-IL" sz="2200" dirty="0">
              <a:solidFill>
                <a:srgbClr val="002060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556792"/>
            <a:ext cx="8176466" cy="30239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0" lvl="1" indent="0" algn="just" rtl="1">
              <a:spcBef>
                <a:spcPts val="300"/>
              </a:spcBef>
            </a:pPr>
            <a:r>
              <a:rPr lang="he-IL" sz="2400" dirty="0">
                <a:solidFill>
                  <a:srgbClr val="002060"/>
                </a:solidFill>
              </a:rPr>
              <a:t>כללי</a:t>
            </a:r>
            <a:r>
              <a:rPr lang="he-IL" sz="2400" dirty="0" smtClean="0">
                <a:solidFill>
                  <a:srgbClr val="002060"/>
                </a:solidFill>
              </a:rPr>
              <a:t>: המתכנן </a:t>
            </a:r>
            <a:r>
              <a:rPr lang="he-IL" sz="2400" dirty="0" err="1">
                <a:solidFill>
                  <a:srgbClr val="002060"/>
                </a:solidFill>
              </a:rPr>
              <a:t>ידרש</a:t>
            </a:r>
            <a:r>
              <a:rPr lang="he-IL" sz="2400" dirty="0">
                <a:solidFill>
                  <a:srgbClr val="002060"/>
                </a:solidFill>
              </a:rPr>
              <a:t> לעבוד במערכת המאפשרת יצוא ב</a:t>
            </a:r>
            <a:r>
              <a:rPr lang="en-US" sz="2400" dirty="0">
                <a:solidFill>
                  <a:srgbClr val="002060"/>
                </a:solidFill>
              </a:rPr>
              <a:t>IFC</a:t>
            </a:r>
            <a:r>
              <a:rPr lang="he-IL" sz="2400" dirty="0">
                <a:solidFill>
                  <a:srgbClr val="002060"/>
                </a:solidFill>
              </a:rPr>
              <a:t> למתכנני </a:t>
            </a:r>
            <a:r>
              <a:rPr lang="he-IL" sz="2400" dirty="0" smtClean="0">
                <a:solidFill>
                  <a:srgbClr val="002060"/>
                </a:solidFill>
              </a:rPr>
              <a:t>המבנים</a:t>
            </a:r>
            <a:endParaRPr lang="he-IL" sz="2400" b="1" dirty="0" smtClean="0">
              <a:solidFill>
                <a:srgbClr val="002060"/>
              </a:solidFill>
            </a:endParaRPr>
          </a:p>
          <a:p>
            <a:pPr marL="0" lvl="1" indent="0" algn="just" rtl="1">
              <a:spcBef>
                <a:spcPts val="300"/>
              </a:spcBef>
            </a:pPr>
            <a:r>
              <a:rPr lang="he-IL" sz="2400" b="1" dirty="0" smtClean="0">
                <a:solidFill>
                  <a:srgbClr val="002060"/>
                </a:solidFill>
              </a:rPr>
              <a:t>תכנון מוקדם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מודל </a:t>
            </a:r>
            <a:r>
              <a:rPr lang="he-IL" sz="2400" dirty="0">
                <a:solidFill>
                  <a:srgbClr val="002060"/>
                </a:solidFill>
              </a:rPr>
              <a:t>עקרוני של תכנון 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יבוא </a:t>
            </a:r>
            <a:r>
              <a:rPr lang="he-IL" sz="2400" dirty="0">
                <a:solidFill>
                  <a:srgbClr val="002060"/>
                </a:solidFill>
              </a:rPr>
              <a:t>והטמעה של מודלים מדיסציפלינות אחרות ויצירת מודל אחוד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הטמעת </a:t>
            </a:r>
            <a:r>
              <a:rPr lang="he-IL" sz="2400" dirty="0">
                <a:solidFill>
                  <a:srgbClr val="002060"/>
                </a:solidFill>
              </a:rPr>
              <a:t>נתונים במודל לצורך חישובים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אפשרות </a:t>
            </a:r>
            <a:r>
              <a:rPr lang="he-IL" sz="2400" dirty="0">
                <a:solidFill>
                  <a:srgbClr val="002060"/>
                </a:solidFill>
              </a:rPr>
              <a:t>לייצוג מגבלות שונות.</a:t>
            </a:r>
          </a:p>
        </p:txBody>
      </p:sp>
    </p:spTree>
    <p:extLst>
      <p:ext uri="{BB962C8B-B14F-4D97-AF65-F5344CB8AC3E}">
        <p14:creationId xmlns:p14="http://schemas.microsoft.com/office/powerpoint/2010/main" val="5633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53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/>
            <a:r>
              <a:rPr lang="he-IL" sz="2800" dirty="0" smtClean="0">
                <a:latin typeface="Arial Black" panose="020B0A04020102020204" pitchFamily="34" charset="0"/>
              </a:rPr>
              <a:t>עדכון פרקים מקצועיים / </a:t>
            </a:r>
            <a:r>
              <a:rPr lang="he-IL" dirty="0">
                <a:solidFill>
                  <a:srgbClr val="002060"/>
                </a:solidFill>
              </a:rPr>
              <a:t>פרק </a:t>
            </a:r>
            <a:r>
              <a:rPr lang="he-IL" dirty="0" smtClean="0">
                <a:solidFill>
                  <a:srgbClr val="002060"/>
                </a:solidFill>
              </a:rPr>
              <a:t>2.6 הנדסת </a:t>
            </a:r>
            <a:r>
              <a:rPr lang="he-IL" dirty="0" smtClean="0"/>
              <a:t>דרכים </a:t>
            </a:r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8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74191" y="980727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1" indent="-455613" algn="just" rtl="1"/>
            <a:r>
              <a:rPr lang="he-IL" sz="2400" b="1" dirty="0" smtClean="0">
                <a:solidFill>
                  <a:srgbClr val="002060"/>
                </a:solidFill>
              </a:rPr>
              <a:t>תוספות ב-</a:t>
            </a:r>
            <a:r>
              <a:rPr lang="en-US" sz="2400" b="1" dirty="0" smtClean="0">
                <a:solidFill>
                  <a:srgbClr val="002060"/>
                </a:solidFill>
              </a:rPr>
              <a:t>BIM</a:t>
            </a:r>
            <a:r>
              <a:rPr lang="he-IL" sz="2400" b="1" dirty="0" smtClean="0">
                <a:solidFill>
                  <a:srgbClr val="002060"/>
                </a:solidFill>
              </a:rPr>
              <a:t>  </a:t>
            </a:r>
            <a:r>
              <a:rPr lang="he-IL" sz="1600" b="1" dirty="0" smtClean="0">
                <a:solidFill>
                  <a:srgbClr val="002060"/>
                </a:solidFill>
              </a:rPr>
              <a:t>(המשך)</a:t>
            </a:r>
            <a:endParaRPr lang="he-IL" sz="1600" dirty="0">
              <a:solidFill>
                <a:srgbClr val="002060"/>
              </a:solidFill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556792"/>
            <a:ext cx="8176466" cy="3254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0" lvl="1" indent="0" algn="just" rtl="1">
              <a:spcBef>
                <a:spcPts val="300"/>
              </a:spcBef>
              <a:spcAft>
                <a:spcPts val="600"/>
              </a:spcAft>
            </a:pPr>
            <a:r>
              <a:rPr lang="he-IL" sz="2400" b="1" dirty="0" smtClean="0">
                <a:solidFill>
                  <a:srgbClr val="002060"/>
                </a:solidFill>
              </a:rPr>
              <a:t>תכנון סופי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המודל </a:t>
            </a:r>
            <a:r>
              <a:rPr lang="he-IL" sz="2400" dirty="0">
                <a:solidFill>
                  <a:srgbClr val="002060"/>
                </a:solidFill>
              </a:rPr>
              <a:t>הסופי יבוסס על מדידת </a:t>
            </a:r>
            <a:r>
              <a:rPr lang="en-US" sz="2400" dirty="0">
                <a:solidFill>
                  <a:srgbClr val="002060"/>
                </a:solidFill>
              </a:rPr>
              <a:t>LIDAR, </a:t>
            </a:r>
            <a:r>
              <a:rPr lang="he-IL" sz="2400" dirty="0">
                <a:solidFill>
                  <a:srgbClr val="002060"/>
                </a:solidFill>
              </a:rPr>
              <a:t> לטובת יצירת צורה עקרונית </a:t>
            </a:r>
            <a:r>
              <a:rPr lang="he-IL" sz="2400" dirty="0" err="1" smtClean="0">
                <a:solidFill>
                  <a:srgbClr val="002060"/>
                </a:solidFill>
              </a:rPr>
              <a:t>לע"ע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הטמעה </a:t>
            </a:r>
            <a:r>
              <a:rPr lang="he-IL" sz="2400" dirty="0">
                <a:solidFill>
                  <a:srgbClr val="002060"/>
                </a:solidFill>
              </a:rPr>
              <a:t>של אלמנטים </a:t>
            </a:r>
            <a:r>
              <a:rPr lang="he-IL" sz="2400" dirty="0" smtClean="0">
                <a:solidFill>
                  <a:srgbClr val="002060"/>
                </a:solidFill>
              </a:rPr>
              <a:t>סביבתיים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המודל </a:t>
            </a:r>
            <a:r>
              <a:rPr lang="he-IL" sz="2400" dirty="0">
                <a:solidFill>
                  <a:srgbClr val="002060"/>
                </a:solidFill>
              </a:rPr>
              <a:t>יהיה ברמת פירוט </a:t>
            </a:r>
            <a:r>
              <a:rPr lang="en-US" sz="2400" dirty="0">
                <a:solidFill>
                  <a:srgbClr val="002060"/>
                </a:solidFill>
              </a:rPr>
              <a:t>LOD </a:t>
            </a:r>
            <a:r>
              <a:rPr lang="en-US" sz="2400" dirty="0" smtClean="0">
                <a:solidFill>
                  <a:srgbClr val="002060"/>
                </a:solidFill>
              </a:rPr>
              <a:t>200.2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יבוא </a:t>
            </a:r>
            <a:r>
              <a:rPr lang="he-IL" sz="2400" dirty="0">
                <a:solidFill>
                  <a:srgbClr val="002060"/>
                </a:solidFill>
              </a:rPr>
              <a:t>והטמעה של מודלים מדיסציפלינות אחרות ויצירת מודל אחוד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הטמעת </a:t>
            </a:r>
            <a:r>
              <a:rPr lang="he-IL" sz="2400" dirty="0">
                <a:solidFill>
                  <a:srgbClr val="002060"/>
                </a:solidFill>
              </a:rPr>
              <a:t>נתונים במודל לצורך חישובים</a:t>
            </a:r>
          </a:p>
        </p:txBody>
      </p:sp>
    </p:spTree>
    <p:extLst>
      <p:ext uri="{BB962C8B-B14F-4D97-AF65-F5344CB8AC3E}">
        <p14:creationId xmlns:p14="http://schemas.microsoft.com/office/powerpoint/2010/main" val="38027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54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/>
            <a:r>
              <a:rPr lang="he-IL" sz="2800" dirty="0" smtClean="0">
                <a:latin typeface="Arial Black" panose="020B0A04020102020204" pitchFamily="34" charset="0"/>
              </a:rPr>
              <a:t>עדכון פרקים מקצועיים / </a:t>
            </a:r>
            <a:r>
              <a:rPr lang="he-IL" dirty="0">
                <a:solidFill>
                  <a:srgbClr val="002060"/>
                </a:solidFill>
              </a:rPr>
              <a:t>פרק </a:t>
            </a:r>
            <a:r>
              <a:rPr lang="he-IL" dirty="0" smtClean="0">
                <a:solidFill>
                  <a:srgbClr val="002060"/>
                </a:solidFill>
              </a:rPr>
              <a:t>2.6 הנדסת </a:t>
            </a:r>
            <a:r>
              <a:rPr lang="he-IL" dirty="0" smtClean="0"/>
              <a:t>דרכים </a:t>
            </a:r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8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74191" y="980727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1" indent="-455613" algn="just" rtl="1"/>
            <a:r>
              <a:rPr lang="he-IL" sz="2400" b="1" dirty="0" smtClean="0">
                <a:solidFill>
                  <a:srgbClr val="002060"/>
                </a:solidFill>
              </a:rPr>
              <a:t>תוספות ב-</a:t>
            </a:r>
            <a:r>
              <a:rPr lang="en-US" sz="2400" b="1" dirty="0" smtClean="0">
                <a:solidFill>
                  <a:srgbClr val="002060"/>
                </a:solidFill>
              </a:rPr>
              <a:t>BIM</a:t>
            </a:r>
            <a:r>
              <a:rPr lang="he-IL" sz="2400" b="1" dirty="0" smtClean="0">
                <a:solidFill>
                  <a:srgbClr val="002060"/>
                </a:solidFill>
              </a:rPr>
              <a:t>  </a:t>
            </a:r>
            <a:r>
              <a:rPr lang="he-IL" sz="1600" b="1" dirty="0" smtClean="0">
                <a:solidFill>
                  <a:srgbClr val="002060"/>
                </a:solidFill>
              </a:rPr>
              <a:t>(המשך)</a:t>
            </a:r>
            <a:endParaRPr lang="he-IL" sz="1600" dirty="0">
              <a:solidFill>
                <a:srgbClr val="002060"/>
              </a:solidFill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556792"/>
            <a:ext cx="8176466" cy="28854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0" lvl="1" indent="0" algn="just" rtl="1">
              <a:spcBef>
                <a:spcPts val="300"/>
              </a:spcBef>
              <a:spcAft>
                <a:spcPts val="600"/>
              </a:spcAft>
            </a:pPr>
            <a:r>
              <a:rPr lang="he-IL" sz="2400" b="1" dirty="0" smtClean="0">
                <a:solidFill>
                  <a:srgbClr val="002060"/>
                </a:solidFill>
              </a:rPr>
              <a:t>תכנון מפורט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מודל מפורט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הטמעה </a:t>
            </a:r>
            <a:r>
              <a:rPr lang="he-IL" sz="2400" dirty="0">
                <a:solidFill>
                  <a:srgbClr val="002060"/>
                </a:solidFill>
              </a:rPr>
              <a:t>של אלמנטים </a:t>
            </a:r>
            <a:r>
              <a:rPr lang="he-IL" sz="2400" dirty="0" smtClean="0">
                <a:solidFill>
                  <a:srgbClr val="002060"/>
                </a:solidFill>
              </a:rPr>
              <a:t>סביבתיים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רמת </a:t>
            </a:r>
            <a:r>
              <a:rPr lang="he-IL" sz="2400" dirty="0">
                <a:solidFill>
                  <a:srgbClr val="002060"/>
                </a:solidFill>
              </a:rPr>
              <a:t>פירוט </a:t>
            </a:r>
            <a:r>
              <a:rPr lang="he-IL" sz="2400" dirty="0" smtClean="0">
                <a:solidFill>
                  <a:srgbClr val="002060"/>
                </a:solidFill>
              </a:rPr>
              <a:t>300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בוא </a:t>
            </a:r>
            <a:r>
              <a:rPr lang="he-IL" sz="2400" dirty="0">
                <a:solidFill>
                  <a:srgbClr val="002060"/>
                </a:solidFill>
              </a:rPr>
              <a:t>והטמעה של מודלים מדיסציפלינות אחרות ויצירת מודל אחוד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הטמעת </a:t>
            </a:r>
            <a:r>
              <a:rPr lang="he-IL" sz="2400" dirty="0">
                <a:solidFill>
                  <a:srgbClr val="002060"/>
                </a:solidFill>
              </a:rPr>
              <a:t>נתונים במודל לצורך חישובים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99990" y="4509120"/>
            <a:ext cx="8176466" cy="9464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0" lvl="1" indent="0" algn="just" rtl="1">
              <a:spcBef>
                <a:spcPts val="300"/>
              </a:spcBef>
              <a:spcAft>
                <a:spcPts val="600"/>
              </a:spcAft>
            </a:pPr>
            <a:r>
              <a:rPr lang="he-IL" sz="2400" b="1" dirty="0" smtClean="0">
                <a:solidFill>
                  <a:srgbClr val="002060"/>
                </a:solidFill>
              </a:rPr>
              <a:t>פיקוח עליון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קבלת </a:t>
            </a:r>
            <a:r>
              <a:rPr lang="he-IL" sz="2400" dirty="0">
                <a:solidFill>
                  <a:srgbClr val="002060"/>
                </a:solidFill>
              </a:rPr>
              <a:t>המבנה, אישור גמר ביצוע וחתימה על טופס אכלוס</a:t>
            </a:r>
          </a:p>
        </p:txBody>
      </p:sp>
    </p:spTree>
    <p:extLst>
      <p:ext uri="{BB962C8B-B14F-4D97-AF65-F5344CB8AC3E}">
        <p14:creationId xmlns:p14="http://schemas.microsoft.com/office/powerpoint/2010/main" val="38678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55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0" y="116632"/>
            <a:ext cx="8253413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/>
            <a:r>
              <a:rPr lang="he-IL" sz="2800" dirty="0" smtClean="0">
                <a:latin typeface="Arial Black" panose="020B0A04020102020204" pitchFamily="34" charset="0"/>
              </a:rPr>
              <a:t>עדכון פרקים מקצועיים / </a:t>
            </a:r>
            <a:r>
              <a:rPr lang="he-IL" dirty="0">
                <a:solidFill>
                  <a:srgbClr val="002060"/>
                </a:solidFill>
              </a:rPr>
              <a:t>פרק </a:t>
            </a:r>
            <a:r>
              <a:rPr lang="he-IL" dirty="0" smtClean="0">
                <a:solidFill>
                  <a:srgbClr val="002060"/>
                </a:solidFill>
              </a:rPr>
              <a:t>2.7 מים וביוב</a:t>
            </a:r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8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74191" y="980727"/>
            <a:ext cx="81764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lvl="1" indent="-455613" algn="just" rtl="1"/>
            <a:r>
              <a:rPr lang="he-IL" sz="2400" b="1" dirty="0" smtClean="0">
                <a:solidFill>
                  <a:srgbClr val="002060"/>
                </a:solidFill>
              </a:rPr>
              <a:t>תוספות ב-</a:t>
            </a:r>
            <a:r>
              <a:rPr lang="en-US" sz="2400" b="1" dirty="0" smtClean="0">
                <a:solidFill>
                  <a:srgbClr val="002060"/>
                </a:solidFill>
              </a:rPr>
              <a:t>BIM</a:t>
            </a:r>
            <a:r>
              <a:rPr lang="he-IL" sz="2400" b="1" dirty="0" smtClean="0">
                <a:solidFill>
                  <a:srgbClr val="002060"/>
                </a:solidFill>
              </a:rPr>
              <a:t>  </a:t>
            </a:r>
            <a:r>
              <a:rPr lang="he-IL" sz="1600" b="1" dirty="0" smtClean="0">
                <a:solidFill>
                  <a:srgbClr val="002060"/>
                </a:solidFill>
              </a:rPr>
              <a:t>(המשך)</a:t>
            </a:r>
            <a:endParaRPr lang="he-IL" sz="1600" dirty="0">
              <a:solidFill>
                <a:srgbClr val="002060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1556792"/>
            <a:ext cx="8176466" cy="2400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0" lvl="1" indent="0" algn="just" rtl="1">
              <a:spcBef>
                <a:spcPts val="300"/>
              </a:spcBef>
              <a:spcAft>
                <a:spcPts val="600"/>
              </a:spcAft>
            </a:pPr>
            <a:r>
              <a:rPr lang="he-IL" sz="2400" b="1" dirty="0" smtClean="0">
                <a:solidFill>
                  <a:srgbClr val="002060"/>
                </a:solidFill>
              </a:rPr>
              <a:t>תכנון מוקדם וסופי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מודל </a:t>
            </a:r>
            <a:r>
              <a:rPr lang="he-IL" sz="2400" dirty="0">
                <a:solidFill>
                  <a:srgbClr val="002060"/>
                </a:solidFill>
              </a:rPr>
              <a:t>חישוב ספיקות תכן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מודל </a:t>
            </a:r>
            <a:r>
              <a:rPr lang="he-IL" sz="2400" dirty="0">
                <a:solidFill>
                  <a:srgbClr val="002060"/>
                </a:solidFill>
              </a:rPr>
              <a:t>תכן של מערכות מים וביוב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מודל </a:t>
            </a:r>
            <a:r>
              <a:rPr lang="he-IL" sz="2400" dirty="0">
                <a:solidFill>
                  <a:srgbClr val="002060"/>
                </a:solidFill>
              </a:rPr>
              <a:t>מתואם ברמה עקרונית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הזנת </a:t>
            </a:r>
            <a:r>
              <a:rPr lang="he-IL" sz="2400" dirty="0">
                <a:solidFill>
                  <a:srgbClr val="002060"/>
                </a:solidFill>
              </a:rPr>
              <a:t>נתונים באלמנטים ע"מ שיהיו זמינים לשליפה מהמודל.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467544" y="4005064"/>
            <a:ext cx="8176466" cy="2400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marL="0" lvl="1" indent="0" algn="just" rtl="1">
              <a:spcBef>
                <a:spcPts val="300"/>
              </a:spcBef>
              <a:spcAft>
                <a:spcPts val="600"/>
              </a:spcAft>
            </a:pPr>
            <a:r>
              <a:rPr lang="he-IL" sz="2400" b="1" dirty="0" smtClean="0">
                <a:solidFill>
                  <a:srgbClr val="002060"/>
                </a:solidFill>
              </a:rPr>
              <a:t>תכנון מפורט </a:t>
            </a:r>
            <a:r>
              <a:rPr lang="he-IL" sz="2400" dirty="0" smtClean="0">
                <a:solidFill>
                  <a:srgbClr val="002060"/>
                </a:solidFill>
              </a:rPr>
              <a:t>: 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הוצאת </a:t>
            </a:r>
            <a:r>
              <a:rPr lang="he-IL" sz="2400" dirty="0">
                <a:solidFill>
                  <a:srgbClr val="002060"/>
                </a:solidFill>
              </a:rPr>
              <a:t>כתב כמויות מפורט 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תאום </a:t>
            </a:r>
            <a:r>
              <a:rPr lang="he-IL" sz="2400" dirty="0">
                <a:solidFill>
                  <a:srgbClr val="002060"/>
                </a:solidFill>
              </a:rPr>
              <a:t>מול יועץ אחזקה 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קבלת </a:t>
            </a:r>
            <a:r>
              <a:rPr lang="he-IL" sz="2400" dirty="0">
                <a:solidFill>
                  <a:srgbClr val="002060"/>
                </a:solidFill>
              </a:rPr>
              <a:t>הנחיות ממנהל המודל ותיקון תוואי המערכות </a:t>
            </a:r>
            <a:r>
              <a:rPr lang="he-IL" sz="2400" dirty="0" smtClean="0">
                <a:solidFill>
                  <a:srgbClr val="002060"/>
                </a:solidFill>
              </a:rPr>
              <a:t>בהתאם</a:t>
            </a:r>
          </a:p>
          <a:p>
            <a:pPr marL="342900" lvl="1" indent="-254000" algn="just" rt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rgbClr val="002060"/>
                </a:solidFill>
              </a:rPr>
              <a:t>עבודה </a:t>
            </a:r>
            <a:r>
              <a:rPr lang="he-IL" sz="2400" dirty="0">
                <a:solidFill>
                  <a:srgbClr val="002060"/>
                </a:solidFill>
              </a:rPr>
              <a:t>פעילה בסביבת עבודה </a:t>
            </a:r>
            <a:r>
              <a:rPr lang="he-IL" sz="2400" dirty="0" smtClean="0">
                <a:solidFill>
                  <a:srgbClr val="002060"/>
                </a:solidFill>
              </a:rPr>
              <a:t>משותפת</a:t>
            </a:r>
            <a:endParaRPr lang="he-I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56</a:t>
            </a:fld>
            <a:endParaRPr lang="he-IL" altLang="he-I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6174432" y="2271643"/>
            <a:ext cx="30060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SzPct val="130000"/>
            </a:pPr>
            <a:r>
              <a:rPr lang="he-IL" sz="1600" b="1" dirty="0"/>
              <a:t>דוגמא לתכנון מחנה צבאי ב - </a:t>
            </a:r>
            <a:r>
              <a:rPr lang="en-US" sz="1600" b="1" dirty="0"/>
              <a:t>BIM</a:t>
            </a:r>
            <a:endParaRPr lang="he-IL" sz="1600" dirty="0"/>
          </a:p>
          <a:p>
            <a:pPr algn="r" rtl="1">
              <a:buSzPct val="130000"/>
            </a:pPr>
            <a:endParaRPr lang="he-IL" sz="1600" b="1" dirty="0"/>
          </a:p>
          <a:p>
            <a:pPr marL="457200" lvl="1" indent="0" algn="r" rtl="1">
              <a:buSzPct val="130000"/>
            </a:pPr>
            <a:endParaRPr lang="he-IL" sz="1600" dirty="0"/>
          </a:p>
          <a:p>
            <a:pPr marL="742950" lvl="1" indent="-285750" algn="r" rtl="1">
              <a:buSzPct val="130000"/>
              <a:buFont typeface="Arial" panose="020B0604020202020204" pitchFamily="34" charset="0"/>
              <a:buChar char="•"/>
            </a:pPr>
            <a:endParaRPr lang="he-IL" sz="1600" dirty="0"/>
          </a:p>
          <a:p>
            <a:pPr marL="285750" indent="-285750" algn="r" rtl="1">
              <a:buSzPct val="130000"/>
              <a:buFont typeface="Arial" panose="020B0604020202020204" pitchFamily="34" charset="0"/>
              <a:buChar char="•"/>
            </a:pPr>
            <a:endParaRPr lang="he-IL" sz="1600" dirty="0"/>
          </a:p>
          <a:p>
            <a:pPr marL="285750" indent="-285750" algn="r" rtl="1">
              <a:buSzPct val="130000"/>
              <a:buFont typeface="Arial" panose="020B0604020202020204" pitchFamily="34" charset="0"/>
              <a:buChar char="•"/>
            </a:pPr>
            <a:endParaRPr lang="he-IL" sz="1600" dirty="0"/>
          </a:p>
          <a:p>
            <a:pPr marL="342900" indent="-342900" algn="r" rtl="1">
              <a:buSzPct val="130000"/>
              <a:buFont typeface="Arial" panose="020B0604020202020204" pitchFamily="34" charset="0"/>
              <a:buChar char="•"/>
            </a:pPr>
            <a:endParaRPr lang="he-IL" sz="1600" dirty="0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9E333F5A-FBC2-41C8-B453-F00D3832C5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7" y="2708920"/>
            <a:ext cx="855712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/>
              <a:t>תת פרק 1.16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r>
              <a:rPr lang="he-IL" sz="2800" dirty="0" smtClean="0"/>
              <a:t>/ </a:t>
            </a:r>
            <a:r>
              <a:rPr lang="he-IL" altLang="he-IL" sz="2800" dirty="0"/>
              <a:t>חלק 1– נהלים</a:t>
            </a:r>
            <a:r>
              <a:rPr lang="en-US" altLang="he-IL" sz="2800" dirty="0"/>
              <a:t> </a:t>
            </a:r>
            <a:r>
              <a:rPr lang="he-IL" altLang="he-IL" sz="2800" dirty="0"/>
              <a:t>הקדמה </a:t>
            </a:r>
            <a:r>
              <a:rPr lang="he-IL" altLang="he-IL" sz="2800" dirty="0">
                <a:solidFill>
                  <a:srgbClr val="FF0000"/>
                </a:solidFill>
              </a:rPr>
              <a:t>(מבוא</a:t>
            </a:r>
            <a:r>
              <a:rPr lang="he-IL" altLang="he-IL" sz="2800" dirty="0" smtClean="0">
                <a:solidFill>
                  <a:srgbClr val="FF0000"/>
                </a:solidFill>
              </a:rPr>
              <a:t>)</a:t>
            </a:r>
            <a:endParaRPr lang="en-US" altLang="he-IL" sz="2800" kern="0" dirty="0" smtClean="0"/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57</a:t>
            </a:fld>
            <a:endParaRPr lang="he-IL" altLang="he-I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1743BF-D75D-4739-8E89-404A3D087841}"/>
              </a:ext>
            </a:extLst>
          </p:cNvPr>
          <p:cNvSpPr/>
          <p:nvPr/>
        </p:nvSpPr>
        <p:spPr>
          <a:xfrm>
            <a:off x="5670376" y="2271643"/>
            <a:ext cx="30060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SzPct val="130000"/>
            </a:pPr>
            <a:r>
              <a:rPr lang="he-IL" sz="1600" b="1" dirty="0"/>
              <a:t>דוגמא לתכנון מחנה צבאי ב - </a:t>
            </a:r>
            <a:r>
              <a:rPr lang="en-US" sz="1600" b="1" dirty="0"/>
              <a:t>BIM</a:t>
            </a:r>
            <a:endParaRPr lang="he-IL" sz="1600" dirty="0"/>
          </a:p>
          <a:p>
            <a:pPr algn="r" rtl="1">
              <a:buSzPct val="130000"/>
            </a:pPr>
            <a:endParaRPr lang="he-IL" sz="1600" b="1" dirty="0"/>
          </a:p>
          <a:p>
            <a:pPr marL="457200" lvl="1" indent="0" algn="r" rtl="1">
              <a:buSzPct val="130000"/>
            </a:pPr>
            <a:endParaRPr lang="he-IL" sz="1600" dirty="0"/>
          </a:p>
          <a:p>
            <a:pPr marL="742950" lvl="1" indent="-285750" algn="r" rtl="1">
              <a:buSzPct val="130000"/>
              <a:buFont typeface="Arial" panose="020B0604020202020204" pitchFamily="34" charset="0"/>
              <a:buChar char="•"/>
            </a:pPr>
            <a:endParaRPr lang="he-IL" sz="1600" dirty="0"/>
          </a:p>
          <a:p>
            <a:pPr marL="285750" indent="-285750" algn="r" rtl="1">
              <a:buSzPct val="130000"/>
              <a:buFont typeface="Arial" panose="020B0604020202020204" pitchFamily="34" charset="0"/>
              <a:buChar char="•"/>
            </a:pPr>
            <a:endParaRPr lang="he-IL" sz="1600" dirty="0"/>
          </a:p>
          <a:p>
            <a:pPr marL="285750" indent="-285750" algn="r" rtl="1">
              <a:buSzPct val="130000"/>
              <a:buFont typeface="Arial" panose="020B0604020202020204" pitchFamily="34" charset="0"/>
              <a:buChar char="•"/>
            </a:pPr>
            <a:endParaRPr lang="he-IL" sz="1600" dirty="0"/>
          </a:p>
          <a:p>
            <a:pPr marL="342900" indent="-342900" algn="r" rtl="1">
              <a:buSzPct val="130000"/>
              <a:buFont typeface="Arial" panose="020B0604020202020204" pitchFamily="34" charset="0"/>
              <a:buChar char="•"/>
            </a:pPr>
            <a:endParaRPr lang="he-IL" sz="1600" dirty="0"/>
          </a:p>
        </p:txBody>
      </p:sp>
      <p:pic>
        <p:nvPicPr>
          <p:cNvPr id="7" name="תמונה 2" descr="תקריב">
            <a:extLst>
              <a:ext uri="{FF2B5EF4-FFF2-40B4-BE49-F238E27FC236}">
                <a16:creationId xmlns="" xmlns:a16="http://schemas.microsoft.com/office/drawing/2014/main" id="{C5A5B3DD-1D80-4200-A099-1E9484CDF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2580"/>
            <a:ext cx="8106475" cy="363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/>
              <a:t>תת פרק 1.16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r>
              <a:rPr lang="he-IL" sz="2800" dirty="0" smtClean="0"/>
              <a:t>/ </a:t>
            </a:r>
            <a:r>
              <a:rPr lang="he-IL" altLang="he-IL" sz="2800" dirty="0"/>
              <a:t>חלק 1– נהלים</a:t>
            </a:r>
            <a:r>
              <a:rPr lang="en-US" altLang="he-IL" sz="2800" dirty="0"/>
              <a:t> </a:t>
            </a:r>
            <a:r>
              <a:rPr lang="he-IL" altLang="he-IL" sz="2800" dirty="0"/>
              <a:t>הקדמה </a:t>
            </a:r>
            <a:r>
              <a:rPr lang="he-IL" altLang="he-IL" sz="2800" dirty="0">
                <a:solidFill>
                  <a:srgbClr val="FF0000"/>
                </a:solidFill>
              </a:rPr>
              <a:t>(מבוא</a:t>
            </a:r>
            <a:r>
              <a:rPr lang="he-IL" altLang="he-IL" sz="2800" dirty="0" smtClean="0">
                <a:solidFill>
                  <a:srgbClr val="FF0000"/>
                </a:solidFill>
              </a:rPr>
              <a:t>)</a:t>
            </a:r>
            <a:endParaRPr lang="en-US" altLang="he-IL" sz="2800" kern="0" dirty="0" smtClean="0"/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58</a:t>
            </a:fld>
            <a:endParaRPr lang="he-IL" altLang="he-IL"/>
          </a:p>
        </p:txBody>
      </p:sp>
      <p:sp>
        <p:nvSpPr>
          <p:cNvPr id="8" name="כותרת משנה 2">
            <a:extLst>
              <a:ext uri="{FF2B5EF4-FFF2-40B4-BE49-F238E27FC236}">
                <a16:creationId xmlns="" xmlns:a16="http://schemas.microsoft.com/office/drawing/2014/main" id="{32291D46-E263-4B11-B1C0-1FF4F7561E6A}"/>
              </a:ext>
            </a:extLst>
          </p:cNvPr>
          <p:cNvSpPr txBox="1">
            <a:spLocks/>
          </p:cNvSpPr>
          <p:nvPr/>
        </p:nvSpPr>
        <p:spPr>
          <a:xfrm>
            <a:off x="3492360" y="1628800"/>
            <a:ext cx="5112088" cy="43204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4488" indent="-344488" algn="r" defTabSz="90805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0363" algn="r" defTabSz="90805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ü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717550" indent="-261938" algn="r" defTabSz="90805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076325" indent="-331788" algn="r" defTabSz="90805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55650" indent="-127000" algn="r" defTabSz="908050" rt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12850" indent="-127000" algn="r" defTabSz="908050" rt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0050" indent="-127000" algn="r" defTabSz="908050" rt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27250" indent="-127000" algn="r" defTabSz="908050" rt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84450" indent="-127000" algn="r" defTabSz="908050" rt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974A"/>
              </a:buClr>
              <a:buSzPct val="130000"/>
              <a:buNone/>
            </a:pPr>
            <a:r>
              <a:rPr lang="he-IL" sz="2000" b="1" kern="0" dirty="0"/>
              <a:t>דוגמא לתכנון תשתיות ב – </a:t>
            </a:r>
            <a:r>
              <a:rPr lang="en-US" sz="2000" b="1" kern="0" dirty="0"/>
              <a:t>BIM</a:t>
            </a:r>
            <a:r>
              <a:rPr lang="he-IL" sz="2000" b="1" kern="0" dirty="0"/>
              <a:t> (מחנה צבאי)</a:t>
            </a:r>
            <a:endParaRPr lang="he-IL" kern="0" dirty="0"/>
          </a:p>
          <a:p>
            <a:pPr marL="342900" indent="-342900">
              <a:buClr>
                <a:srgbClr val="00974A"/>
              </a:buClr>
              <a:buSzPct val="130000"/>
              <a:buFont typeface="Arial" panose="020B0604020202020204" pitchFamily="34" charset="0"/>
              <a:buChar char="•"/>
            </a:pPr>
            <a:endParaRPr lang="he-IL" sz="2000" kern="0" dirty="0"/>
          </a:p>
          <a:p>
            <a:pPr marL="342900" indent="-342900">
              <a:buClr>
                <a:srgbClr val="00974A"/>
              </a:buClr>
              <a:buSzPct val="130000"/>
              <a:buFont typeface="Arial" panose="020B0604020202020204" pitchFamily="34" charset="0"/>
              <a:buChar char="•"/>
            </a:pPr>
            <a:endParaRPr lang="he-IL" sz="2000" kern="0" dirty="0"/>
          </a:p>
          <a:p>
            <a:pPr marL="342900" indent="-342900">
              <a:buClr>
                <a:srgbClr val="00974A"/>
              </a:buClr>
              <a:buSzPct val="130000"/>
              <a:buFont typeface="Arial" panose="020B0604020202020204" pitchFamily="34" charset="0"/>
              <a:buChar char="•"/>
            </a:pPr>
            <a:endParaRPr lang="he-IL" sz="2000" kern="0" dirty="0"/>
          </a:p>
        </p:txBody>
      </p:sp>
      <p:pic>
        <p:nvPicPr>
          <p:cNvPr id="9" name="תמונה 6">
            <a:extLst>
              <a:ext uri="{FF2B5EF4-FFF2-40B4-BE49-F238E27FC236}">
                <a16:creationId xmlns="" xmlns:a16="http://schemas.microsoft.com/office/drawing/2014/main" id="{BD38E4DD-E7CA-4025-A09D-D435DE76733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9"/>
          <a:stretch/>
        </p:blipFill>
        <p:spPr bwMode="auto">
          <a:xfrm>
            <a:off x="611560" y="1988840"/>
            <a:ext cx="7920400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/>
              <a:t>תת פרק 1.16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r>
              <a:rPr lang="he-IL" sz="2800" dirty="0" smtClean="0"/>
              <a:t>/ </a:t>
            </a:r>
            <a:r>
              <a:rPr lang="he-IL" altLang="he-IL" sz="2800" dirty="0"/>
              <a:t>חלק 1– נהלים</a:t>
            </a:r>
            <a:r>
              <a:rPr lang="en-US" altLang="he-IL" sz="2800" dirty="0"/>
              <a:t> </a:t>
            </a:r>
            <a:r>
              <a:rPr lang="he-IL" altLang="he-IL" sz="2800" dirty="0"/>
              <a:t>הקדמה </a:t>
            </a:r>
            <a:r>
              <a:rPr lang="he-IL" altLang="he-IL" sz="2800" dirty="0">
                <a:solidFill>
                  <a:srgbClr val="FF0000"/>
                </a:solidFill>
              </a:rPr>
              <a:t>(מבוא</a:t>
            </a:r>
            <a:r>
              <a:rPr lang="he-IL" altLang="he-IL" sz="2800" dirty="0" smtClean="0">
                <a:solidFill>
                  <a:srgbClr val="FF0000"/>
                </a:solidFill>
              </a:rPr>
              <a:t>)</a:t>
            </a:r>
            <a:endParaRPr lang="en-US" altLang="he-IL" sz="2800" kern="0" dirty="0" smtClean="0"/>
          </a:p>
        </p:txBody>
      </p:sp>
      <p:pic>
        <p:nvPicPr>
          <p:cNvPr id="7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59</a:t>
            </a:fld>
            <a:endParaRPr lang="he-IL" altLang="he-IL"/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/>
              <a:t>modelling</a:t>
            </a:r>
            <a:endParaRPr lang="he-IL" sz="2800" dirty="0"/>
          </a:p>
          <a:p>
            <a:pPr lvl="0"/>
            <a:endParaRPr lang="en-US" altLang="he-IL" sz="2800" kern="0" dirty="0" smtClean="0"/>
          </a:p>
        </p:txBody>
      </p:sp>
      <p:sp>
        <p:nvSpPr>
          <p:cNvPr id="5" name="מלבן 4"/>
          <p:cNvSpPr/>
          <p:nvPr/>
        </p:nvSpPr>
        <p:spPr>
          <a:xfrm>
            <a:off x="5004048" y="1988840"/>
            <a:ext cx="3888432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/>
            <a:r>
              <a:rPr lang="he-IL" sz="2500" dirty="0" smtClean="0">
                <a:solidFill>
                  <a:schemeClr val="tx1"/>
                </a:solidFill>
              </a:rPr>
              <a:t>פרק </a:t>
            </a:r>
            <a:r>
              <a:rPr lang="he-IL" sz="2500" dirty="0">
                <a:solidFill>
                  <a:schemeClr val="tx1"/>
                </a:solidFill>
              </a:rPr>
              <a:t>זה מגדיר וקובע הנחיות לגבי דרישות מיוחדות וקביעת שכר טרחה למתכננים בפרויקטים המתוכננים ב-</a:t>
            </a:r>
            <a:r>
              <a:rPr lang="en-US" sz="2500" dirty="0">
                <a:solidFill>
                  <a:schemeClr val="tx1"/>
                </a:solidFill>
              </a:rPr>
              <a:t>BIM</a:t>
            </a:r>
            <a:r>
              <a:rPr lang="he-IL" sz="2500" dirty="0" smtClean="0">
                <a:solidFill>
                  <a:schemeClr val="tx1"/>
                </a:solidFill>
              </a:rPr>
              <a:t>.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7" name="Picture 8" descr="Imagen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472608" cy="30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6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תת </a:t>
            </a:r>
            <a:r>
              <a:rPr lang="he-IL" sz="2800" dirty="0">
                <a:latin typeface="Arial Black" panose="020B0A04020102020204" pitchFamily="34" charset="0"/>
              </a:rPr>
              <a:t>פרק מבוא </a:t>
            </a:r>
            <a:r>
              <a:rPr lang="he-IL" sz="2800" dirty="0" smtClean="0">
                <a:latin typeface="Arial Black" panose="020B0A04020102020204" pitchFamily="34" charset="0"/>
              </a:rPr>
              <a:t>1.16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11560" y="980728"/>
            <a:ext cx="8032450" cy="5170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indent="0" algn="r" rtl="1">
              <a:spcBef>
                <a:spcPts val="600"/>
              </a:spcBef>
              <a:spcAft>
                <a:spcPts val="60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הגדרות </a:t>
            </a:r>
            <a:r>
              <a:rPr lang="he-IL" sz="2400" b="1" dirty="0">
                <a:solidFill>
                  <a:srgbClr val="002060"/>
                </a:solidFill>
              </a:rPr>
              <a:t>ומושגים </a:t>
            </a:r>
            <a:endParaRPr lang="he-IL" sz="2400" dirty="0">
              <a:solidFill>
                <a:srgbClr val="002060"/>
              </a:solidFill>
            </a:endParaRP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מודל בניין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מידול מידע בניין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מנהל המודל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 err="1">
                <a:solidFill>
                  <a:srgbClr val="002060"/>
                </a:solidFill>
              </a:rPr>
              <a:t>תוכנית</a:t>
            </a:r>
            <a:r>
              <a:rPr lang="he-IL" sz="2400" dirty="0">
                <a:solidFill>
                  <a:srgbClr val="002060"/>
                </a:solidFill>
              </a:rPr>
              <a:t> למימוש </a:t>
            </a:r>
            <a:r>
              <a:rPr lang="en-GB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בפרויקט (</a:t>
            </a:r>
            <a:r>
              <a:rPr lang="he-IL" sz="2400" dirty="0" err="1">
                <a:solidFill>
                  <a:srgbClr val="002060"/>
                </a:solidFill>
              </a:rPr>
              <a:t>תלמ"ב</a:t>
            </a:r>
            <a:r>
              <a:rPr lang="he-IL" sz="2400" dirty="0">
                <a:solidFill>
                  <a:srgbClr val="002060"/>
                </a:solidFill>
              </a:rPr>
              <a:t>)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מודל מידע על נכס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סביבת נתונים משותפת </a:t>
            </a:r>
            <a:r>
              <a:rPr lang="en-US" sz="2400" dirty="0">
                <a:solidFill>
                  <a:srgbClr val="002060"/>
                </a:solidFill>
              </a:rPr>
              <a:t>AIM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תוצרי תכנון מתעדכנים באופן אוטומטי</a:t>
            </a:r>
            <a:r>
              <a:rPr lang="en-US" sz="2400" dirty="0">
                <a:solidFill>
                  <a:srgbClr val="002060"/>
                </a:solidFill>
              </a:rPr>
              <a:t>CDE </a:t>
            </a:r>
            <a:endParaRPr lang="he-IL" sz="2400" dirty="0">
              <a:solidFill>
                <a:srgbClr val="002060"/>
              </a:solidFill>
            </a:endParaRP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IFC </a:t>
            </a:r>
            <a:r>
              <a:rPr lang="he-IL" sz="2400" dirty="0">
                <a:solidFill>
                  <a:srgbClr val="002060"/>
                </a:solidFill>
              </a:rPr>
              <a:t> פורמט אוניברסלי לשת"פ</a:t>
            </a:r>
          </a:p>
          <a:p>
            <a:pPr marL="741363" lvl="1" indent="-285750" algn="r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LOD </a:t>
            </a:r>
            <a:r>
              <a:rPr lang="he-IL" sz="2400" dirty="0">
                <a:solidFill>
                  <a:srgbClr val="002060"/>
                </a:solidFill>
              </a:rPr>
              <a:t> תיאור שלב הפיתוח הנדרש </a:t>
            </a: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60</a:t>
            </a:fld>
            <a:endParaRPr lang="he-IL" altLang="he-IL"/>
          </a:p>
        </p:txBody>
      </p:sp>
      <p:sp>
        <p:nvSpPr>
          <p:cNvPr id="3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הגדרות ומושגים</a:t>
            </a:r>
            <a:endParaRPr lang="he-IL" sz="2800" b="0" dirty="0"/>
          </a:p>
          <a:p>
            <a:pPr lvl="0"/>
            <a:endParaRPr lang="en-US" altLang="he-IL" sz="2800" kern="0" dirty="0" smtClean="0"/>
          </a:p>
        </p:txBody>
      </p:sp>
      <p:sp>
        <p:nvSpPr>
          <p:cNvPr id="4" name="מלבן 3"/>
          <p:cNvSpPr/>
          <p:nvPr/>
        </p:nvSpPr>
        <p:spPr>
          <a:xfrm>
            <a:off x="539552" y="1268760"/>
            <a:ext cx="8136904" cy="48372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1463" lvl="1" indent="-271463" algn="just" rt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x-none" sz="2200" smtClean="0">
                <a:solidFill>
                  <a:schemeClr val="tx1"/>
                </a:solidFill>
              </a:rPr>
              <a:t>Building </a:t>
            </a:r>
            <a:r>
              <a:rPr lang="x-none" sz="2200">
                <a:solidFill>
                  <a:schemeClr val="tx1"/>
                </a:solidFill>
              </a:rPr>
              <a:t>Information Modeling</a:t>
            </a:r>
            <a:r>
              <a:rPr lang="he-IL" sz="2200" dirty="0">
                <a:solidFill>
                  <a:schemeClr val="tx1"/>
                </a:solidFill>
              </a:rPr>
              <a:t> (</a:t>
            </a:r>
            <a:r>
              <a:rPr lang="x-none" sz="2200">
                <a:solidFill>
                  <a:schemeClr val="tx1"/>
                </a:solidFill>
              </a:rPr>
              <a:t>BIM</a:t>
            </a:r>
            <a:r>
              <a:rPr lang="he-IL" sz="2200" dirty="0">
                <a:solidFill>
                  <a:schemeClr val="tx1"/>
                </a:solidFill>
              </a:rPr>
              <a:t>) </a:t>
            </a:r>
            <a:r>
              <a:rPr lang="he-IL" sz="2200" b="1" dirty="0">
                <a:solidFill>
                  <a:schemeClr val="tx1"/>
                </a:solidFill>
              </a:rPr>
              <a:t>- </a:t>
            </a:r>
            <a:r>
              <a:rPr lang="he-IL" sz="2200" dirty="0">
                <a:solidFill>
                  <a:schemeClr val="tx1"/>
                </a:solidFill>
              </a:rPr>
              <a:t>שיטת עבודה לתכן, הנדסה, ניהול, הקמה, ותפעול של בניינים המבוססת על טכנולוגיה ממוחשבת למידול מידע אודות פרויקט</a:t>
            </a:r>
            <a:r>
              <a:rPr lang="he-IL" sz="2200" dirty="0" smtClean="0">
                <a:solidFill>
                  <a:schemeClr val="tx1"/>
                </a:solidFill>
              </a:rPr>
              <a:t>.</a:t>
            </a:r>
          </a:p>
          <a:p>
            <a:pPr marL="271463" lvl="1" indent="-271463" algn="just" rt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e-IL" sz="2200" dirty="0" smtClean="0">
                <a:solidFill>
                  <a:schemeClr val="tx1"/>
                </a:solidFill>
              </a:rPr>
              <a:t>'מודל </a:t>
            </a:r>
            <a:r>
              <a:rPr lang="he-IL" sz="2200" dirty="0">
                <a:solidFill>
                  <a:schemeClr val="tx1"/>
                </a:solidFill>
              </a:rPr>
              <a:t>בניין' </a:t>
            </a:r>
            <a:r>
              <a:rPr lang="he-IL" sz="2200" b="1" dirty="0">
                <a:solidFill>
                  <a:schemeClr val="tx1"/>
                </a:solidFill>
              </a:rPr>
              <a:t>- </a:t>
            </a:r>
            <a:r>
              <a:rPr lang="he-IL" sz="2200" dirty="0">
                <a:solidFill>
                  <a:schemeClr val="tx1"/>
                </a:solidFill>
              </a:rPr>
              <a:t>רישום דיגיטלי של בניין, תפקודו, תכנונו, והקמתו, ובהמשך גם של הפעלתו. מודל בניין הוא מודל תלת </a:t>
            </a:r>
            <a:r>
              <a:rPr lang="he-IL" sz="2200" dirty="0" err="1">
                <a:solidFill>
                  <a:schemeClr val="tx1"/>
                </a:solidFill>
              </a:rPr>
              <a:t>מימדי</a:t>
            </a:r>
            <a:r>
              <a:rPr lang="he-IL" sz="2200" dirty="0">
                <a:solidFill>
                  <a:schemeClr val="tx1"/>
                </a:solidFill>
              </a:rPr>
              <a:t> המייצג את הבניין כפי שיבנה ומהווה תחליף לשרטוטי בניין. להבדיל משרטוטים ממוחשבים, מודל בניין קריא על ידי תכנות מחשב</a:t>
            </a:r>
            <a:r>
              <a:rPr lang="he-IL" sz="2200" dirty="0" smtClean="0">
                <a:solidFill>
                  <a:schemeClr val="tx1"/>
                </a:solidFill>
              </a:rPr>
              <a:t>.</a:t>
            </a:r>
          </a:p>
          <a:p>
            <a:pPr marL="271463" lvl="1" indent="-271463" algn="just" rt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e-IL" sz="2200" dirty="0" smtClean="0">
                <a:solidFill>
                  <a:schemeClr val="tx1"/>
                </a:solidFill>
              </a:rPr>
              <a:t>'מידול </a:t>
            </a:r>
            <a:r>
              <a:rPr lang="he-IL" sz="2200" dirty="0">
                <a:solidFill>
                  <a:schemeClr val="tx1"/>
                </a:solidFill>
              </a:rPr>
              <a:t>מידע בניין' - התהליך בו נבנה מודל המבנה. </a:t>
            </a:r>
            <a:endParaRPr lang="en-US" sz="2200" b="1" dirty="0">
              <a:solidFill>
                <a:schemeClr val="tx1"/>
              </a:solidFill>
            </a:endParaRPr>
          </a:p>
          <a:p>
            <a:pPr algn="just" rt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chemeClr val="tx1"/>
                </a:solidFill>
              </a:rPr>
              <a:t>המונח 'מודל מידע בניין' מתאר גם את התכנות ואת הטכנולוגיות בעזרתן מורכב ומעובד </a:t>
            </a:r>
            <a:r>
              <a:rPr lang="he-IL" sz="2200" b="1" dirty="0">
                <a:solidFill>
                  <a:schemeClr val="tx1"/>
                </a:solidFill>
              </a:rPr>
              <a:t>מודל המבנה</a:t>
            </a:r>
            <a:r>
              <a:rPr lang="he-IL" sz="2200" dirty="0">
                <a:solidFill>
                  <a:schemeClr val="tx1"/>
                </a:solidFill>
              </a:rPr>
              <a:t>. </a:t>
            </a:r>
            <a:r>
              <a:rPr lang="en-US" sz="2200" dirty="0">
                <a:solidFill>
                  <a:schemeClr val="tx1"/>
                </a:solidFill>
              </a:rPr>
              <a:t>REVIT</a:t>
            </a:r>
            <a:r>
              <a:rPr lang="he-IL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ArchiCAD</a:t>
            </a:r>
            <a:r>
              <a:rPr lang="he-IL" sz="2200" dirty="0">
                <a:solidFill>
                  <a:schemeClr val="tx1"/>
                </a:solidFill>
              </a:rPr>
              <a:t>, ו-</a:t>
            </a:r>
            <a:r>
              <a:rPr lang="en-US" sz="2200" dirty="0" err="1">
                <a:solidFill>
                  <a:schemeClr val="tx1"/>
                </a:solidFill>
              </a:rPr>
              <a:t>Tekla</a:t>
            </a:r>
            <a:r>
              <a:rPr lang="en-US" sz="2200" dirty="0">
                <a:solidFill>
                  <a:schemeClr val="tx1"/>
                </a:solidFill>
              </a:rPr>
              <a:t> Structures</a:t>
            </a:r>
            <a:r>
              <a:rPr lang="he-IL" sz="2200" dirty="0">
                <a:solidFill>
                  <a:schemeClr val="tx1"/>
                </a:solidFill>
              </a:rPr>
              <a:t> הן דוגמאות של תכנות שנועדו ליצירת מודלים; </a:t>
            </a:r>
            <a:r>
              <a:rPr lang="en-US" sz="2200" dirty="0" err="1">
                <a:solidFill>
                  <a:schemeClr val="tx1"/>
                </a:solidFill>
              </a:rPr>
              <a:t>Navisworks</a:t>
            </a:r>
            <a:r>
              <a:rPr lang="he-IL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Solibri</a:t>
            </a:r>
            <a:r>
              <a:rPr lang="he-IL" sz="2200" dirty="0">
                <a:solidFill>
                  <a:schemeClr val="tx1"/>
                </a:solidFill>
              </a:rPr>
              <a:t> ו-</a:t>
            </a:r>
            <a:r>
              <a:rPr lang="en-US" sz="2200" dirty="0" err="1">
                <a:solidFill>
                  <a:schemeClr val="tx1"/>
                </a:solidFill>
              </a:rPr>
              <a:t>BIMSight</a:t>
            </a:r>
            <a:r>
              <a:rPr lang="he-IL" sz="2200" dirty="0">
                <a:solidFill>
                  <a:schemeClr val="tx1"/>
                </a:solidFill>
              </a:rPr>
              <a:t> הן דוגמאות של תכנות לצפייה ולהערכה של מודלים</a:t>
            </a:r>
            <a:r>
              <a:rPr lang="he-IL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61</a:t>
            </a:fld>
            <a:endParaRPr lang="he-IL" altLang="he-IL"/>
          </a:p>
        </p:txBody>
      </p:sp>
      <p:sp>
        <p:nvSpPr>
          <p:cNvPr id="3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הגדרות ומושגים</a:t>
            </a:r>
            <a:endParaRPr lang="he-IL" sz="2800" b="0" dirty="0"/>
          </a:p>
          <a:p>
            <a:pPr lvl="0"/>
            <a:endParaRPr lang="en-US" altLang="he-IL" sz="2800" kern="0" dirty="0" smtClean="0"/>
          </a:p>
        </p:txBody>
      </p:sp>
      <p:sp>
        <p:nvSpPr>
          <p:cNvPr id="4" name="מלבן 3"/>
          <p:cNvSpPr/>
          <p:nvPr/>
        </p:nvSpPr>
        <p:spPr>
          <a:xfrm>
            <a:off x="539552" y="1052736"/>
            <a:ext cx="8136904" cy="5291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1" indent="-457200" algn="just" rtl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he-IL" sz="2400" dirty="0" smtClean="0">
                <a:solidFill>
                  <a:schemeClr val="tx1"/>
                </a:solidFill>
              </a:rPr>
              <a:t>מנהל </a:t>
            </a:r>
            <a:r>
              <a:rPr lang="he-IL" sz="2400" dirty="0">
                <a:solidFill>
                  <a:schemeClr val="tx1"/>
                </a:solidFill>
              </a:rPr>
              <a:t>המודל - אדם או חברה שהוטל עליהם לנהל את המודל ואת השימוש בטכנולוגיית ה-</a:t>
            </a:r>
            <a:r>
              <a:rPr lang="x-none" sz="2400">
                <a:solidFill>
                  <a:schemeClr val="tx1"/>
                </a:solidFill>
              </a:rPr>
              <a:t>BIM</a:t>
            </a:r>
            <a:r>
              <a:rPr lang="he-IL" sz="2400" dirty="0">
                <a:solidFill>
                  <a:schemeClr val="tx1"/>
                </a:solidFill>
              </a:rPr>
              <a:t> בפרויקט. מנהל המודל ישולב מתחילת התכנון ויהווה פונקציה מרכזית בתהליך התכנון. אחריות מנהל המודל מפורטת בפרק 2.19.3 ניהול </a:t>
            </a:r>
            <a:r>
              <a:rPr lang="x-none" sz="2400">
                <a:solidFill>
                  <a:schemeClr val="tx1"/>
                </a:solidFill>
              </a:rPr>
              <a:t>BIM</a:t>
            </a:r>
            <a:r>
              <a:rPr lang="he-IL" sz="2400" dirty="0" smtClean="0">
                <a:solidFill>
                  <a:schemeClr val="tx1"/>
                </a:solidFill>
              </a:rPr>
              <a:t>.</a:t>
            </a:r>
          </a:p>
          <a:p>
            <a:pPr marL="271463" lvl="1" indent="-271463" algn="just" rtl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he-IL" sz="2400" dirty="0" smtClean="0">
                <a:solidFill>
                  <a:schemeClr val="tx1"/>
                </a:solidFill>
              </a:rPr>
              <a:t>תכנית </a:t>
            </a:r>
            <a:r>
              <a:rPr lang="he-IL" sz="2400" dirty="0">
                <a:solidFill>
                  <a:schemeClr val="tx1"/>
                </a:solidFill>
              </a:rPr>
              <a:t>למימוש </a:t>
            </a:r>
            <a:r>
              <a:rPr lang="en-US" sz="2400" dirty="0">
                <a:solidFill>
                  <a:schemeClr val="tx1"/>
                </a:solidFill>
              </a:rPr>
              <a:t>BIM</a:t>
            </a:r>
            <a:r>
              <a:rPr lang="he-IL" sz="2400" dirty="0">
                <a:solidFill>
                  <a:schemeClr val="tx1"/>
                </a:solidFill>
              </a:rPr>
              <a:t> בפרויקט (</a:t>
            </a:r>
            <a:r>
              <a:rPr lang="he-IL" sz="2400" dirty="0" err="1">
                <a:solidFill>
                  <a:schemeClr val="tx1"/>
                </a:solidFill>
              </a:rPr>
              <a:t>תלמ"ב</a:t>
            </a:r>
            <a:r>
              <a:rPr lang="he-IL" sz="2400" dirty="0">
                <a:solidFill>
                  <a:schemeClr val="tx1"/>
                </a:solidFill>
              </a:rPr>
              <a:t>) - </a:t>
            </a:r>
            <a:r>
              <a:rPr lang="he-IL" sz="2400" dirty="0" err="1">
                <a:solidFill>
                  <a:schemeClr val="tx1"/>
                </a:solidFill>
              </a:rPr>
              <a:t>תוכנית</a:t>
            </a:r>
            <a:r>
              <a:rPr lang="he-IL" sz="2400" dirty="0">
                <a:solidFill>
                  <a:schemeClr val="tx1"/>
                </a:solidFill>
              </a:rPr>
              <a:t> זאת מפרטת את המטרות הספציפיות של השימוש ב-</a:t>
            </a:r>
            <a:r>
              <a:rPr lang="x-none" sz="2400">
                <a:solidFill>
                  <a:schemeClr val="tx1"/>
                </a:solidFill>
              </a:rPr>
              <a:t>BIM</a:t>
            </a:r>
            <a:r>
              <a:rPr lang="he-IL" sz="2400" dirty="0">
                <a:solidFill>
                  <a:schemeClr val="tx1"/>
                </a:solidFill>
              </a:rPr>
              <a:t> בפרויקט, את שלבי העבודה, את המודלים הדרושים כולל פירוט תכנים, את אחריות השותפים השונים, את צורות העברות המידע בין השותפים, </a:t>
            </a:r>
            <a:r>
              <a:rPr lang="he-IL" sz="2400" dirty="0" err="1">
                <a:solidFill>
                  <a:schemeClr val="tx1"/>
                </a:solidFill>
              </a:rPr>
              <a:t>וכו</a:t>
            </a:r>
            <a:r>
              <a:rPr lang="he-IL" sz="2400" dirty="0">
                <a:solidFill>
                  <a:schemeClr val="tx1"/>
                </a:solidFill>
              </a:rPr>
              <a:t>'. התוכנית נועדה לעזור למשתתפים בפרויקט לשמור על רמה אחידה בהכנת הנתונים. </a:t>
            </a:r>
            <a:r>
              <a:rPr lang="he-IL" sz="2400" dirty="0" err="1">
                <a:solidFill>
                  <a:schemeClr val="tx1"/>
                </a:solidFill>
              </a:rPr>
              <a:t>התלמ"ב</a:t>
            </a:r>
            <a:r>
              <a:rPr lang="he-IL" sz="2400" dirty="0">
                <a:solidFill>
                  <a:schemeClr val="tx1"/>
                </a:solidFill>
              </a:rPr>
              <a:t> הוא המקבילה של ה-</a:t>
            </a:r>
            <a:r>
              <a:rPr lang="x-none" sz="2400">
                <a:solidFill>
                  <a:schemeClr val="tx1"/>
                </a:solidFill>
              </a:rPr>
              <a:t> BIM Execution </a:t>
            </a:r>
            <a:r>
              <a:rPr lang="x-none" sz="2400" smtClean="0">
                <a:solidFill>
                  <a:schemeClr val="tx1"/>
                </a:solidFill>
              </a:rPr>
              <a:t>Plan</a:t>
            </a:r>
            <a:r>
              <a:rPr lang="he-IL" sz="2400" dirty="0" smtClean="0">
                <a:solidFill>
                  <a:schemeClr val="tx1"/>
                </a:solidFill>
              </a:rPr>
              <a:t> המוגדר </a:t>
            </a:r>
            <a:r>
              <a:rPr lang="he-IL" sz="2400" dirty="0">
                <a:solidFill>
                  <a:schemeClr val="tx1"/>
                </a:solidFill>
              </a:rPr>
              <a:t>בתקן</a:t>
            </a:r>
            <a:r>
              <a:rPr lang="x-none" sz="2400">
                <a:solidFill>
                  <a:schemeClr val="tx1"/>
                </a:solidFill>
              </a:rPr>
              <a:t> .BS UK PAS1192-2 </a:t>
            </a:r>
            <a:endParaRPr lang="he-IL" sz="2400" dirty="0">
              <a:solidFill>
                <a:schemeClr val="tx1"/>
              </a:solidFill>
            </a:endParaRPr>
          </a:p>
          <a:p>
            <a:pPr marL="271463" lvl="1" indent="-271463" algn="just" rtl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he-IL" sz="2400" dirty="0" smtClean="0">
                <a:solidFill>
                  <a:schemeClr val="tx1"/>
                </a:solidFill>
              </a:rPr>
              <a:t>מודל </a:t>
            </a:r>
            <a:r>
              <a:rPr lang="he-IL" sz="2400" dirty="0">
                <a:solidFill>
                  <a:schemeClr val="tx1"/>
                </a:solidFill>
              </a:rPr>
              <a:t>מידע על נכס (</a:t>
            </a:r>
            <a:r>
              <a:rPr lang="x-none" sz="2400">
                <a:solidFill>
                  <a:schemeClr val="tx1"/>
                </a:solidFill>
              </a:rPr>
              <a:t>asset information model</a:t>
            </a:r>
            <a:r>
              <a:rPr lang="he-IL" sz="2400" dirty="0">
                <a:solidFill>
                  <a:schemeClr val="tx1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he-IL" sz="2400" dirty="0">
                <a:solidFill>
                  <a:schemeClr val="tx1"/>
                </a:solidFill>
              </a:rPr>
              <a:t>- </a:t>
            </a:r>
            <a:r>
              <a:rPr lang="en-US" sz="2400" dirty="0" smtClean="0">
                <a:solidFill>
                  <a:schemeClr val="tx1"/>
                </a:solidFill>
              </a:rPr>
              <a:t>AIM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62</a:t>
            </a:fld>
            <a:endParaRPr lang="he-IL" altLang="he-IL"/>
          </a:p>
        </p:txBody>
      </p:sp>
      <p:sp>
        <p:nvSpPr>
          <p:cNvPr id="3" name="מלבן 2"/>
          <p:cNvSpPr/>
          <p:nvPr/>
        </p:nvSpPr>
        <p:spPr>
          <a:xfrm>
            <a:off x="539552" y="1309405"/>
            <a:ext cx="8136904" cy="4060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1" indent="-457200" algn="just" rtl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lang="he-IL" sz="2400" dirty="0" smtClean="0">
                <a:solidFill>
                  <a:schemeClr val="tx1"/>
                </a:solidFill>
              </a:rPr>
              <a:t>סביבת </a:t>
            </a:r>
            <a:r>
              <a:rPr lang="he-IL" sz="2400" dirty="0">
                <a:solidFill>
                  <a:schemeClr val="tx1"/>
                </a:solidFill>
              </a:rPr>
              <a:t>נתונים משותפת (</a:t>
            </a:r>
            <a:r>
              <a:rPr lang="x-none" sz="2400">
                <a:solidFill>
                  <a:schemeClr val="tx1"/>
                </a:solidFill>
              </a:rPr>
              <a:t>Common Data Environment</a:t>
            </a:r>
            <a:r>
              <a:rPr lang="he-IL" sz="2400" dirty="0">
                <a:solidFill>
                  <a:schemeClr val="tx1"/>
                </a:solidFill>
              </a:rPr>
              <a:t>)-</a:t>
            </a:r>
            <a:r>
              <a:rPr lang="x-none" sz="2400" smtClean="0">
                <a:solidFill>
                  <a:schemeClr val="tx1"/>
                </a:solidFill>
              </a:rPr>
              <a:t>CDE</a:t>
            </a:r>
            <a:r>
              <a:rPr lang="he-IL" sz="2400" dirty="0" smtClean="0">
                <a:solidFill>
                  <a:schemeClr val="tx1"/>
                </a:solidFill>
              </a:rPr>
              <a:t>- </a:t>
            </a:r>
            <a:r>
              <a:rPr lang="he-IL" sz="2400" dirty="0">
                <a:solidFill>
                  <a:schemeClr val="tx1"/>
                </a:solidFill>
              </a:rPr>
              <a:t>מקור מוסכם של מידע לכל פרויקט או נכס נתון, לאיסוף, ניהול והפצה של כל חבילת מידע באמצעות תהליך </a:t>
            </a:r>
            <a:r>
              <a:rPr lang="he-IL" sz="2400" dirty="0" smtClean="0">
                <a:solidFill>
                  <a:schemeClr val="tx1"/>
                </a:solidFill>
              </a:rPr>
              <a:t>מנוהל.</a:t>
            </a:r>
          </a:p>
          <a:p>
            <a:pPr marL="457200" lvl="1" indent="-457200" algn="just" rtl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lang="x-none" sz="2400" smtClean="0">
                <a:solidFill>
                  <a:schemeClr val="tx1"/>
                </a:solidFill>
              </a:rPr>
              <a:t>IFC- </a:t>
            </a:r>
            <a:r>
              <a:rPr lang="x-none" sz="2400">
                <a:solidFill>
                  <a:schemeClr val="tx1"/>
                </a:solidFill>
              </a:rPr>
              <a:t>Industry Foundation </a:t>
            </a:r>
            <a:r>
              <a:rPr lang="x-none" sz="2400" smtClean="0">
                <a:solidFill>
                  <a:schemeClr val="tx1"/>
                </a:solidFill>
              </a:rPr>
              <a:t>Classes</a:t>
            </a:r>
            <a:r>
              <a:rPr lang="he-IL" sz="2400" dirty="0" smtClean="0">
                <a:solidFill>
                  <a:schemeClr val="tx1"/>
                </a:solidFill>
              </a:rPr>
              <a:t>- </a:t>
            </a:r>
            <a:r>
              <a:rPr lang="he-IL" sz="2400" dirty="0">
                <a:solidFill>
                  <a:schemeClr val="tx1"/>
                </a:solidFill>
              </a:rPr>
              <a:t>פורמט אוניברסלי לשיתוף מידע המאפשר לכל משתמש לצפות במידע ולערוך אותו</a:t>
            </a:r>
            <a:r>
              <a:rPr lang="he-IL" sz="2400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-457200" algn="just" rtl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lang="x-none" sz="2400" smtClean="0">
                <a:solidFill>
                  <a:schemeClr val="tx1"/>
                </a:solidFill>
              </a:rPr>
              <a:t>LOD </a:t>
            </a:r>
            <a:r>
              <a:rPr lang="x-none" sz="2400">
                <a:solidFill>
                  <a:schemeClr val="tx1"/>
                </a:solidFill>
              </a:rPr>
              <a:t>- Level of De</a:t>
            </a:r>
            <a:r>
              <a:rPr lang="en-US" sz="2400" dirty="0" err="1" smtClean="0">
                <a:solidFill>
                  <a:schemeClr val="tx1"/>
                </a:solidFill>
              </a:rPr>
              <a:t>velopment</a:t>
            </a:r>
            <a:r>
              <a:rPr lang="he-IL" sz="2400" dirty="0" smtClean="0">
                <a:solidFill>
                  <a:schemeClr val="tx1"/>
                </a:solidFill>
              </a:rPr>
              <a:t> </a:t>
            </a:r>
            <a:r>
              <a:rPr lang="he-IL" sz="2400" dirty="0">
                <a:solidFill>
                  <a:schemeClr val="tx1"/>
                </a:solidFill>
              </a:rPr>
              <a:t>- תיאור שלב הפיתוח הנדרש של המודלים הגרפיים, המסמכים והנתונים בכל אחד מהשלבים. משמש ב- </a:t>
            </a:r>
            <a:r>
              <a:rPr lang="x-none" sz="2400">
                <a:solidFill>
                  <a:schemeClr val="tx1"/>
                </a:solidFill>
              </a:rPr>
              <a:t>BEP</a:t>
            </a:r>
            <a:r>
              <a:rPr lang="he-IL" sz="2400" dirty="0">
                <a:solidFill>
                  <a:schemeClr val="tx1"/>
                </a:solidFill>
              </a:rPr>
              <a:t> להגדרת ה- </a:t>
            </a:r>
            <a:r>
              <a:rPr lang="x-none" sz="2400">
                <a:solidFill>
                  <a:schemeClr val="tx1"/>
                </a:solidFill>
              </a:rPr>
              <a:t>LOD</a:t>
            </a:r>
            <a:r>
              <a:rPr lang="he-IL" sz="2400" dirty="0">
                <a:solidFill>
                  <a:schemeClr val="tx1"/>
                </a:solidFill>
              </a:rPr>
              <a:t> הנדרש לכל אובייקט המסופק ומידת פירוט המידע הנדרשת לאובייקט. 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הגדרות ומושגים</a:t>
            </a:r>
            <a:endParaRPr lang="he-IL" sz="2800" b="0" dirty="0"/>
          </a:p>
          <a:p>
            <a:pPr lvl="0"/>
            <a:endParaRPr lang="en-US" altLang="he-IL" sz="2800" kern="0" dirty="0" smtClean="0"/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63</a:t>
            </a:fld>
            <a:endParaRPr lang="he-IL" altLang="he-IL"/>
          </a:p>
        </p:txBody>
      </p:sp>
      <p:sp>
        <p:nvSpPr>
          <p:cNvPr id="3" name="מלבן 2"/>
          <p:cNvSpPr/>
          <p:nvPr/>
        </p:nvSpPr>
        <p:spPr>
          <a:xfrm>
            <a:off x="539552" y="1196751"/>
            <a:ext cx="8136904" cy="51398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>
              <a:spcBef>
                <a:spcPts val="300"/>
              </a:spcBef>
              <a:spcAft>
                <a:spcPts val="300"/>
              </a:spcAft>
            </a:pPr>
            <a:r>
              <a:rPr lang="he-IL" sz="2200" dirty="0" smtClean="0">
                <a:solidFill>
                  <a:schemeClr val="tx1"/>
                </a:solidFill>
              </a:rPr>
              <a:t>תהליך </a:t>
            </a:r>
            <a:r>
              <a:rPr lang="he-IL" sz="2200" dirty="0">
                <a:solidFill>
                  <a:schemeClr val="tx1"/>
                </a:solidFill>
              </a:rPr>
              <a:t>שתפקידו להביא לכך שמודל ה - </a:t>
            </a:r>
            <a:r>
              <a:rPr lang="en-US" sz="2200" dirty="0">
                <a:solidFill>
                  <a:schemeClr val="tx1"/>
                </a:solidFill>
              </a:rPr>
              <a:t>BIM</a:t>
            </a:r>
            <a:r>
              <a:rPr lang="he-IL" sz="2200" dirty="0">
                <a:solidFill>
                  <a:schemeClr val="tx1"/>
                </a:solidFill>
              </a:rPr>
              <a:t> יעמוד ביעדי איכות למידע ההנדסי.</a:t>
            </a:r>
            <a:endParaRPr lang="en-US" sz="2200" dirty="0">
              <a:solidFill>
                <a:schemeClr val="tx1"/>
              </a:solidFill>
            </a:endParaRPr>
          </a:p>
          <a:p>
            <a:pPr algn="just" rtl="1">
              <a:spcBef>
                <a:spcPts val="300"/>
              </a:spcBef>
              <a:spcAft>
                <a:spcPts val="300"/>
              </a:spcAft>
            </a:pPr>
            <a:r>
              <a:rPr lang="he-IL" sz="2200" dirty="0">
                <a:solidFill>
                  <a:schemeClr val="tx1"/>
                </a:solidFill>
              </a:rPr>
              <a:t>יעדי האיכות למידע ההנדסי מוגדרים על ידי בעלי העניין במידע או מזמין העבודה במסמך ייעודי המכונה </a:t>
            </a:r>
            <a:r>
              <a:rPr lang="en-US" sz="2200" dirty="0">
                <a:solidFill>
                  <a:schemeClr val="tx1"/>
                </a:solidFill>
              </a:rPr>
              <a:t>OIR –</a:t>
            </a:r>
            <a:r>
              <a:rPr lang="he-IL" sz="2200" dirty="0">
                <a:solidFill>
                  <a:schemeClr val="tx1"/>
                </a:solidFill>
              </a:rPr>
              <a:t> -דרישות לגבי חילופי מידע (ראה נספח).</a:t>
            </a:r>
            <a:endParaRPr lang="en-US" sz="2200" dirty="0">
              <a:solidFill>
                <a:schemeClr val="tx1"/>
              </a:solidFill>
            </a:endParaRPr>
          </a:p>
          <a:p>
            <a:pPr algn="just" rtl="1">
              <a:spcBef>
                <a:spcPts val="300"/>
              </a:spcBef>
              <a:spcAft>
                <a:spcPts val="300"/>
              </a:spcAft>
            </a:pPr>
            <a:r>
              <a:rPr lang="he-IL" sz="2200" dirty="0">
                <a:solidFill>
                  <a:schemeClr val="tx1"/>
                </a:solidFill>
              </a:rPr>
              <a:t>לצורך ניהול התהליך ממונה מנהל </a:t>
            </a:r>
            <a:r>
              <a:rPr lang="en-US" sz="2200" dirty="0">
                <a:solidFill>
                  <a:schemeClr val="tx1"/>
                </a:solidFill>
              </a:rPr>
              <a:t>BIM</a:t>
            </a:r>
            <a:r>
              <a:rPr lang="he-IL" sz="2200" dirty="0">
                <a:solidFill>
                  <a:schemeClr val="tx1"/>
                </a:solidFill>
              </a:rPr>
              <a:t>. מנהל ה – </a:t>
            </a:r>
            <a:r>
              <a:rPr lang="en-US" sz="2200" dirty="0">
                <a:solidFill>
                  <a:schemeClr val="tx1"/>
                </a:solidFill>
              </a:rPr>
              <a:t>BIM</a:t>
            </a:r>
            <a:r>
              <a:rPr lang="he-IL" sz="2200" dirty="0">
                <a:solidFill>
                  <a:schemeClr val="tx1"/>
                </a:solidFill>
              </a:rPr>
              <a:t> הוא אדריכל או מהנדס הבקיא בתהליכי התכנון ההנדסי וגם באופן בו מיישמים אותם בצורה ממוחשבת במודל ה – </a:t>
            </a:r>
            <a:r>
              <a:rPr lang="en-US" sz="2200" dirty="0">
                <a:solidFill>
                  <a:schemeClr val="tx1"/>
                </a:solidFill>
              </a:rPr>
              <a:t>BIM</a:t>
            </a:r>
            <a:r>
              <a:rPr lang="he-IL" sz="2200" dirty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algn="just" rtl="1">
              <a:spcBef>
                <a:spcPts val="300"/>
              </a:spcBef>
              <a:spcAft>
                <a:spcPts val="300"/>
              </a:spcAft>
            </a:pPr>
            <a:r>
              <a:rPr lang="he-IL" sz="2200" dirty="0">
                <a:solidFill>
                  <a:schemeClr val="tx1"/>
                </a:solidFill>
              </a:rPr>
              <a:t>מנהל המודל יפעל לממש את הטכנולוגיה באופן שיושגו מטרות איכות המידע לפרויקט. בהתאם לכך תיכתב תכנית עבודה למימוש ה – </a:t>
            </a:r>
            <a:r>
              <a:rPr lang="en-US" sz="2200" dirty="0">
                <a:solidFill>
                  <a:schemeClr val="tx1"/>
                </a:solidFill>
              </a:rPr>
              <a:t>BIM</a:t>
            </a:r>
            <a:r>
              <a:rPr lang="he-IL" sz="2200" dirty="0">
                <a:solidFill>
                  <a:schemeClr val="tx1"/>
                </a:solidFill>
              </a:rPr>
              <a:t> בפרויקט </a:t>
            </a:r>
            <a:endParaRPr lang="en-US" sz="2200" dirty="0">
              <a:solidFill>
                <a:schemeClr val="tx1"/>
              </a:solidFill>
            </a:endParaRPr>
          </a:p>
          <a:p>
            <a:pPr algn="just" rtl="1">
              <a:spcBef>
                <a:spcPts val="300"/>
              </a:spcBef>
              <a:spcAft>
                <a:spcPts val="300"/>
              </a:spcAft>
            </a:pPr>
            <a:r>
              <a:rPr lang="he-IL" sz="2200" dirty="0">
                <a:solidFill>
                  <a:schemeClr val="tx1"/>
                </a:solidFill>
              </a:rPr>
              <a:t>מנהל המודל אחראי לנהל, לבקר ולייעץ לצוות היועצים בשלב התכנון בתהליך הקמה של המודל, בשלב הביצוע ובכל אחד משלבי המסירה למזמין בהתאם ליעדי איכות המידע הנדרשים</a:t>
            </a:r>
            <a:r>
              <a:rPr lang="he-IL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pPr lvl="0"/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ניהול </a:t>
            </a:r>
            <a:r>
              <a:rPr lang="en-US" sz="2800" b="0" dirty="0"/>
              <a:t>BIM</a:t>
            </a:r>
            <a:r>
              <a:rPr lang="he-IL" sz="2800" b="0" dirty="0"/>
              <a:t> / מנהל מודל</a:t>
            </a:r>
            <a:endParaRPr lang="en-US" sz="2800" b="0" dirty="0"/>
          </a:p>
          <a:p>
            <a:endParaRPr lang="he-IL" sz="2800" b="0" dirty="0"/>
          </a:p>
          <a:p>
            <a:pPr lvl="0"/>
            <a:endParaRPr lang="en-US" altLang="he-IL" sz="2800" kern="0" dirty="0" smtClean="0"/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64</a:t>
            </a:fld>
            <a:endParaRPr lang="he-IL" altLang="he-IL"/>
          </a:p>
        </p:txBody>
      </p:sp>
      <p:sp>
        <p:nvSpPr>
          <p:cNvPr id="3" name="מלבן 2"/>
          <p:cNvSpPr/>
          <p:nvPr/>
        </p:nvSpPr>
        <p:spPr>
          <a:xfrm>
            <a:off x="539552" y="1124744"/>
            <a:ext cx="8136904" cy="51809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>
              <a:spcBef>
                <a:spcPts val="400"/>
              </a:spcBef>
              <a:spcAft>
                <a:spcPts val="600"/>
              </a:spcAft>
            </a:pPr>
            <a:r>
              <a:rPr lang="he-IL" sz="2400" dirty="0">
                <a:solidFill>
                  <a:schemeClr val="tx1"/>
                </a:solidFill>
              </a:rPr>
              <a:t>עיקרי תפקיד מנהל המודל בפרויקט (תעריף מנהל המודל מוגדר בפרק 2.19.3</a:t>
            </a:r>
            <a:r>
              <a:rPr lang="he-IL" sz="2400" dirty="0" smtClean="0">
                <a:solidFill>
                  <a:schemeClr val="tx1"/>
                </a:solidFill>
              </a:rPr>
              <a:t>). </a:t>
            </a:r>
          </a:p>
          <a:p>
            <a:pPr marL="457200" indent="-457200" algn="just" rtl="1">
              <a:spcBef>
                <a:spcPts val="400"/>
              </a:spcBef>
              <a:spcAft>
                <a:spcPts val="600"/>
              </a:spcAft>
              <a:buFont typeface="+mj-cs"/>
              <a:buAutoNum type="hebrew2Minus"/>
            </a:pPr>
            <a:r>
              <a:rPr lang="he-IL" sz="2400" dirty="0" smtClean="0">
                <a:solidFill>
                  <a:schemeClr val="tx1"/>
                </a:solidFill>
              </a:rPr>
              <a:t>תיאום </a:t>
            </a:r>
            <a:r>
              <a:rPr lang="he-IL" sz="2400" dirty="0">
                <a:solidFill>
                  <a:schemeClr val="tx1"/>
                </a:solidFill>
              </a:rPr>
              <a:t>צוות תכנון </a:t>
            </a:r>
            <a:r>
              <a:rPr lang="x-none" sz="2400">
                <a:solidFill>
                  <a:schemeClr val="tx1"/>
                </a:solidFill>
              </a:rPr>
              <a:t>BIM</a:t>
            </a:r>
            <a:r>
              <a:rPr lang="he-IL" sz="2400" dirty="0">
                <a:solidFill>
                  <a:schemeClr val="tx1"/>
                </a:solidFill>
              </a:rPr>
              <a:t> הכולל:</a:t>
            </a:r>
            <a:endParaRPr lang="en-US" sz="2400" dirty="0">
              <a:solidFill>
                <a:schemeClr val="tx1"/>
              </a:solidFill>
            </a:endParaRPr>
          </a:p>
          <a:p>
            <a:pPr marL="358775" lvl="1" indent="-358775" algn="just" rtl="1">
              <a:spcBef>
                <a:spcPts val="400"/>
              </a:spcBef>
              <a:spcAft>
                <a:spcPts val="600"/>
              </a:spcAft>
              <a:buSzPct val="80000"/>
              <a:buFont typeface="+mj-lt"/>
              <a:buAutoNum type="arabicParenR"/>
            </a:pPr>
            <a:r>
              <a:rPr lang="he-IL" sz="2400" dirty="0">
                <a:solidFill>
                  <a:schemeClr val="tx1"/>
                </a:solidFill>
              </a:rPr>
              <a:t>תכנון אסטרטגי של תוצרי ההגשות מהמודל</a:t>
            </a:r>
            <a:endParaRPr lang="en-US" sz="2400" dirty="0">
              <a:solidFill>
                <a:schemeClr val="tx1"/>
              </a:solidFill>
            </a:endParaRPr>
          </a:p>
          <a:p>
            <a:pPr marL="358775" lvl="1" indent="-358775" algn="just" rtl="1">
              <a:spcBef>
                <a:spcPts val="400"/>
              </a:spcBef>
              <a:spcAft>
                <a:spcPts val="600"/>
              </a:spcAft>
              <a:buSzPct val="80000"/>
              <a:buFont typeface="+mj-lt"/>
              <a:buAutoNum type="arabicParenR"/>
            </a:pPr>
            <a:r>
              <a:rPr lang="he-IL" sz="2400" dirty="0">
                <a:solidFill>
                  <a:schemeClr val="tx1"/>
                </a:solidFill>
              </a:rPr>
              <a:t>שליטה על הרשאות שינויים במודל</a:t>
            </a:r>
            <a:endParaRPr lang="en-US" sz="2400" dirty="0">
              <a:solidFill>
                <a:schemeClr val="tx1"/>
              </a:solidFill>
            </a:endParaRPr>
          </a:p>
          <a:p>
            <a:pPr marL="358775" lvl="1" indent="-358775" algn="just" rtl="1">
              <a:spcBef>
                <a:spcPts val="400"/>
              </a:spcBef>
              <a:spcAft>
                <a:spcPts val="600"/>
              </a:spcAft>
              <a:buSzPct val="80000"/>
              <a:buFont typeface="+mj-lt"/>
              <a:buAutoNum type="arabicParenR"/>
            </a:pPr>
            <a:r>
              <a:rPr lang="he-IL" sz="2400" dirty="0">
                <a:solidFill>
                  <a:schemeClr val="tx1"/>
                </a:solidFill>
              </a:rPr>
              <a:t>הגדרת כלי תוכנה/חומרה לפרויקט</a:t>
            </a:r>
            <a:endParaRPr lang="en-US" sz="2400" dirty="0">
              <a:solidFill>
                <a:schemeClr val="tx1"/>
              </a:solidFill>
            </a:endParaRPr>
          </a:p>
          <a:p>
            <a:pPr marL="358775" lvl="1" indent="-358775" algn="just" rtl="1">
              <a:spcBef>
                <a:spcPts val="400"/>
              </a:spcBef>
              <a:spcAft>
                <a:spcPts val="600"/>
              </a:spcAft>
              <a:buSzPct val="80000"/>
              <a:buFont typeface="+mj-lt"/>
              <a:buAutoNum type="arabicParenR"/>
            </a:pPr>
            <a:r>
              <a:rPr lang="he-IL" sz="2400" dirty="0">
                <a:solidFill>
                  <a:schemeClr val="tx1"/>
                </a:solidFill>
              </a:rPr>
              <a:t>הקמה ותמיכה באמצעי שיתוף מידע ושיתוף פעולה (ניהול רשת המודל)</a:t>
            </a:r>
            <a:endParaRPr lang="en-US" sz="2400" dirty="0">
              <a:solidFill>
                <a:schemeClr val="tx1"/>
              </a:solidFill>
            </a:endParaRPr>
          </a:p>
          <a:p>
            <a:pPr marL="358775" lvl="1" indent="-358775" algn="just" rtl="1">
              <a:spcBef>
                <a:spcPts val="400"/>
              </a:spcBef>
              <a:spcAft>
                <a:spcPts val="600"/>
              </a:spcAft>
              <a:buSzPct val="80000"/>
              <a:buFont typeface="+mj-lt"/>
              <a:buAutoNum type="arabicParenR"/>
            </a:pPr>
            <a:r>
              <a:rPr lang="he-IL" sz="2400" dirty="0">
                <a:solidFill>
                  <a:schemeClr val="tx1"/>
                </a:solidFill>
              </a:rPr>
              <a:t>בקרה שהצוות עובד במערכת קואורדינטות מתואמת</a:t>
            </a:r>
            <a:endParaRPr lang="en-US" sz="2400" dirty="0">
              <a:solidFill>
                <a:schemeClr val="tx1"/>
              </a:solidFill>
            </a:endParaRPr>
          </a:p>
          <a:p>
            <a:pPr marL="358775" lvl="1" indent="-358775" algn="just" rtl="1">
              <a:spcBef>
                <a:spcPts val="400"/>
              </a:spcBef>
              <a:spcAft>
                <a:spcPts val="600"/>
              </a:spcAft>
              <a:buSzPct val="80000"/>
              <a:buFont typeface="+mj-lt"/>
              <a:buAutoNum type="arabicParenR"/>
            </a:pPr>
            <a:r>
              <a:rPr lang="he-IL" sz="2400" dirty="0">
                <a:solidFill>
                  <a:schemeClr val="tx1"/>
                </a:solidFill>
              </a:rPr>
              <a:t>הכנת </a:t>
            </a:r>
            <a:r>
              <a:rPr lang="x-none" sz="2400">
                <a:solidFill>
                  <a:schemeClr val="tx1"/>
                </a:solidFill>
              </a:rPr>
              <a:t>LOD</a:t>
            </a:r>
            <a:r>
              <a:rPr lang="he-IL" sz="2400" dirty="0">
                <a:solidFill>
                  <a:schemeClr val="tx1"/>
                </a:solidFill>
              </a:rPr>
              <a:t> </a:t>
            </a:r>
            <a:r>
              <a:rPr lang="he-IL" sz="2400" dirty="0" err="1">
                <a:solidFill>
                  <a:schemeClr val="tx1"/>
                </a:solidFill>
              </a:rPr>
              <a:t>יעודי</a:t>
            </a:r>
            <a:r>
              <a:rPr lang="he-IL" sz="2400" dirty="0">
                <a:solidFill>
                  <a:schemeClr val="tx1"/>
                </a:solidFill>
              </a:rPr>
              <a:t> לפרויקט (בהתאם ל</a:t>
            </a: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x-none" sz="2400">
                <a:solidFill>
                  <a:schemeClr val="tx1"/>
                </a:solidFill>
              </a:rPr>
              <a:t>IR</a:t>
            </a:r>
            <a:r>
              <a:rPr lang="he-IL" sz="2400" dirty="0">
                <a:solidFill>
                  <a:schemeClr val="tx1"/>
                </a:solidFill>
              </a:rPr>
              <a:t>) ואישורו למול המזמין </a:t>
            </a:r>
            <a:endParaRPr lang="en-US" sz="2400" dirty="0">
              <a:solidFill>
                <a:schemeClr val="tx1"/>
              </a:solidFill>
            </a:endParaRPr>
          </a:p>
          <a:p>
            <a:pPr marL="358775" lvl="1" indent="-358775" algn="just" rtl="1">
              <a:spcBef>
                <a:spcPts val="400"/>
              </a:spcBef>
              <a:spcAft>
                <a:spcPts val="600"/>
              </a:spcAft>
              <a:buSzPct val="80000"/>
              <a:buFont typeface="+mj-lt"/>
              <a:buAutoNum type="arabicParenR"/>
            </a:pPr>
            <a:r>
              <a:rPr lang="he-IL" sz="2400" dirty="0">
                <a:solidFill>
                  <a:schemeClr val="tx1"/>
                </a:solidFill>
              </a:rPr>
              <a:t>בקרה על רשימות </a:t>
            </a:r>
            <a:r>
              <a:rPr lang="x-none" sz="2400" smtClean="0">
                <a:solidFill>
                  <a:schemeClr val="tx1"/>
                </a:solidFill>
              </a:rPr>
              <a:t>WOEKSET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pPr lvl="0"/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ניהול </a:t>
            </a:r>
            <a:r>
              <a:rPr lang="en-US" sz="2800" b="0" dirty="0"/>
              <a:t>BIM</a:t>
            </a:r>
            <a:r>
              <a:rPr lang="he-IL" sz="2800" b="0" dirty="0"/>
              <a:t> / מנהל </a:t>
            </a:r>
            <a:r>
              <a:rPr lang="he-IL" sz="2800" b="0" dirty="0" smtClean="0"/>
              <a:t>מודל</a:t>
            </a:r>
            <a:endParaRPr lang="en-US" altLang="he-IL" sz="2800" kern="0" dirty="0" smtClean="0"/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65</a:t>
            </a:fld>
            <a:endParaRPr lang="he-IL" altLang="he-IL"/>
          </a:p>
        </p:txBody>
      </p:sp>
      <p:sp>
        <p:nvSpPr>
          <p:cNvPr id="3" name="מלבן 2"/>
          <p:cNvSpPr/>
          <p:nvPr/>
        </p:nvSpPr>
        <p:spPr>
          <a:xfrm>
            <a:off x="539552" y="1118349"/>
            <a:ext cx="8136904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 rtl="1">
              <a:spcBef>
                <a:spcPts val="1200"/>
              </a:spcBef>
              <a:buFont typeface="+mj-cs"/>
              <a:buAutoNum type="hebrew2Minus" startAt="2"/>
            </a:pPr>
            <a:r>
              <a:rPr lang="he-IL" sz="2200" dirty="0" smtClean="0">
                <a:solidFill>
                  <a:schemeClr val="tx1"/>
                </a:solidFill>
              </a:rPr>
              <a:t>הקמת </a:t>
            </a:r>
            <a:r>
              <a:rPr lang="he-IL" sz="2200" dirty="0">
                <a:solidFill>
                  <a:schemeClr val="tx1"/>
                </a:solidFill>
              </a:rPr>
              <a:t>סטנדרט קידוד שמות ווידוא אחידות שמות במודל (חומרי גמר, חומרי בנייה וכד</a:t>
            </a:r>
            <a:r>
              <a:rPr lang="he-IL" sz="2200" dirty="0" smtClean="0">
                <a:solidFill>
                  <a:schemeClr val="tx1"/>
                </a:solidFill>
              </a:rPr>
              <a:t>').</a:t>
            </a:r>
          </a:p>
          <a:p>
            <a:pPr marL="457200" indent="-457200" algn="just" rtl="1">
              <a:spcBef>
                <a:spcPts val="1200"/>
              </a:spcBef>
              <a:buFont typeface="+mj-cs"/>
              <a:buAutoNum type="hebrew2Minus" startAt="2"/>
            </a:pPr>
            <a:r>
              <a:rPr lang="he-IL" sz="2200" dirty="0" smtClean="0">
                <a:solidFill>
                  <a:schemeClr val="tx1"/>
                </a:solidFill>
              </a:rPr>
              <a:t>רישום </a:t>
            </a:r>
            <a:r>
              <a:rPr lang="he-IL" sz="2200" dirty="0">
                <a:solidFill>
                  <a:schemeClr val="tx1"/>
                </a:solidFill>
              </a:rPr>
              <a:t>חוקי מידול לצוות התכנון (למשל מידול לפי מפלס, הכנסת מעברים ופתחים ואלמנטים </a:t>
            </a:r>
            <a:r>
              <a:rPr lang="he-IL" sz="2200" dirty="0" err="1">
                <a:solidFill>
                  <a:schemeClr val="tx1"/>
                </a:solidFill>
              </a:rPr>
              <a:t>קונסט</a:t>
            </a:r>
            <a:r>
              <a:rPr lang="he-IL" sz="2200" dirty="0">
                <a:solidFill>
                  <a:schemeClr val="tx1"/>
                </a:solidFill>
              </a:rPr>
              <a:t>', תכנון תומך ביצוע) בקרה כי המודל ממודל לפי חוקי מידול </a:t>
            </a:r>
            <a:r>
              <a:rPr lang="he-IL" sz="22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 rtl="1">
              <a:spcBef>
                <a:spcPts val="1200"/>
              </a:spcBef>
              <a:buFont typeface="+mj-cs"/>
              <a:buAutoNum type="hebrew2Minus" startAt="2"/>
            </a:pPr>
            <a:r>
              <a:rPr lang="he-IL" sz="2200" dirty="0" smtClean="0">
                <a:solidFill>
                  <a:schemeClr val="tx1"/>
                </a:solidFill>
              </a:rPr>
              <a:t>תכנון </a:t>
            </a:r>
            <a:r>
              <a:rPr lang="he-IL" sz="2200" dirty="0">
                <a:solidFill>
                  <a:schemeClr val="tx1"/>
                </a:solidFill>
              </a:rPr>
              <a:t>מהלך הכנסת האינפורמציה (תוכן, מועד) ודיווח </a:t>
            </a:r>
            <a:r>
              <a:rPr lang="he-IL" sz="2200" dirty="0" smtClean="0">
                <a:solidFill>
                  <a:schemeClr val="tx1"/>
                </a:solidFill>
              </a:rPr>
              <a:t>למזמין בקרת </a:t>
            </a:r>
            <a:r>
              <a:rPr lang="he-IL" sz="2200" dirty="0">
                <a:solidFill>
                  <a:schemeClr val="tx1"/>
                </a:solidFill>
              </a:rPr>
              <a:t>תאימות בין האינפורמציה שהוכנסה למודל  וניקוי המודל </a:t>
            </a:r>
            <a:r>
              <a:rPr lang="he-IL" sz="2200" dirty="0" err="1">
                <a:solidFill>
                  <a:schemeClr val="tx1"/>
                </a:solidFill>
              </a:rPr>
              <a:t>מאינפורציה</a:t>
            </a:r>
            <a:r>
              <a:rPr lang="he-IL" sz="2200" dirty="0">
                <a:solidFill>
                  <a:schemeClr val="tx1"/>
                </a:solidFill>
              </a:rPr>
              <a:t> לא רלוונטית (למשל - שמות ספקים) ודיווח למזמין. </a:t>
            </a:r>
            <a:endParaRPr lang="he-IL" sz="2200" dirty="0" smtClean="0">
              <a:solidFill>
                <a:schemeClr val="tx1"/>
              </a:solidFill>
            </a:endParaRPr>
          </a:p>
          <a:p>
            <a:pPr marL="457200" indent="-457200" algn="just" rtl="1">
              <a:spcBef>
                <a:spcPts val="1200"/>
              </a:spcBef>
              <a:buFont typeface="+mj-cs"/>
              <a:buAutoNum type="hebrew2Minus" startAt="2"/>
            </a:pPr>
            <a:r>
              <a:rPr lang="he-IL" sz="2200" dirty="0" smtClean="0">
                <a:solidFill>
                  <a:schemeClr val="tx1"/>
                </a:solidFill>
              </a:rPr>
              <a:t>בקרה </a:t>
            </a:r>
            <a:r>
              <a:rPr lang="he-IL" sz="2200" dirty="0">
                <a:solidFill>
                  <a:schemeClr val="tx1"/>
                </a:solidFill>
              </a:rPr>
              <a:t>על איכות המודל הגרפי (ניקיון, דיוק, הפקות, מידע) ודיווח למזמין</a:t>
            </a:r>
            <a:r>
              <a:rPr lang="he-IL" sz="22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 rtl="1">
              <a:spcBef>
                <a:spcPts val="1200"/>
              </a:spcBef>
              <a:buFont typeface="+mj-cs"/>
              <a:buAutoNum type="hebrew2Minus" startAt="2"/>
            </a:pPr>
            <a:r>
              <a:rPr lang="he-IL" sz="2200" dirty="0" smtClean="0">
                <a:solidFill>
                  <a:schemeClr val="tx1"/>
                </a:solidFill>
              </a:rPr>
              <a:t>בקרת </a:t>
            </a:r>
            <a:r>
              <a:rPr lang="he-IL" sz="2200" dirty="0">
                <a:solidFill>
                  <a:schemeClr val="tx1"/>
                </a:solidFill>
              </a:rPr>
              <a:t>איכות המידע הפרמטרי, מקורות המידע וגיבוי המידע ודיווח למזמין. </a:t>
            </a:r>
            <a:endParaRPr lang="he-IL" sz="2200" dirty="0" smtClean="0">
              <a:solidFill>
                <a:schemeClr val="tx1"/>
              </a:solidFill>
            </a:endParaRPr>
          </a:p>
          <a:p>
            <a:pPr marL="457200" indent="-457200" algn="just" rtl="1">
              <a:spcBef>
                <a:spcPts val="1200"/>
              </a:spcBef>
              <a:buFont typeface="+mj-cs"/>
              <a:buAutoNum type="hebrew2Minus" startAt="2"/>
            </a:pPr>
            <a:r>
              <a:rPr lang="he-IL" sz="2200" dirty="0" smtClean="0">
                <a:solidFill>
                  <a:schemeClr val="tx1"/>
                </a:solidFill>
              </a:rPr>
              <a:t>בקרת </a:t>
            </a:r>
            <a:r>
              <a:rPr lang="he-IL" sz="2200" dirty="0">
                <a:solidFill>
                  <a:schemeClr val="tx1"/>
                </a:solidFill>
              </a:rPr>
              <a:t>מימוש דרישות מנהל הפרויקט לשימוש במודל ודיווח למזמין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pPr lvl="0"/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ניהול </a:t>
            </a:r>
            <a:r>
              <a:rPr lang="en-US" sz="2800" b="0" dirty="0"/>
              <a:t>BIM</a:t>
            </a:r>
            <a:r>
              <a:rPr lang="he-IL" sz="2800" b="0" dirty="0"/>
              <a:t> / מנהל </a:t>
            </a:r>
            <a:r>
              <a:rPr lang="he-IL" sz="2800" b="0" dirty="0" smtClean="0"/>
              <a:t>מודל</a:t>
            </a:r>
            <a:endParaRPr lang="en-US" altLang="he-IL" sz="2800" kern="0" dirty="0" smtClean="0"/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66</a:t>
            </a:fld>
            <a:endParaRPr lang="he-IL" altLang="he-IL"/>
          </a:p>
        </p:txBody>
      </p:sp>
      <p:sp>
        <p:nvSpPr>
          <p:cNvPr id="3" name="מלבן 2"/>
          <p:cNvSpPr/>
          <p:nvPr/>
        </p:nvSpPr>
        <p:spPr>
          <a:xfrm>
            <a:off x="539552" y="1124744"/>
            <a:ext cx="8136904" cy="52937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 rtl="1">
              <a:spcBef>
                <a:spcPts val="1200"/>
              </a:spcBef>
              <a:buFont typeface="+mj-cs"/>
              <a:buAutoNum type="hebrew2Minus" startAt="8"/>
            </a:pPr>
            <a:r>
              <a:rPr lang="he-IL" sz="2200" dirty="0" smtClean="0">
                <a:solidFill>
                  <a:schemeClr val="tx1"/>
                </a:solidFill>
              </a:rPr>
              <a:t>הקמת </a:t>
            </a:r>
            <a:r>
              <a:rPr lang="x-none" sz="2200">
                <a:solidFill>
                  <a:schemeClr val="tx1"/>
                </a:solidFill>
              </a:rPr>
              <a:t>PHASES</a:t>
            </a:r>
            <a:r>
              <a:rPr lang="he-IL" sz="2200" dirty="0">
                <a:solidFill>
                  <a:schemeClr val="tx1"/>
                </a:solidFill>
              </a:rPr>
              <a:t> לפרויקט</a:t>
            </a:r>
            <a:r>
              <a:rPr lang="he-IL" sz="22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 rtl="1">
              <a:spcBef>
                <a:spcPts val="1200"/>
              </a:spcBef>
              <a:buFont typeface="+mj-cs"/>
              <a:buAutoNum type="hebrew2Minus" startAt="8"/>
            </a:pPr>
            <a:r>
              <a:rPr lang="he-IL" sz="2200" dirty="0" smtClean="0">
                <a:solidFill>
                  <a:schemeClr val="tx1"/>
                </a:solidFill>
              </a:rPr>
              <a:t>ניהול </a:t>
            </a:r>
            <a:r>
              <a:rPr lang="he-IL" sz="2200" dirty="0">
                <a:solidFill>
                  <a:schemeClr val="tx1"/>
                </a:solidFill>
              </a:rPr>
              <a:t>מערכת לניהול וסימון הערות שיתופי </a:t>
            </a:r>
            <a:r>
              <a:rPr lang="he-IL" sz="2200" dirty="0" smtClean="0">
                <a:solidFill>
                  <a:schemeClr val="tx1"/>
                </a:solidFill>
              </a:rPr>
              <a:t>תיאומים </a:t>
            </a:r>
            <a:r>
              <a:rPr lang="he-IL" sz="2200" dirty="0">
                <a:solidFill>
                  <a:schemeClr val="tx1"/>
                </a:solidFill>
              </a:rPr>
              <a:t>מיוחדים (במערכות – שאיננו תיאום מערכות רגיל</a:t>
            </a:r>
            <a:r>
              <a:rPr lang="he-IL" sz="2200" dirty="0" smtClean="0">
                <a:solidFill>
                  <a:schemeClr val="tx1"/>
                </a:solidFill>
              </a:rPr>
              <a:t>).</a:t>
            </a:r>
          </a:p>
          <a:p>
            <a:pPr marL="457200" indent="-457200" algn="just" rtl="1">
              <a:spcBef>
                <a:spcPts val="1200"/>
              </a:spcBef>
              <a:buFont typeface="+mj-cs"/>
              <a:buAutoNum type="hebrew2Minus" startAt="8"/>
            </a:pPr>
            <a:r>
              <a:rPr lang="he-IL" sz="2200" dirty="0" smtClean="0">
                <a:solidFill>
                  <a:schemeClr val="tx1"/>
                </a:solidFill>
              </a:rPr>
              <a:t>ניהול </a:t>
            </a:r>
            <a:r>
              <a:rPr lang="he-IL" sz="2200" dirty="0">
                <a:solidFill>
                  <a:schemeClr val="tx1"/>
                </a:solidFill>
              </a:rPr>
              <a:t>שינויי עדכונים בין מודל ההקמה למודל התכנוני</a:t>
            </a:r>
            <a:r>
              <a:rPr lang="he-IL" sz="22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 rtl="1">
              <a:spcBef>
                <a:spcPts val="1200"/>
              </a:spcBef>
              <a:buFont typeface="+mj-cs"/>
              <a:buAutoNum type="hebrew2Minus" startAt="8"/>
            </a:pPr>
            <a:r>
              <a:rPr lang="he-IL" sz="2200" dirty="0" smtClean="0">
                <a:solidFill>
                  <a:schemeClr val="tx1"/>
                </a:solidFill>
              </a:rPr>
              <a:t>בקרת </a:t>
            </a:r>
            <a:r>
              <a:rPr lang="he-IL" sz="2200" dirty="0">
                <a:solidFill>
                  <a:schemeClr val="tx1"/>
                </a:solidFill>
              </a:rPr>
              <a:t>נכונות המודל לצורך הוצאת כמויות ודיווח </a:t>
            </a:r>
            <a:r>
              <a:rPr lang="he-IL" sz="2200" dirty="0" smtClean="0">
                <a:solidFill>
                  <a:schemeClr val="tx1"/>
                </a:solidFill>
              </a:rPr>
              <a:t>למזמין נכונות </a:t>
            </a:r>
            <a:r>
              <a:rPr lang="he-IL" sz="2200" dirty="0">
                <a:solidFill>
                  <a:schemeClr val="tx1"/>
                </a:solidFill>
              </a:rPr>
              <a:t>המודל לקישור לסימולציות תזמון ותקציב -</a:t>
            </a:r>
            <a:r>
              <a:rPr lang="x-none" sz="2200">
                <a:solidFill>
                  <a:schemeClr val="tx1"/>
                </a:solidFill>
              </a:rPr>
              <a:t>4D</a:t>
            </a:r>
            <a:r>
              <a:rPr lang="he-IL" sz="2200" dirty="0">
                <a:solidFill>
                  <a:schemeClr val="tx1"/>
                </a:solidFill>
              </a:rPr>
              <a:t> ו </a:t>
            </a:r>
            <a:r>
              <a:rPr lang="x-none" sz="2200">
                <a:solidFill>
                  <a:schemeClr val="tx1"/>
                </a:solidFill>
              </a:rPr>
              <a:t>D</a:t>
            </a:r>
            <a:r>
              <a:rPr lang="he-IL" sz="2200" dirty="0" smtClean="0">
                <a:solidFill>
                  <a:schemeClr val="tx1"/>
                </a:solidFill>
              </a:rPr>
              <a:t>5.</a:t>
            </a:r>
          </a:p>
          <a:p>
            <a:pPr marL="457200" indent="-457200" algn="just" rtl="1">
              <a:spcBef>
                <a:spcPts val="1200"/>
              </a:spcBef>
              <a:buFont typeface="+mj-cs"/>
              <a:buAutoNum type="hebrew2Minus" startAt="8"/>
            </a:pPr>
            <a:r>
              <a:rPr lang="he-IL" sz="2200" dirty="0" smtClean="0">
                <a:solidFill>
                  <a:schemeClr val="tx1"/>
                </a:solidFill>
              </a:rPr>
              <a:t>הוצאת </a:t>
            </a:r>
            <a:r>
              <a:rPr lang="he-IL" sz="2200" dirty="0">
                <a:solidFill>
                  <a:schemeClr val="tx1"/>
                </a:solidFill>
              </a:rPr>
              <a:t>דוחות נוספים למזמין הכוללים:</a:t>
            </a:r>
            <a:endParaRPr lang="en-US" sz="2200" dirty="0">
              <a:solidFill>
                <a:schemeClr val="tx1"/>
              </a:solidFill>
            </a:endParaRPr>
          </a:p>
          <a:p>
            <a:pPr marL="804863" lvl="1" indent="-349250" algn="just" rtl="1">
              <a:buSzPct val="85000"/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עמידה בתכנית עבודה </a:t>
            </a:r>
            <a:r>
              <a:rPr lang="x-none" sz="1600">
                <a:solidFill>
                  <a:schemeClr val="tx1"/>
                </a:solidFill>
              </a:rPr>
              <a:t>BEP</a:t>
            </a:r>
            <a:endParaRPr lang="en-US" sz="1600" dirty="0">
              <a:solidFill>
                <a:schemeClr val="tx1"/>
              </a:solidFill>
            </a:endParaRPr>
          </a:p>
          <a:p>
            <a:pPr marL="804863" lvl="1" indent="-349250" algn="just" rtl="1">
              <a:buSzPct val="85000"/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בקרת מידול בהתאם לאופני מדידה</a:t>
            </a:r>
            <a:endParaRPr lang="en-US" sz="1600" dirty="0">
              <a:solidFill>
                <a:schemeClr val="tx1"/>
              </a:solidFill>
            </a:endParaRPr>
          </a:p>
          <a:p>
            <a:pPr marL="804863" lvl="1" indent="-349250" algn="just" rtl="1">
              <a:buSzPct val="85000"/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רמת אינטגרציה במודל המשותף</a:t>
            </a:r>
            <a:endParaRPr lang="en-US" sz="1600" dirty="0">
              <a:solidFill>
                <a:schemeClr val="tx1"/>
              </a:solidFill>
            </a:endParaRPr>
          </a:p>
          <a:p>
            <a:pPr marL="804863" lvl="1" indent="-349250" algn="just" rtl="1">
              <a:buSzPct val="85000"/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תיקום התאמה לפרוגרמה</a:t>
            </a:r>
            <a:endParaRPr lang="en-US" sz="1600" dirty="0">
              <a:solidFill>
                <a:schemeClr val="tx1"/>
              </a:solidFill>
            </a:endParaRPr>
          </a:p>
          <a:p>
            <a:pPr marL="804863" lvl="1" indent="-349250" algn="just" rtl="1">
              <a:buSzPct val="85000"/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יעילות התכנון (שטחים- ברוטו/נטו)</a:t>
            </a:r>
            <a:endParaRPr lang="en-US" sz="1600" dirty="0">
              <a:solidFill>
                <a:schemeClr val="tx1"/>
              </a:solidFill>
            </a:endParaRPr>
          </a:p>
          <a:p>
            <a:pPr marL="804863" lvl="1" indent="-349250" algn="just" rtl="1">
              <a:buSzPct val="85000"/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ריכוז אומדנים מבוססי מודל</a:t>
            </a:r>
            <a:endParaRPr lang="en-US" sz="1600" dirty="0">
              <a:solidFill>
                <a:schemeClr val="tx1"/>
              </a:solidFill>
            </a:endParaRPr>
          </a:p>
          <a:p>
            <a:pPr marL="804863" lvl="1" indent="-349250" algn="just" rtl="1">
              <a:buSzPct val="85000"/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ריכוז ומעקב אחר הערות/דיווחי המתכננים</a:t>
            </a:r>
            <a:endParaRPr lang="en-US" sz="1600" dirty="0">
              <a:solidFill>
                <a:schemeClr val="tx1"/>
              </a:solidFill>
            </a:endParaRPr>
          </a:p>
          <a:p>
            <a:pPr marL="804863" lvl="1" indent="-349250" algn="just" rtl="1">
              <a:buSzPct val="85000"/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דוח בדיקות טכניות על רכיבי המודל (תקינות המיקום, תאימות בין מודלים, רמת פירוט ברמת האובייקט וכד</a:t>
            </a:r>
            <a:r>
              <a:rPr lang="he-IL" sz="1600" dirty="0" smtClean="0">
                <a:solidFill>
                  <a:schemeClr val="tx1"/>
                </a:solidFill>
              </a:rPr>
              <a:t>')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pPr lvl="0"/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ניהול </a:t>
            </a:r>
            <a:r>
              <a:rPr lang="en-US" sz="2800" b="0" dirty="0"/>
              <a:t>BIM</a:t>
            </a:r>
            <a:r>
              <a:rPr lang="he-IL" sz="2800" b="0" dirty="0"/>
              <a:t> / מנהל </a:t>
            </a:r>
            <a:r>
              <a:rPr lang="he-IL" sz="2800" b="0" dirty="0" smtClean="0"/>
              <a:t>מודל</a:t>
            </a:r>
            <a:endParaRPr lang="en-US" altLang="he-IL" sz="2800" kern="0" dirty="0" smtClean="0"/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67</a:t>
            </a:fld>
            <a:endParaRPr lang="he-IL" altLang="he-IL"/>
          </a:p>
        </p:txBody>
      </p:sp>
      <p:sp>
        <p:nvSpPr>
          <p:cNvPr id="3" name="מלבן 2"/>
          <p:cNvSpPr/>
          <p:nvPr/>
        </p:nvSpPr>
        <p:spPr>
          <a:xfrm>
            <a:off x="539552" y="1196751"/>
            <a:ext cx="8136904" cy="51090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he-IL" sz="2200" dirty="0" smtClean="0">
                <a:solidFill>
                  <a:schemeClr val="tx1"/>
                </a:solidFill>
              </a:rPr>
              <a:t>אגף </a:t>
            </a:r>
            <a:r>
              <a:rPr lang="he-IL" sz="2200" dirty="0">
                <a:solidFill>
                  <a:schemeClr val="tx1"/>
                </a:solidFill>
              </a:rPr>
              <a:t>ההנדסה והבינוי של משרד הביטחון שם דגש על היסוד הקריטי באספקת מידע אודות – מודל מידע בנין (</a:t>
            </a:r>
            <a:r>
              <a:rPr lang="en-US" sz="2200" dirty="0">
                <a:solidFill>
                  <a:schemeClr val="tx1"/>
                </a:solidFill>
              </a:rPr>
              <a:t>Building </a:t>
            </a:r>
            <a:r>
              <a:rPr lang="en-US" sz="2200" b="1" dirty="0">
                <a:solidFill>
                  <a:schemeClr val="tx1"/>
                </a:solidFill>
              </a:rPr>
              <a:t>Information </a:t>
            </a:r>
            <a:r>
              <a:rPr lang="en-US" sz="2200" dirty="0" err="1">
                <a:solidFill>
                  <a:schemeClr val="tx1"/>
                </a:solidFill>
              </a:rPr>
              <a:t>modelling</a:t>
            </a:r>
            <a:r>
              <a:rPr lang="en-US" sz="2200" dirty="0">
                <a:solidFill>
                  <a:schemeClr val="tx1"/>
                </a:solidFill>
              </a:rPr>
              <a:t>-BIM</a:t>
            </a:r>
            <a:r>
              <a:rPr lang="he-IL" sz="2200" dirty="0">
                <a:solidFill>
                  <a:schemeClr val="tx1"/>
                </a:solidFill>
              </a:rPr>
              <a:t>) בדגש על רמת המידע המועברת לארגון. </a:t>
            </a:r>
            <a:endParaRPr lang="en-US" sz="2200" dirty="0">
              <a:solidFill>
                <a:schemeClr val="tx1"/>
              </a:solidFill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chemeClr val="tx1"/>
                </a:solidFill>
              </a:rPr>
              <a:t>מסמך </a:t>
            </a:r>
            <a:r>
              <a:rPr lang="en-US" sz="2200" dirty="0">
                <a:solidFill>
                  <a:schemeClr val="tx1"/>
                </a:solidFill>
              </a:rPr>
              <a:t>OIR</a:t>
            </a:r>
            <a:r>
              <a:rPr lang="he-IL" sz="2200" dirty="0">
                <a:solidFill>
                  <a:schemeClr val="tx1"/>
                </a:solidFill>
              </a:rPr>
              <a:t> של משרד הביטחון מצוי באתר המשרד ומתעדכן מעת לעת (ומצורף כנספח).</a:t>
            </a:r>
            <a:endParaRPr lang="en-US" sz="2200" dirty="0">
              <a:solidFill>
                <a:schemeClr val="tx1"/>
              </a:solidFill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chemeClr val="tx1"/>
                </a:solidFill>
              </a:rPr>
              <a:t>מטרת מסמך </a:t>
            </a:r>
            <a:r>
              <a:rPr lang="en-US" sz="2200" dirty="0">
                <a:solidFill>
                  <a:schemeClr val="tx1"/>
                </a:solidFill>
              </a:rPr>
              <a:t>OIR</a:t>
            </a:r>
            <a:r>
              <a:rPr lang="he-IL" sz="2200" dirty="0">
                <a:solidFill>
                  <a:schemeClr val="tx1"/>
                </a:solidFill>
              </a:rPr>
              <a:t> היא להגדיר את הצרכים והדרישות של הארגון בראייה ארוכת שנים כי המידע שנבנה היום, ישמש את המתקן לכל משך חי המבנה. המידע יתייחס למודל עצמו, לנתונים מהמודל ולמסמכים המקושרים אליו. </a:t>
            </a:r>
            <a:endParaRPr lang="en-US" sz="2200" dirty="0">
              <a:solidFill>
                <a:schemeClr val="tx1"/>
              </a:solidFill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chemeClr val="tx1"/>
                </a:solidFill>
              </a:rPr>
              <a:t>כמו כן, מטרת השימוש במודל היא לאפשר לארגון לקבל החלטות נבונות ונכונות לכל שלב של הפרויקט  ולאפשר לקבלו חזרה בכל רגע נתון. </a:t>
            </a:r>
            <a:endParaRPr lang="en-US" sz="2200" dirty="0">
              <a:solidFill>
                <a:schemeClr val="tx1"/>
              </a:solidFill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chemeClr val="tx1"/>
                </a:solidFill>
              </a:rPr>
              <a:t>המסמך ישמש כמקור מנחה בסיסי והרחבות למסמך יופיעו במסמכי המכרז השונים בהתאם לדרישות הפרויקט.  עבודה בשיטה נועדה בכדי להקל על ביצוע פרויקטים דיגיטליים וניהול הנכסים בעתיד </a:t>
            </a:r>
            <a:r>
              <a:rPr lang="he-IL" sz="2200" dirty="0" smtClean="0">
                <a:solidFill>
                  <a:schemeClr val="tx1"/>
                </a:solidFill>
              </a:rPr>
              <a:t>הקרוב.</a:t>
            </a:r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מסמך </a:t>
            </a:r>
            <a:r>
              <a:rPr lang="en-US" sz="2800" b="0" dirty="0"/>
              <a:t>OIR </a:t>
            </a:r>
            <a:r>
              <a:rPr lang="he-IL" sz="2800" b="0" dirty="0" smtClean="0"/>
              <a:t> של </a:t>
            </a:r>
            <a:r>
              <a:rPr lang="he-IL" sz="2800" b="0" dirty="0"/>
              <a:t>משרד הביטחון:</a:t>
            </a:r>
            <a:endParaRPr lang="en-US" sz="2800" b="0" dirty="0"/>
          </a:p>
          <a:p>
            <a:pPr lvl="0"/>
            <a:endParaRPr lang="en-US" altLang="he-IL" sz="2800" kern="0" dirty="0" smtClean="0"/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68</a:t>
            </a:fld>
            <a:endParaRPr lang="he-IL" altLang="he-IL"/>
          </a:p>
        </p:txBody>
      </p:sp>
      <p:sp>
        <p:nvSpPr>
          <p:cNvPr id="3" name="מלבן 2"/>
          <p:cNvSpPr/>
          <p:nvPr/>
        </p:nvSpPr>
        <p:spPr>
          <a:xfrm>
            <a:off x="539552" y="1124744"/>
            <a:ext cx="8136904" cy="51398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384000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he-IL" sz="2200" dirty="0" smtClean="0">
                <a:solidFill>
                  <a:schemeClr val="tx1"/>
                </a:solidFill>
              </a:rPr>
              <a:t>המסמך </a:t>
            </a:r>
            <a:r>
              <a:rPr lang="he-IL" sz="2200" dirty="0">
                <a:solidFill>
                  <a:schemeClr val="tx1"/>
                </a:solidFill>
              </a:rPr>
              <a:t>יוגדר בפרק</a:t>
            </a:r>
            <a:r>
              <a:rPr lang="en-US" sz="2200" dirty="0">
                <a:solidFill>
                  <a:schemeClr val="tx1"/>
                </a:solidFill>
              </a:rPr>
              <a:t>BIM </a:t>
            </a:r>
            <a:r>
              <a:rPr lang="he-IL" sz="2200" dirty="0">
                <a:solidFill>
                  <a:schemeClr val="tx1"/>
                </a:solidFill>
              </a:rPr>
              <a:t> רלוונטי בכל עבודה. המסמך ומהווה את הדרישות הטכניות המינימליות עבור מסירת מידע ונתונים, עם </a:t>
            </a:r>
            <a:r>
              <a:rPr lang="he-IL" sz="2200" dirty="0" err="1">
                <a:solidFill>
                  <a:schemeClr val="tx1"/>
                </a:solidFill>
              </a:rPr>
              <a:t>תוכנית</a:t>
            </a:r>
            <a:r>
              <a:rPr lang="he-IL" sz="2200" dirty="0">
                <a:solidFill>
                  <a:schemeClr val="tx1"/>
                </a:solidFill>
              </a:rPr>
              <a:t> מסירת המידע (</a:t>
            </a:r>
            <a:r>
              <a:rPr lang="en-US" sz="2200" dirty="0">
                <a:solidFill>
                  <a:schemeClr val="tx1"/>
                </a:solidFill>
              </a:rPr>
              <a:t>IPD</a:t>
            </a:r>
            <a:r>
              <a:rPr lang="he-IL" sz="2200" dirty="0">
                <a:solidFill>
                  <a:schemeClr val="tx1"/>
                </a:solidFill>
              </a:rPr>
              <a:t>), ויכלול את לוח הזמנים הספציפי שבו יימסר המידע לארגון מספקי המידע בכל אבן דרך תכנונית </a:t>
            </a:r>
            <a:endParaRPr lang="en-US" sz="2200" dirty="0">
              <a:solidFill>
                <a:schemeClr val="tx1"/>
              </a:solidFill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chemeClr val="tx1"/>
                </a:solidFill>
              </a:rPr>
              <a:t>דרישת המידע למודל </a:t>
            </a:r>
            <a:r>
              <a:rPr lang="he-IL" sz="2200" dirty="0" smtClean="0">
                <a:solidFill>
                  <a:schemeClr val="tx1"/>
                </a:solidFill>
              </a:rPr>
              <a:t>ה–</a:t>
            </a:r>
            <a:r>
              <a:rPr lang="en-US" sz="2200" dirty="0" smtClean="0">
                <a:solidFill>
                  <a:schemeClr val="tx1"/>
                </a:solidFill>
              </a:rPr>
              <a:t>BIM</a:t>
            </a:r>
            <a:r>
              <a:rPr lang="he-IL" sz="2200" dirty="0" smtClean="0">
                <a:solidFill>
                  <a:schemeClr val="tx1"/>
                </a:solidFill>
              </a:rPr>
              <a:t> </a:t>
            </a:r>
            <a:r>
              <a:rPr lang="he-IL" sz="2200" dirty="0">
                <a:solidFill>
                  <a:schemeClr val="tx1"/>
                </a:solidFill>
              </a:rPr>
              <a:t>של הבניין צרכיה להיקבע ע"י מנהל הפרויקט לאחר שאסף דרישות מידע מכל בעלי העניין (ראה נספח "איגום דרישות מידע </a:t>
            </a:r>
            <a:r>
              <a:rPr lang="he-IL" sz="2200" dirty="0" smtClean="0">
                <a:solidFill>
                  <a:schemeClr val="tx1"/>
                </a:solidFill>
              </a:rPr>
              <a:t>בפרויקט</a:t>
            </a:r>
            <a:r>
              <a:rPr lang="en-US" sz="2200" dirty="0" smtClean="0">
                <a:solidFill>
                  <a:schemeClr val="tx1"/>
                </a:solidFill>
              </a:rPr>
              <a:t>BIM </a:t>
            </a:r>
            <a:r>
              <a:rPr lang="he-IL" sz="2200" dirty="0">
                <a:solidFill>
                  <a:schemeClr val="tx1"/>
                </a:solidFill>
              </a:rPr>
              <a:t>– אגף ההנדסה והבינוי).</a:t>
            </a:r>
            <a:endParaRPr lang="en-US" sz="2200" dirty="0">
              <a:solidFill>
                <a:schemeClr val="tx1"/>
              </a:solidFill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he-IL" sz="2200" dirty="0">
                <a:solidFill>
                  <a:schemeClr val="tx1"/>
                </a:solidFill>
              </a:rPr>
              <a:t>על צוות התכנון למלא אחר דרישות אלה במסגרת תהליך העבודה בשלב התכנון</a:t>
            </a:r>
            <a:r>
              <a:rPr lang="he-IL" sz="2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מסמך </a:t>
            </a:r>
            <a:r>
              <a:rPr lang="en-US" sz="2800" b="0" dirty="0"/>
              <a:t>OIR </a:t>
            </a:r>
            <a:r>
              <a:rPr lang="he-IL" sz="2800" b="0" dirty="0" smtClean="0"/>
              <a:t> של </a:t>
            </a:r>
            <a:r>
              <a:rPr lang="he-IL" sz="2800" b="0" dirty="0"/>
              <a:t>משרד הביטחון:</a:t>
            </a:r>
            <a:endParaRPr lang="en-US" sz="2800" b="0" dirty="0"/>
          </a:p>
          <a:p>
            <a:pPr lvl="0"/>
            <a:endParaRPr lang="en-US" altLang="he-IL" sz="2800" kern="0" dirty="0" smtClean="0"/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r="8620" b="16779"/>
          <a:stretch/>
        </p:blipFill>
        <p:spPr bwMode="auto">
          <a:xfrm>
            <a:off x="611560" y="1556792"/>
            <a:ext cx="3168352" cy="40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69</a:t>
            </a:fld>
            <a:endParaRPr lang="he-IL" altLang="he-IL"/>
          </a:p>
        </p:txBody>
      </p:sp>
      <p:sp>
        <p:nvSpPr>
          <p:cNvPr id="3" name="מלבן 2"/>
          <p:cNvSpPr/>
          <p:nvPr/>
        </p:nvSpPr>
        <p:spPr>
          <a:xfrm>
            <a:off x="539552" y="1124744"/>
            <a:ext cx="8136904" cy="46058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>
            <a:spAutoFit/>
          </a:bodyPr>
          <a:lstStyle/>
          <a:p>
            <a:pPr algn="just" rt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400" dirty="0" smtClean="0">
                <a:solidFill>
                  <a:schemeClr val="tx1"/>
                </a:solidFill>
              </a:rPr>
              <a:t>עיקרון </a:t>
            </a:r>
            <a:r>
              <a:rPr lang="he-IL" sz="2400" dirty="0">
                <a:solidFill>
                  <a:schemeClr val="tx1"/>
                </a:solidFill>
              </a:rPr>
              <a:t>חשוב בשיטת </a:t>
            </a:r>
            <a:r>
              <a:rPr lang="en-US" sz="2400" dirty="0">
                <a:solidFill>
                  <a:schemeClr val="tx1"/>
                </a:solidFill>
              </a:rPr>
              <a:t>BIM</a:t>
            </a:r>
            <a:r>
              <a:rPr lang="he-IL" sz="2400" dirty="0">
                <a:solidFill>
                  <a:schemeClr val="tx1"/>
                </a:solidFill>
              </a:rPr>
              <a:t> הוא כינון סביבת עבודה משותפת בה ירוכז כל המידע – </a:t>
            </a:r>
            <a:r>
              <a:rPr lang="en-US" sz="2400" dirty="0">
                <a:solidFill>
                  <a:schemeClr val="tx1"/>
                </a:solidFill>
              </a:rPr>
              <a:t>Common Data Environment</a:t>
            </a:r>
            <a:r>
              <a:rPr lang="he-IL" sz="2400" dirty="0">
                <a:solidFill>
                  <a:schemeClr val="tx1"/>
                </a:solidFill>
              </a:rPr>
              <a:t>. מימוש העיקרון מתבצע באמצעות ענן </a:t>
            </a:r>
            <a:r>
              <a:rPr lang="en-US" sz="2400" dirty="0">
                <a:solidFill>
                  <a:schemeClr val="tx1"/>
                </a:solidFill>
              </a:rPr>
              <a:t>Cloud</a:t>
            </a:r>
            <a:r>
              <a:rPr lang="he-IL" sz="2400" dirty="0">
                <a:solidFill>
                  <a:schemeClr val="tx1"/>
                </a:solidFill>
              </a:rPr>
              <a:t> ברשת האינטרנט.</a:t>
            </a:r>
            <a:endParaRPr lang="en-US" sz="2400" dirty="0">
              <a:solidFill>
                <a:schemeClr val="tx1"/>
              </a:solidFill>
            </a:endParaRPr>
          </a:p>
          <a:p>
            <a:pPr algn="just" rt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400" dirty="0" err="1">
                <a:solidFill>
                  <a:schemeClr val="tx1"/>
                </a:solidFill>
              </a:rPr>
              <a:t>לשרותי</a:t>
            </a:r>
            <a:r>
              <a:rPr lang="he-IL" sz="2400" dirty="0">
                <a:solidFill>
                  <a:schemeClr val="tx1"/>
                </a:solidFill>
              </a:rPr>
              <a:t> הענן השונים קימות רמות אבטחת מידע שונות. יש לבחון כל פרויקט אל מול מדיניות אבטחת המידע. הפנייה תתבצע באמצעות מנהל הפרויקט לקצין ביטחון מידע של הפרויקט. </a:t>
            </a:r>
            <a:endParaRPr lang="en-US" sz="2400" dirty="0">
              <a:solidFill>
                <a:schemeClr val="tx1"/>
              </a:solidFill>
            </a:endParaRPr>
          </a:p>
          <a:p>
            <a:pPr algn="just" rt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400" dirty="0">
                <a:solidFill>
                  <a:schemeClr val="tx1"/>
                </a:solidFill>
              </a:rPr>
              <a:t>בפרויקטים בהם הוחלט ע"י הנהלת הפרויקט שלא ניתן להעלות חומר לרשת האינטרנט מקובל פתרון של סביבת מידע אחודה באמצעות חממה (</a:t>
            </a:r>
            <a:r>
              <a:rPr lang="en-US" sz="2400" dirty="0">
                <a:solidFill>
                  <a:schemeClr val="tx1"/>
                </a:solidFill>
              </a:rPr>
              <a:t>BIG Room</a:t>
            </a:r>
            <a:r>
              <a:rPr lang="he-IL" sz="2400" dirty="0">
                <a:solidFill>
                  <a:schemeClr val="tx1"/>
                </a:solidFill>
              </a:rPr>
              <a:t>) שהינו למעשה חלל עבודה פיזי משותף ובו מחשבים מחוברים ברשת פנימית כאשר המתכננים יושבים פיזית באותו החלל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pPr lvl="0"/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אבטחת </a:t>
            </a:r>
            <a:r>
              <a:rPr lang="he-IL" sz="2800" b="0" dirty="0"/>
              <a:t>מידע ב – </a:t>
            </a:r>
            <a:r>
              <a:rPr lang="en-US" sz="2800" b="0" dirty="0"/>
              <a:t>BIM</a:t>
            </a:r>
          </a:p>
          <a:p>
            <a:endParaRPr lang="en-US" sz="2800" b="0" dirty="0"/>
          </a:p>
          <a:p>
            <a:pPr lvl="0"/>
            <a:endParaRPr lang="en-US" altLang="he-IL" sz="2800" kern="0" dirty="0" smtClean="0"/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7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תת </a:t>
            </a:r>
            <a:r>
              <a:rPr lang="he-IL" sz="2800" dirty="0">
                <a:latin typeface="Arial Black" panose="020B0A04020102020204" pitchFamily="34" charset="0"/>
              </a:rPr>
              <a:t>פרק מבוא </a:t>
            </a:r>
            <a:r>
              <a:rPr lang="he-IL" sz="2800" dirty="0" smtClean="0">
                <a:latin typeface="Arial Black" panose="020B0A04020102020204" pitchFamily="34" charset="0"/>
              </a:rPr>
              <a:t>1.16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11560" y="980728"/>
            <a:ext cx="8032450" cy="3277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indent="0" algn="r" rtl="1">
              <a:spcBef>
                <a:spcPts val="600"/>
              </a:spcBef>
              <a:spcAft>
                <a:spcPts val="600"/>
              </a:spcAft>
              <a:buSzPct val="130000"/>
            </a:pPr>
            <a:r>
              <a:rPr lang="he-IL" sz="2400" b="1" dirty="0" smtClean="0">
                <a:solidFill>
                  <a:srgbClr val="002060"/>
                </a:solidFill>
              </a:rPr>
              <a:t>ניהול </a:t>
            </a:r>
            <a:r>
              <a:rPr lang="en-GB" sz="2400" b="1" dirty="0">
                <a:solidFill>
                  <a:srgbClr val="002060"/>
                </a:solidFill>
              </a:rPr>
              <a:t>BIM</a:t>
            </a:r>
            <a:r>
              <a:rPr lang="he-IL" sz="2400" b="1" dirty="0">
                <a:solidFill>
                  <a:srgbClr val="002060"/>
                </a:solidFill>
              </a:rPr>
              <a:t> \ ניהול מודל  </a:t>
            </a:r>
          </a:p>
          <a:p>
            <a:pPr algn="r" rtl="1"/>
            <a:r>
              <a:rPr lang="he-IL" sz="2400" b="1" dirty="0">
                <a:solidFill>
                  <a:srgbClr val="002060"/>
                </a:solidFill>
              </a:rPr>
              <a:t> כללי : </a:t>
            </a:r>
          </a:p>
          <a:p>
            <a:pPr marL="741363" lvl="1" indent="-285750" algn="just" rtl="1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תהליך שתפקידו להביא לכך שמודל ה –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יעמוד ביעדי איכות למידע ההנדסי, ע"פ מסמך </a:t>
            </a:r>
            <a:r>
              <a:rPr lang="en-US" sz="2400" dirty="0">
                <a:solidFill>
                  <a:srgbClr val="002060"/>
                </a:solidFill>
              </a:rPr>
              <a:t>OIR</a:t>
            </a:r>
            <a:r>
              <a:rPr lang="he-IL" sz="2400" dirty="0">
                <a:solidFill>
                  <a:srgbClr val="002060"/>
                </a:solidFill>
              </a:rPr>
              <a:t>.</a:t>
            </a:r>
          </a:p>
          <a:p>
            <a:pPr marL="741363" lvl="1" indent="-285750" algn="just" rtl="1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 מנהל ה </a:t>
            </a:r>
            <a:r>
              <a:rPr lang="en-US" sz="2400" dirty="0">
                <a:solidFill>
                  <a:srgbClr val="002060"/>
                </a:solidFill>
              </a:rPr>
              <a:t>BIM</a:t>
            </a:r>
            <a:r>
              <a:rPr lang="he-IL" sz="2400" dirty="0">
                <a:solidFill>
                  <a:srgbClr val="002060"/>
                </a:solidFill>
              </a:rPr>
              <a:t> הוא אדריכל או מהנדס הבקיא בתהליכי התכנון ההנדסי והיישום </a:t>
            </a:r>
            <a:r>
              <a:rPr lang="he-IL" sz="2400" dirty="0" smtClean="0">
                <a:solidFill>
                  <a:srgbClr val="002060"/>
                </a:solidFill>
              </a:rPr>
              <a:t>הממוחשב </a:t>
            </a:r>
            <a:r>
              <a:rPr lang="he-IL" sz="2400" dirty="0">
                <a:solidFill>
                  <a:srgbClr val="002060"/>
                </a:solidFill>
              </a:rPr>
              <a:t>לפרויקט.</a:t>
            </a:r>
          </a:p>
          <a:p>
            <a:pPr marL="741363" lvl="1" indent="-285750" algn="just" rtl="1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 אחריות לניהול, בקרה וייעוץ לצוות היועצים בכלל שלבי הפרויקט עד למסירה. </a:t>
            </a:r>
            <a:r>
              <a:rPr lang="he-IL" sz="2400" dirty="0" smtClean="0">
                <a:solidFill>
                  <a:srgbClr val="002060"/>
                </a:solidFill>
              </a:rPr>
              <a:t>הנדרש </a:t>
            </a:r>
            <a:endParaRPr lang="he-IL" sz="2400" dirty="0">
              <a:solidFill>
                <a:srgbClr val="002060"/>
              </a:solidFill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70</a:t>
            </a:fld>
            <a:endParaRPr lang="he-IL" altLang="he-IL"/>
          </a:p>
        </p:txBody>
      </p:sp>
      <p:sp>
        <p:nvSpPr>
          <p:cNvPr id="3" name="מלבן 2"/>
          <p:cNvSpPr/>
          <p:nvPr/>
        </p:nvSpPr>
        <p:spPr>
          <a:xfrm>
            <a:off x="539552" y="1343044"/>
            <a:ext cx="8136904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788000">
            <a:spAutoFit/>
          </a:bodyPr>
          <a:lstStyle/>
          <a:p>
            <a:pPr algn="just" rtl="1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lang="he-IL" sz="2400" dirty="0" smtClean="0">
                <a:solidFill>
                  <a:schemeClr val="tx1"/>
                </a:solidFill>
              </a:rPr>
              <a:t>רק </a:t>
            </a:r>
            <a:r>
              <a:rPr lang="he-IL" sz="2400" dirty="0">
                <a:solidFill>
                  <a:schemeClr val="tx1"/>
                </a:solidFill>
              </a:rPr>
              <a:t>ספקים רשומים במאגר הספקים של </a:t>
            </a:r>
            <a:r>
              <a:rPr lang="he-IL" sz="2400" dirty="0" err="1">
                <a:solidFill>
                  <a:schemeClr val="tx1"/>
                </a:solidFill>
              </a:rPr>
              <a:t>אהו"ב</a:t>
            </a:r>
            <a:r>
              <a:rPr lang="he-IL" sz="2400" dirty="0">
                <a:solidFill>
                  <a:schemeClr val="tx1"/>
                </a:solidFill>
              </a:rPr>
              <a:t> שאושרו לקטגוריית </a:t>
            </a:r>
            <a:r>
              <a:rPr lang="x-none" sz="2400">
                <a:solidFill>
                  <a:schemeClr val="tx1"/>
                </a:solidFill>
              </a:rPr>
              <a:t>BIM</a:t>
            </a:r>
            <a:r>
              <a:rPr lang="he-IL" sz="2400" dirty="0">
                <a:solidFill>
                  <a:schemeClr val="tx1"/>
                </a:solidFill>
              </a:rPr>
              <a:t> יוכלו לבצע עבודת תכן במערכת הביטחון בה קיימת דרישה רגולטורית לעבודה </a:t>
            </a:r>
            <a:r>
              <a:rPr lang="x-none" sz="2400">
                <a:solidFill>
                  <a:schemeClr val="tx1"/>
                </a:solidFill>
              </a:rPr>
              <a:t>BIM</a:t>
            </a:r>
            <a:r>
              <a:rPr lang="he-IL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דרישות </a:t>
            </a:r>
            <a:r>
              <a:rPr lang="he-IL" sz="2800" b="0" dirty="0"/>
              <a:t>סף וקריטריונים לתכנון ב – </a:t>
            </a:r>
            <a:r>
              <a:rPr lang="en-US" sz="2800" b="0" dirty="0"/>
              <a:t>BIM</a:t>
            </a:r>
          </a:p>
          <a:p>
            <a:endParaRPr lang="en-US" sz="2800" b="0" dirty="0"/>
          </a:p>
          <a:p>
            <a:pPr lvl="0"/>
            <a:endParaRPr lang="en-US" altLang="he-IL" sz="2800" kern="0" dirty="0" smtClean="0"/>
          </a:p>
        </p:txBody>
      </p:sp>
      <p:pic>
        <p:nvPicPr>
          <p:cNvPr id="6" name="Picture 6" descr="Resultado de imagen de architectural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8" y="1649027"/>
            <a:ext cx="4501106" cy="25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71</a:t>
            </a:fld>
            <a:endParaRPr lang="he-IL" altLang="he-IL"/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pPr lvl="0"/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מקדם </a:t>
            </a:r>
            <a:r>
              <a:rPr lang="he-IL" sz="2800" b="0" dirty="0"/>
              <a:t>תוספת לתכנון ב-</a:t>
            </a:r>
            <a:r>
              <a:rPr lang="en-US" sz="2800" b="0" dirty="0"/>
              <a:t>BIM</a:t>
            </a:r>
            <a:r>
              <a:rPr lang="he-IL" sz="2800" b="0" dirty="0"/>
              <a:t>:</a:t>
            </a:r>
            <a:endParaRPr lang="en-US" sz="2800" b="0" dirty="0"/>
          </a:p>
          <a:p>
            <a:endParaRPr lang="en-US" sz="2800" b="0" dirty="0"/>
          </a:p>
          <a:p>
            <a:pPr lvl="0"/>
            <a:endParaRPr lang="en-US" altLang="he-IL" sz="2800" kern="0" dirty="0" smtClean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937939"/>
              </p:ext>
            </p:extLst>
          </p:nvPr>
        </p:nvGraphicFramePr>
        <p:xfrm>
          <a:off x="570790" y="1264528"/>
          <a:ext cx="8105666" cy="418021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63828"/>
                <a:gridCol w="1266190"/>
                <a:gridCol w="1616224"/>
                <a:gridCol w="3532244"/>
                <a:gridCol w="1127180"/>
              </a:tblGrid>
              <a:tr h="638984">
                <a:tc>
                  <a:txBody>
                    <a:bodyPr/>
                    <a:lstStyle/>
                    <a:p>
                      <a:pPr algn="ctr" rtl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dirty="0" smtClean="0">
                          <a:solidFill>
                            <a:schemeClr val="tx1"/>
                          </a:solidFill>
                          <a:effectLst/>
                        </a:rPr>
                        <a:t>מודל התקשרות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סוג התקשרות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היקף שכ"ט </a:t>
                      </a:r>
                      <a:r>
                        <a:rPr lang="he-IL" sz="2200" dirty="0" smtClean="0">
                          <a:solidFill>
                            <a:schemeClr val="tx1"/>
                          </a:solidFill>
                          <a:effectLst/>
                        </a:rPr>
                        <a:t>להתקשרות</a:t>
                      </a:r>
                    </a:p>
                    <a:p>
                      <a:pPr algn="ctr" rtl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כולל מע"מ)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מקדם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BIM</a:t>
                      </a: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b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כוללני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עבודות קטנות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עד 300,000 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1.15</a:t>
                      </a:r>
                      <a:endParaRPr lang="en-US" sz="22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b="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כוללני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עבודות בינוניות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300,001 ₪ </a:t>
                      </a:r>
                      <a:r>
                        <a:rPr lang="he-I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עד 1,000,000 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₪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1.10</a:t>
                      </a:r>
                      <a:endParaRPr lang="en-US" sz="22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b="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כוללני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עבודות גדולות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indent="-358775"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1,000,001 ₪ עד 1,500,000 ₪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1.06</a:t>
                      </a:r>
                      <a:endParaRPr lang="en-US" sz="22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b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כוללני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indent="-358775"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מעל 1,500,000 ₪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בהתאם למכרז </a:t>
                      </a:r>
                      <a:endParaRPr lang="en-US" sz="22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בודדת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עבודות קטנות, בינוניות וגדולות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indent="-358775"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ללא קשר להיקף ההתקשרות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1.10</a:t>
                      </a:r>
                      <a:endParaRPr lang="en-US" sz="22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72</a:t>
            </a:fld>
            <a:endParaRPr lang="he-IL" altLang="he-IL"/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kern="0" dirty="0" smtClean="0"/>
              <a:t>פרק 1.16 – </a:t>
            </a:r>
            <a:r>
              <a:rPr lang="en-US" sz="2800" dirty="0"/>
              <a:t>Building information </a:t>
            </a:r>
            <a:r>
              <a:rPr lang="en-US" sz="2800" dirty="0" err="1" smtClean="0"/>
              <a:t>modelling</a:t>
            </a:r>
            <a:endParaRPr lang="he-IL" sz="2800" dirty="0" smtClean="0"/>
          </a:p>
          <a:p>
            <a:pPr lvl="0"/>
            <a:r>
              <a:rPr lang="he-IL" sz="2800" dirty="0"/>
              <a:t>	 </a:t>
            </a:r>
            <a:r>
              <a:rPr lang="he-IL" sz="2800" dirty="0" smtClean="0"/>
              <a:t>     </a:t>
            </a:r>
            <a:r>
              <a:rPr lang="he-IL" sz="2800" b="0" dirty="0" smtClean="0"/>
              <a:t>&gt; מקדם </a:t>
            </a:r>
            <a:r>
              <a:rPr lang="he-IL" sz="2800" b="0" dirty="0"/>
              <a:t>תוספת לתכנון ב-</a:t>
            </a:r>
            <a:r>
              <a:rPr lang="en-US" sz="2800" b="0" dirty="0" smtClean="0"/>
              <a:t>BIM</a:t>
            </a:r>
            <a:r>
              <a:rPr lang="he-IL" sz="2800" b="0" dirty="0" smtClean="0"/>
              <a:t>/ הערות</a:t>
            </a:r>
            <a:endParaRPr lang="en-US" sz="2800" b="0" dirty="0"/>
          </a:p>
          <a:p>
            <a:endParaRPr lang="en-US" sz="2800" b="0" dirty="0"/>
          </a:p>
          <a:p>
            <a:pPr lvl="0"/>
            <a:endParaRPr lang="en-US" altLang="he-IL" sz="2800" kern="0" dirty="0" smtClean="0"/>
          </a:p>
        </p:txBody>
      </p:sp>
      <p:sp>
        <p:nvSpPr>
          <p:cNvPr id="10" name="מלבן 9"/>
          <p:cNvSpPr/>
          <p:nvPr/>
        </p:nvSpPr>
        <p:spPr>
          <a:xfrm>
            <a:off x="539552" y="1018321"/>
            <a:ext cx="8136904" cy="5363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>
            <a:spAutoFit/>
          </a:bodyPr>
          <a:lstStyle/>
          <a:p>
            <a:pPr marL="358775" indent="-358775" algn="just" rtl="1">
              <a:lnSpc>
                <a:spcPts val="28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altLang="he-IL" sz="2200" dirty="0">
                <a:solidFill>
                  <a:schemeClr val="tx1"/>
                </a:solidFill>
              </a:rPr>
              <a:t>מקדם התוספת יחול רק עבור המקצועות הבאים בהם עבודת מידול תבוצע ישירות ע"י המתכנן (ולא באמצעות מי מטעמו</a:t>
            </a:r>
            <a:r>
              <a:rPr lang="he-IL" altLang="he-IL" sz="2200" dirty="0" smtClean="0">
                <a:solidFill>
                  <a:schemeClr val="tx1"/>
                </a:solidFill>
              </a:rPr>
              <a:t>):</a:t>
            </a:r>
          </a:p>
          <a:p>
            <a:pPr marL="358775" indent="-358775" algn="just" rtl="1">
              <a:lnSpc>
                <a:spcPts val="28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endParaRPr lang="he-IL" sz="2200" dirty="0" smtClean="0">
              <a:solidFill>
                <a:schemeClr val="tx1"/>
              </a:solidFill>
            </a:endParaRPr>
          </a:p>
          <a:p>
            <a:pPr marL="358775" indent="-358775" algn="just" rtl="1">
              <a:lnSpc>
                <a:spcPts val="28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endParaRPr lang="he-IL" sz="2200" dirty="0">
              <a:solidFill>
                <a:schemeClr val="tx1"/>
              </a:solidFill>
            </a:endParaRPr>
          </a:p>
          <a:p>
            <a:pPr marL="358775" indent="-358775" algn="just" rtl="1">
              <a:lnSpc>
                <a:spcPts val="2800"/>
              </a:lnSpc>
              <a:spcBef>
                <a:spcPts val="300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2200" dirty="0" smtClean="0">
                <a:solidFill>
                  <a:schemeClr val="tx1"/>
                </a:solidFill>
              </a:rPr>
              <a:t>לא </a:t>
            </a:r>
            <a:r>
              <a:rPr lang="he-IL" sz="2200" dirty="0">
                <a:solidFill>
                  <a:schemeClr val="tx1"/>
                </a:solidFill>
              </a:rPr>
              <a:t>תשולם תוספת על המקצועות שלא ממדלים (למשל יועץ אקוסטיקה, קרקע, בטיחות, איטום ואחרים).</a:t>
            </a:r>
            <a:endParaRPr lang="en-US" sz="2200" b="1" dirty="0">
              <a:solidFill>
                <a:schemeClr val="tx1"/>
              </a:solidFill>
            </a:endParaRPr>
          </a:p>
          <a:p>
            <a:pPr marL="358775" lvl="0" indent="-358775" algn="just" rtl="1">
              <a:lnSpc>
                <a:spcPts val="28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2200" dirty="0">
                <a:solidFill>
                  <a:schemeClr val="tx1"/>
                </a:solidFill>
              </a:rPr>
              <a:t>התוספת תחול על שכר התכנון בלבד (ללא פיקוח עליוןׂ)</a:t>
            </a:r>
            <a:endParaRPr lang="en-US" sz="2200" b="1" dirty="0">
              <a:solidFill>
                <a:schemeClr val="tx1"/>
              </a:solidFill>
            </a:endParaRPr>
          </a:p>
          <a:p>
            <a:pPr marL="358775" lvl="0" indent="-358775" algn="just" rtl="1">
              <a:lnSpc>
                <a:spcPts val="28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2200" dirty="0">
                <a:solidFill>
                  <a:schemeClr val="tx1"/>
                </a:solidFill>
              </a:rPr>
              <a:t>המקדם ייקבע עם תחילת הפרויקט בהתאם להיקף שכר הטרחה הכוללני הראשוני של ההתקשרות ויישאר קבוע לכל אורך ההתקשרות, ללא קשר לשינויים (תוספת/הפחתה) בהיקף שכר הטרחה הכוללני.</a:t>
            </a:r>
            <a:endParaRPr lang="en-US" sz="2200" b="1" dirty="0">
              <a:solidFill>
                <a:schemeClr val="tx1"/>
              </a:solidFill>
            </a:endParaRPr>
          </a:p>
          <a:p>
            <a:pPr marL="358775" lvl="0" indent="-358775" algn="just" rtl="1">
              <a:lnSpc>
                <a:spcPts val="2700"/>
              </a:lnSpc>
              <a:spcBef>
                <a:spcPts val="400"/>
              </a:spcBef>
              <a:spcAft>
                <a:spcPts val="0"/>
              </a:spcAft>
              <a:buFont typeface="+mj-cs"/>
              <a:buAutoNum type="hebrew2Minus"/>
            </a:pPr>
            <a:r>
              <a:rPr lang="he-IL" sz="2200" dirty="0">
                <a:solidFill>
                  <a:schemeClr val="tx1"/>
                </a:solidFill>
              </a:rPr>
              <a:t>מקדם התוספת לא ישולם למקצוע בו מבוצע מידול צל. מידול צל יוזמן במקרים מיוחדים, כגון פרויקטים מתמשכים ובאישור מראש של מנהל </a:t>
            </a:r>
            <a:r>
              <a:rPr lang="he-IL" sz="2200" dirty="0" smtClean="0">
                <a:solidFill>
                  <a:schemeClr val="tx1"/>
                </a:solidFill>
              </a:rPr>
              <a:t>החוזה.</a:t>
            </a:r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13126"/>
              </p:ext>
            </p:extLst>
          </p:nvPr>
        </p:nvGraphicFramePr>
        <p:xfrm>
          <a:off x="2627784" y="1826396"/>
          <a:ext cx="3960440" cy="109854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91866"/>
                <a:gridCol w="1968574"/>
              </a:tblGrid>
              <a:tr h="274637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 smtClean="0">
                          <a:solidFill>
                            <a:schemeClr val="tx1"/>
                          </a:solidFill>
                          <a:effectLst/>
                        </a:rPr>
                        <a:t>אדריכלות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>
                          <a:solidFill>
                            <a:schemeClr val="tx1"/>
                          </a:solidFill>
                          <a:effectLst/>
                        </a:rPr>
                        <a:t>מיזוג אויר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 smtClean="0">
                          <a:solidFill>
                            <a:schemeClr val="tx1"/>
                          </a:solidFill>
                          <a:effectLst/>
                        </a:rPr>
                        <a:t>קונסטרוקציה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>
                          <a:solidFill>
                            <a:schemeClr val="tx1"/>
                          </a:solidFill>
                          <a:effectLst/>
                        </a:rPr>
                        <a:t>כבישים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>
                          <a:solidFill>
                            <a:schemeClr val="tx1"/>
                          </a:solidFill>
                          <a:effectLst/>
                        </a:rPr>
                        <a:t>חשמל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>
                          <a:solidFill>
                            <a:schemeClr val="tx1"/>
                          </a:solidFill>
                          <a:effectLst/>
                        </a:rPr>
                        <a:t>נוף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>
                          <a:solidFill>
                            <a:schemeClr val="tx1"/>
                          </a:solidFill>
                          <a:effectLst/>
                        </a:rPr>
                        <a:t>אינסטלציה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>
                          <a:solidFill>
                            <a:schemeClr val="tx1"/>
                          </a:solidFill>
                          <a:effectLst/>
                        </a:rPr>
                        <a:t>תקשורת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מציין מיקום של מספר שקופית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119601-6EF7-45BE-917E-C3C588780F61}" type="slidenum">
              <a:rPr lang="he-IL" altLang="he-IL" smtClean="0"/>
              <a:pPr/>
              <a:t>8</a:t>
            </a:fld>
            <a:endParaRPr lang="he-IL" altLang="he-IL"/>
          </a:p>
        </p:txBody>
      </p:sp>
      <p:sp>
        <p:nvSpPr>
          <p:cNvPr id="7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 smtClean="0">
                <a:latin typeface="Arial Black" panose="020B0A04020102020204" pitchFamily="34" charset="0"/>
              </a:rPr>
              <a:t>תת </a:t>
            </a:r>
            <a:r>
              <a:rPr lang="he-IL" sz="2800" dirty="0">
                <a:latin typeface="Arial Black" panose="020B0A04020102020204" pitchFamily="34" charset="0"/>
              </a:rPr>
              <a:t>פרק מבוא </a:t>
            </a:r>
            <a:r>
              <a:rPr lang="he-IL" sz="2800" dirty="0" smtClean="0">
                <a:latin typeface="Arial Black" panose="020B0A04020102020204" pitchFamily="34" charset="0"/>
              </a:rPr>
              <a:t>1.16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11560" y="980728"/>
            <a:ext cx="8032450" cy="4893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SzPct val="130000"/>
            </a:pPr>
            <a:r>
              <a:rPr lang="he-IL" sz="2400" b="1" dirty="0">
                <a:solidFill>
                  <a:srgbClr val="002060"/>
                </a:solidFill>
              </a:rPr>
              <a:t>עיקרי תפקיד מנהל </a:t>
            </a:r>
            <a:r>
              <a:rPr lang="he-IL" sz="2400" b="1" dirty="0" smtClean="0">
                <a:solidFill>
                  <a:srgbClr val="002060"/>
                </a:solidFill>
              </a:rPr>
              <a:t>המודל : </a:t>
            </a:r>
            <a:endParaRPr lang="he-IL" sz="2400" b="1" dirty="0">
              <a:solidFill>
                <a:srgbClr val="002060"/>
              </a:solidFill>
            </a:endParaRPr>
          </a:p>
          <a:p>
            <a:pPr marL="741363" lvl="1" indent="-285750" algn="r" rtl="1">
              <a:buSzPct val="130000"/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תאום </a:t>
            </a:r>
            <a:r>
              <a:rPr lang="he-IL" sz="2400" dirty="0">
                <a:solidFill>
                  <a:srgbClr val="002060"/>
                </a:solidFill>
              </a:rPr>
              <a:t>צוות תכנון </a:t>
            </a:r>
            <a:r>
              <a:rPr lang="en-GB" sz="2400" dirty="0">
                <a:solidFill>
                  <a:srgbClr val="002060"/>
                </a:solidFill>
              </a:rPr>
              <a:t>BIM</a:t>
            </a:r>
          </a:p>
          <a:p>
            <a:pPr marL="741363" lvl="1" indent="-285750" algn="r" rtl="1"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הקמת סטנדרט לאחידות </a:t>
            </a:r>
          </a:p>
          <a:p>
            <a:pPr marL="741363" lvl="1" indent="-285750" algn="r" rtl="1"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רישום חוקי מידול </a:t>
            </a:r>
          </a:p>
          <a:p>
            <a:pPr marL="741363" lvl="1" indent="-285750" algn="r" rtl="1"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תכנון מהלך הכנסת האינפורמציה ובקרת תאימות</a:t>
            </a:r>
          </a:p>
          <a:p>
            <a:pPr marL="741363" lvl="1" indent="-285750" algn="r" rtl="1"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בקרה על איכות המודל במבחינה גרפית ופרמטרית</a:t>
            </a:r>
          </a:p>
          <a:p>
            <a:pPr marL="741363" lvl="1" indent="-285750" algn="r" rtl="1"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בקרת מימוש דרישות </a:t>
            </a:r>
            <a:r>
              <a:rPr lang="he-IL" sz="2400" dirty="0" err="1">
                <a:solidFill>
                  <a:srgbClr val="002060"/>
                </a:solidFill>
              </a:rPr>
              <a:t>מנה"פ</a:t>
            </a:r>
            <a:r>
              <a:rPr lang="he-IL" sz="2400" dirty="0">
                <a:solidFill>
                  <a:srgbClr val="002060"/>
                </a:solidFill>
              </a:rPr>
              <a:t> לשימוש במודל.</a:t>
            </a:r>
          </a:p>
          <a:p>
            <a:pPr marL="741363" lvl="1" indent="-285750" algn="r" rtl="1"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הקמת שלבים לפרויקט</a:t>
            </a:r>
          </a:p>
          <a:p>
            <a:pPr marL="741363" lvl="1" indent="-285750" algn="r" rtl="1"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ניהול מערכת לניהול וסימון שיתופי</a:t>
            </a:r>
          </a:p>
          <a:p>
            <a:pPr marL="741363" lvl="1" indent="-285750" algn="r" rtl="1"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תיאומים מיוחדים, עדכונים</a:t>
            </a:r>
          </a:p>
          <a:p>
            <a:pPr marL="741363" lvl="1" indent="-285750" algn="r" rtl="1"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בקרה על נכונות המודל לכ"כ וסימולציות</a:t>
            </a:r>
          </a:p>
          <a:p>
            <a:pPr marL="741363" lvl="1" indent="-285750" algn="r" rtl="1">
              <a:buSzPct val="130000"/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הוצאת </a:t>
            </a:r>
            <a:r>
              <a:rPr lang="he-IL" sz="2400" dirty="0" err="1">
                <a:solidFill>
                  <a:srgbClr val="002060"/>
                </a:solidFill>
              </a:rPr>
              <a:t>דוחו"ת</a:t>
            </a:r>
            <a:r>
              <a:rPr lang="he-IL" sz="2400" dirty="0">
                <a:solidFill>
                  <a:srgbClr val="002060"/>
                </a:solidFill>
              </a:rPr>
              <a:t> למזמין</a:t>
            </a:r>
          </a:p>
          <a:p>
            <a:pPr marL="741363" lvl="1" indent="-285750" algn="just" rtl="1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002060"/>
              </a:solidFill>
            </a:endParaRPr>
          </a:p>
        </p:txBody>
      </p:sp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A9442-89A9-4B22-9472-A29DED466E3C}" type="slidenum">
              <a:rPr lang="he-IL" altLang="he-IL" smtClean="0"/>
              <a:pPr>
                <a:defRPr/>
              </a:pPr>
              <a:t>9</a:t>
            </a:fld>
            <a:endParaRPr lang="he-IL" altLang="he-IL"/>
          </a:p>
        </p:txBody>
      </p:sp>
      <p:sp>
        <p:nvSpPr>
          <p:cNvPr id="4" name="כותרת 1"/>
          <p:cNvSpPr txBox="1">
            <a:spLocks noChangeArrowheads="1"/>
          </p:cNvSpPr>
          <p:nvPr/>
        </p:nvSpPr>
        <p:spPr>
          <a:xfrm>
            <a:off x="179512" y="116632"/>
            <a:ext cx="8073901" cy="430213"/>
          </a:xfrm>
          <a:prstGeom prst="rect">
            <a:avLst/>
          </a:prstGeom>
        </p:spPr>
        <p:txBody>
          <a:bodyPr lIns="36000" rIns="36000"/>
          <a:lstStyle>
            <a:lvl1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r" defTabSz="908050" rt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sz="2800" dirty="0">
                <a:latin typeface="Arial Black" panose="020B0A04020102020204" pitchFamily="34" charset="0"/>
              </a:rPr>
              <a:t>תת פרק מבוא </a:t>
            </a:r>
            <a:r>
              <a:rPr lang="he-IL" altLang="he-IL" sz="2800" kern="0" dirty="0" smtClean="0"/>
              <a:t>1.16 – </a:t>
            </a:r>
            <a:r>
              <a:rPr lang="he-IL" sz="2800" b="0" dirty="0" smtClean="0"/>
              <a:t>מקדם </a:t>
            </a:r>
            <a:r>
              <a:rPr lang="he-IL" sz="2800" b="0" dirty="0"/>
              <a:t>תוספת לתכנון ב-</a:t>
            </a:r>
            <a:r>
              <a:rPr lang="en-US" sz="2800" b="0" dirty="0" smtClean="0"/>
              <a:t>BIM</a:t>
            </a:r>
            <a:endParaRPr lang="en-US" sz="2800" b="0" dirty="0"/>
          </a:p>
          <a:p>
            <a:endParaRPr lang="en-US" sz="2800" b="0" dirty="0"/>
          </a:p>
          <a:p>
            <a:pPr lvl="0"/>
            <a:endParaRPr lang="en-US" altLang="he-IL" sz="2800" kern="0" dirty="0" smtClean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67929"/>
              </p:ext>
            </p:extLst>
          </p:nvPr>
        </p:nvGraphicFramePr>
        <p:xfrm>
          <a:off x="570790" y="1264528"/>
          <a:ext cx="8105666" cy="418021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63828"/>
                <a:gridCol w="1266190"/>
                <a:gridCol w="1616224"/>
                <a:gridCol w="3532244"/>
                <a:gridCol w="1127180"/>
              </a:tblGrid>
              <a:tr h="638984">
                <a:tc>
                  <a:txBody>
                    <a:bodyPr/>
                    <a:lstStyle/>
                    <a:p>
                      <a:pPr algn="ctr" rtl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dirty="0" smtClean="0">
                          <a:solidFill>
                            <a:schemeClr val="tx1"/>
                          </a:solidFill>
                          <a:effectLst/>
                        </a:rPr>
                        <a:t>מודל התקשרות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סוג התקשרות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היקף שכ"ט </a:t>
                      </a:r>
                      <a:r>
                        <a:rPr lang="he-IL" sz="2200" dirty="0" smtClean="0">
                          <a:solidFill>
                            <a:schemeClr val="tx1"/>
                          </a:solidFill>
                          <a:effectLst/>
                        </a:rPr>
                        <a:t>להתקשרות</a:t>
                      </a:r>
                    </a:p>
                    <a:p>
                      <a:pPr algn="ctr" rtl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כולל מע"מ)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מקדם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BIM</a:t>
                      </a: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b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כוללני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עבודות קטנות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עד 300,000 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1.15</a:t>
                      </a:r>
                      <a:endParaRPr lang="en-US" sz="22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b="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כוללני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עבודות בינוניות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300,001 ₪ </a:t>
                      </a:r>
                      <a:r>
                        <a:rPr lang="he-I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עד 1,000,000 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₪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1.10</a:t>
                      </a:r>
                      <a:endParaRPr lang="en-US" sz="22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b="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כוללני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עבודות גדולות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indent="-358775"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1,000,001 ₪ עד 1,500,000 ₪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1.06</a:t>
                      </a:r>
                      <a:endParaRPr lang="en-US" sz="22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b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כוללני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indent="-358775"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מעל 1,500,000 ₪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2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בהתאם למכרז </a:t>
                      </a:r>
                      <a:endParaRPr lang="en-US" sz="22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בודדת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עבודות קטנות, בינוניות וגדולות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indent="-358775" algn="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ללא קשר להיקף ההתקשרות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2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1.10</a:t>
                      </a:r>
                      <a:endParaRPr lang="en-US" sz="22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916" marR="34916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55712" cy="4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nWfMccIk.1l.f7W2Ha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DfLoKsZk23nuBeTfh30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sBUTq4VUGgrIXdwwNhjA"/>
</p:tagLst>
</file>

<file path=ppt/theme/theme1.xml><?xml version="1.0" encoding="utf-8"?>
<a:theme xmlns:a="http://schemas.openxmlformats.org/drawingml/2006/main" name="2_Firm Format - Hebrew">
  <a:themeElements>
    <a:clrScheme name="2_Firm Format - Hebrew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2_Firm Format - Hebr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ru-RU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ru-RU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2_Firm Format - Hebrew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irm Format - Hebrew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irm Format - Hebrew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3E0BB"/>
      </a:accent1>
      <a:accent2>
        <a:srgbClr val="993333"/>
      </a:accent2>
      <a:accent3>
        <a:srgbClr val="FFFFFF"/>
      </a:accent3>
      <a:accent4>
        <a:srgbClr val="000000"/>
      </a:accent4>
      <a:accent5>
        <a:srgbClr val="EFEDDA"/>
      </a:accent5>
      <a:accent6>
        <a:srgbClr val="8A2D2D"/>
      </a:accent6>
      <a:hlink>
        <a:srgbClr val="999900"/>
      </a:hlink>
      <a:folHlink>
        <a:srgbClr val="00CC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12221</TotalTime>
  <Words>6114</Words>
  <Application>Microsoft Office PowerPoint</Application>
  <PresentationFormat>‫הצגה על המסך (4:3)</PresentationFormat>
  <Paragraphs>865</Paragraphs>
  <Slides>72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72</vt:i4>
      </vt:variant>
    </vt:vector>
  </HeadingPairs>
  <TitlesOfParts>
    <vt:vector size="73" baseType="lpstr">
      <vt:lpstr>2_Firm Format - Hebrew</vt:lpstr>
      <vt:lpstr>   תעריפים ונהלים לעבודות תכנון                במערכת הביטחון Building information modelling   1. תת פרק 1.16 / חלק 1– נהלים הקדמה (מבוא) 2. תעריף ניהול מודל BIM פרק 2.19.3 3. הגדרת שירותים חלקיים בתעריפים מקצועיים        רלוונטיים לתכנון ב-BIM 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דיון בנושא תעריף חדש אדריכלות</dc:title>
  <dc:creator>yaniv</dc:creator>
  <cp:lastModifiedBy>Tatiana Zemtsov</cp:lastModifiedBy>
  <cp:revision>710</cp:revision>
  <cp:lastPrinted>2018-11-27T09:13:01Z</cp:lastPrinted>
  <dcterms:created xsi:type="dcterms:W3CDTF">2016-12-20T10:29:19Z</dcterms:created>
  <dcterms:modified xsi:type="dcterms:W3CDTF">2021-08-05T13:25:07Z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ditLog">
    <vt:lpwstr/>
  </property>
  <property fmtid="{D5CDD505-2E9C-101B-9397-08002B2CF9AE}" pid="3" name="Classification">
    <vt:lpwstr>רשום בגוף המסמך</vt:lpwstr>
  </property>
  <property fmtid="{D5CDD505-2E9C-101B-9397-08002B2CF9AE}" pid="4" name="DocumentDate">
    <vt:lpwstr>2015-06-18T00:00:00Z</vt:lpwstr>
  </property>
  <property fmtid="{D5CDD505-2E9C-101B-9397-08002B2CF9AE}" pid="5" name="DocumentPriority">
    <vt:lpwstr>ללא</vt:lpwstr>
  </property>
  <property fmtid="{D5CDD505-2E9C-101B-9397-08002B2CF9AE}" pid="6" name="DocumentStatus">
    <vt:lpwstr>טיוטא</vt:lpwstr>
  </property>
  <property fmtid="{D5CDD505-2E9C-101B-9397-08002B2CF9AE}" pid="7" name="NatavRecipeints">
    <vt:lpwstr/>
  </property>
  <property fmtid="{D5CDD505-2E9C-101B-9397-08002B2CF9AE}" pid="8" name="SendCc">
    <vt:lpwstr/>
  </property>
  <property fmtid="{D5CDD505-2E9C-101B-9397-08002B2CF9AE}" pid="9" name="SendTo">
    <vt:lpwstr/>
  </property>
  <property fmtid="{D5CDD505-2E9C-101B-9397-08002B2CF9AE}" pid="10" name="SendTransfer">
    <vt:lpwstr/>
  </property>
  <property fmtid="{D5CDD505-2E9C-101B-9397-08002B2CF9AE}" pid="11" name="Sensitivity">
    <vt:lpwstr/>
  </property>
  <property fmtid="{D5CDD505-2E9C-101B-9397-08002B2CF9AE}" pid="12" name="Signature">
    <vt:lpwstr/>
  </property>
  <property fmtid="{D5CDD505-2E9C-101B-9397-08002B2CF9AE}" pid="13" name="Simouhin">
    <vt:lpwstr>נ-בינוי-032588-260616</vt:lpwstr>
  </property>
  <property fmtid="{D5CDD505-2E9C-101B-9397-08002B2CF9AE}" pid="14" name="SimpleTags">
    <vt:lpwstr>ILS</vt:lpwstr>
  </property>
  <property fmtid="{D5CDD505-2E9C-101B-9397-08002B2CF9AE}" pid="15" name="TransferInfo">
    <vt:lpwstr/>
  </property>
</Properties>
</file>