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3" r:id="rId1"/>
  </p:sldMasterIdLst>
  <p:notesMasterIdLst>
    <p:notesMasterId r:id="rId27"/>
  </p:notesMasterIdLst>
  <p:handoutMasterIdLst>
    <p:handoutMasterId r:id="rId28"/>
  </p:handoutMasterIdLst>
  <p:sldIdLst>
    <p:sldId id="704" r:id="rId2"/>
    <p:sldId id="870" r:id="rId3"/>
    <p:sldId id="896" r:id="rId4"/>
    <p:sldId id="897" r:id="rId5"/>
    <p:sldId id="904" r:id="rId6"/>
    <p:sldId id="905" r:id="rId7"/>
    <p:sldId id="906" r:id="rId8"/>
    <p:sldId id="907" r:id="rId9"/>
    <p:sldId id="913" r:id="rId10"/>
    <p:sldId id="914" r:id="rId11"/>
    <p:sldId id="908" r:id="rId12"/>
    <p:sldId id="909" r:id="rId13"/>
    <p:sldId id="871" r:id="rId14"/>
    <p:sldId id="910" r:id="rId15"/>
    <p:sldId id="885" r:id="rId16"/>
    <p:sldId id="915" r:id="rId17"/>
    <p:sldId id="918" r:id="rId18"/>
    <p:sldId id="919" r:id="rId19"/>
    <p:sldId id="916" r:id="rId20"/>
    <p:sldId id="917" r:id="rId21"/>
    <p:sldId id="921" r:id="rId22"/>
    <p:sldId id="892" r:id="rId23"/>
    <p:sldId id="893" r:id="rId24"/>
    <p:sldId id="924" r:id="rId25"/>
    <p:sldId id="862" r:id="rId26"/>
  </p:sldIdLst>
  <p:sldSz cx="9144000" cy="6858000" type="screen4x3"/>
  <p:notesSz cx="6858000" cy="9926638"/>
  <p:defaultTextStyle>
    <a:defPPr>
      <a:defRPr lang="ru-RU"/>
    </a:defPPr>
    <a:lvl1pPr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56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28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7213" indent="1588" algn="l" defTabSz="912813"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CC00"/>
    <a:srgbClr val="FFFFA7"/>
    <a:srgbClr val="DCE4FF"/>
    <a:srgbClr val="CCFFCC"/>
    <a:srgbClr val="FFFFDD"/>
    <a:srgbClr val="FFFFCC"/>
    <a:srgbClr val="CC00CC"/>
    <a:srgbClr val="D5E7FF"/>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63" autoAdjust="0"/>
  </p:normalViewPr>
  <p:slideViewPr>
    <p:cSldViewPr>
      <p:cViewPr>
        <p:scale>
          <a:sx n="94" d="100"/>
          <a:sy n="94" d="100"/>
        </p:scale>
        <p:origin x="-116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1.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96888"/>
          </a:xfrm>
          <a:prstGeom prst="rect">
            <a:avLst/>
          </a:prstGeom>
        </p:spPr>
        <p:txBody>
          <a:bodyPr vert="horz" lIns="91440" tIns="45720" rIns="91440" bIns="45720" rtlCol="1"/>
          <a:lstStyle>
            <a:lvl1pPr algn="l">
              <a:defRPr sz="1200"/>
            </a:lvl1pPr>
          </a:lstStyle>
          <a:p>
            <a:fld id="{F5B8775D-F45B-4BC3-B0E8-EB199AEBA4F3}" type="datetimeFigureOut">
              <a:rPr lang="he-IL" smtClean="0"/>
              <a:t>י"ג/אב/תשפ"א</a:t>
            </a:fld>
            <a:endParaRPr lang="he-IL"/>
          </a:p>
        </p:txBody>
      </p:sp>
      <p:sp>
        <p:nvSpPr>
          <p:cNvPr id="4" name="מציין מיקום של כותרת תחתונה 3"/>
          <p:cNvSpPr>
            <a:spLocks noGrp="1"/>
          </p:cNvSpPr>
          <p:nvPr>
            <p:ph type="ftr" sz="quarter" idx="2"/>
          </p:nvPr>
        </p:nvSpPr>
        <p:spPr>
          <a:xfrm>
            <a:off x="3886200" y="9428163"/>
            <a:ext cx="2971800"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8163"/>
            <a:ext cx="2971800" cy="496887"/>
          </a:xfrm>
          <a:prstGeom prst="rect">
            <a:avLst/>
          </a:prstGeom>
        </p:spPr>
        <p:txBody>
          <a:bodyPr vert="horz" lIns="91440" tIns="45720" rIns="91440" bIns="45720" rtlCol="1" anchor="b"/>
          <a:lstStyle>
            <a:lvl1pPr algn="l">
              <a:defRPr sz="1200"/>
            </a:lvl1pPr>
          </a:lstStyle>
          <a:p>
            <a:fld id="{C1D3D886-CBC6-46B6-8E2A-B437C73FB28C}" type="slidenum">
              <a:rPr lang="he-IL" smtClean="0"/>
              <a:t>‹#›</a:t>
            </a:fld>
            <a:endParaRPr lang="he-IL"/>
          </a:p>
        </p:txBody>
      </p:sp>
    </p:spTree>
    <p:extLst>
      <p:ext uri="{BB962C8B-B14F-4D97-AF65-F5344CB8AC3E}">
        <p14:creationId xmlns:p14="http://schemas.microsoft.com/office/powerpoint/2010/main" val="18253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3075" name="Rectangle 3"/>
          <p:cNvSpPr>
            <a:spLocks noGrp="1" noChangeArrowheads="1"/>
          </p:cNvSpPr>
          <p:nvPr>
            <p:ph type="dt" idx="1"/>
          </p:nvPr>
        </p:nvSpPr>
        <p:spPr bwMode="auto">
          <a:xfrm>
            <a:off x="3884613" y="0"/>
            <a:ext cx="29718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46084"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714875"/>
            <a:ext cx="548640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he-IL" noProof="0"/>
              <a:t>Click to edit Master text styles</a:t>
            </a:r>
          </a:p>
          <a:p>
            <a:pPr lvl="1"/>
            <a:r>
              <a:rPr lang="ru-RU" altLang="he-IL" noProof="0"/>
              <a:t>Second level</a:t>
            </a:r>
          </a:p>
          <a:p>
            <a:pPr lvl="2"/>
            <a:r>
              <a:rPr lang="ru-RU" altLang="he-IL" noProof="0"/>
              <a:t>Third level</a:t>
            </a:r>
          </a:p>
          <a:p>
            <a:pPr lvl="3"/>
            <a:r>
              <a:rPr lang="ru-RU" altLang="he-IL" noProof="0"/>
              <a:t>Fourth level</a:t>
            </a:r>
          </a:p>
          <a:p>
            <a:pPr lvl="4"/>
            <a:r>
              <a:rPr lang="ru-RU" altLang="he-IL" noProof="0"/>
              <a:t>Fifth level</a:t>
            </a:r>
          </a:p>
        </p:txBody>
      </p:sp>
      <p:sp>
        <p:nvSpPr>
          <p:cNvPr id="3078" name="Rectangle 6"/>
          <p:cNvSpPr>
            <a:spLocks noGrp="1" noChangeArrowheads="1"/>
          </p:cNvSpPr>
          <p:nvPr>
            <p:ph type="ftr" sz="quarter" idx="4"/>
          </p:nvPr>
        </p:nvSpPr>
        <p:spPr bwMode="auto">
          <a:xfrm>
            <a:off x="0" y="9428163"/>
            <a:ext cx="29718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rtl="1" eaLnBrk="0" hangingPunct="0">
              <a:buSzPct val="100000"/>
              <a:defRPr>
                <a:latin typeface="Arial" pitchFamily="34" charset="0"/>
                <a:cs typeface="Arial" pitchFamily="34" charset="0"/>
              </a:defRPr>
            </a:lvl1pPr>
          </a:lstStyle>
          <a:p>
            <a:pPr>
              <a:defRPr/>
            </a:pPr>
            <a:endParaRPr lang="ru-RU" altLang="he-IL"/>
          </a:p>
        </p:txBody>
      </p:sp>
      <p:sp>
        <p:nvSpPr>
          <p:cNvPr id="3079" name="Rectangle 7"/>
          <p:cNvSpPr>
            <a:spLocks noGrp="1" noChangeArrowheads="1"/>
          </p:cNvSpPr>
          <p:nvPr>
            <p:ph type="sldNum" sz="quarter" idx="5"/>
          </p:nvPr>
        </p:nvSpPr>
        <p:spPr bwMode="auto">
          <a:xfrm>
            <a:off x="3884613" y="9428163"/>
            <a:ext cx="29718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rtl="1">
              <a:buSzPct val="100000"/>
              <a:defRPr/>
            </a:lvl1pPr>
          </a:lstStyle>
          <a:p>
            <a:pPr>
              <a:defRPr/>
            </a:pPr>
            <a:fld id="{710BD97C-E262-4500-983A-4501118E4A1D}" type="slidenum">
              <a:rPr lang="ru-RU" altLang="he-IL"/>
              <a:pPr>
                <a:defRPr/>
              </a:pPr>
              <a:t>‹#›</a:t>
            </a:fld>
            <a:endParaRPr lang="ru-RU" altLang="he-IL"/>
          </a:p>
        </p:txBody>
      </p:sp>
    </p:spTree>
    <p:extLst>
      <p:ext uri="{BB962C8B-B14F-4D97-AF65-F5344CB8AC3E}">
        <p14:creationId xmlns:p14="http://schemas.microsoft.com/office/powerpoint/2010/main" val="4904406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algn="l" defTabSz="912813" rtl="0" eaLnBrk="0" fontAlgn="base" hangingPunct="0">
              <a:spcBef>
                <a:spcPct val="30000"/>
              </a:spcBef>
              <a:spcAft>
                <a:spcPct val="0"/>
              </a:spcAft>
              <a:defRPr sz="1200">
                <a:solidFill>
                  <a:schemeClr val="tx1"/>
                </a:solidFill>
                <a:latin typeface="Arial" pitchFamily="34" charset="0"/>
              </a:defRPr>
            </a:lvl6pPr>
            <a:lvl7pPr marL="2971800" indent="-228600" algn="l" defTabSz="912813" rtl="0" eaLnBrk="0" fontAlgn="base" hangingPunct="0">
              <a:spcBef>
                <a:spcPct val="30000"/>
              </a:spcBef>
              <a:spcAft>
                <a:spcPct val="0"/>
              </a:spcAft>
              <a:defRPr sz="1200">
                <a:solidFill>
                  <a:schemeClr val="tx1"/>
                </a:solidFill>
                <a:latin typeface="Arial" pitchFamily="34" charset="0"/>
              </a:defRPr>
            </a:lvl7pPr>
            <a:lvl8pPr marL="3429000" indent="-228600" algn="l" defTabSz="912813" rtl="0" eaLnBrk="0" fontAlgn="base" hangingPunct="0">
              <a:spcBef>
                <a:spcPct val="30000"/>
              </a:spcBef>
              <a:spcAft>
                <a:spcPct val="0"/>
              </a:spcAft>
              <a:defRPr sz="1200">
                <a:solidFill>
                  <a:schemeClr val="tx1"/>
                </a:solidFill>
                <a:latin typeface="Arial" pitchFamily="34" charset="0"/>
              </a:defRPr>
            </a:lvl8pPr>
            <a:lvl9pPr marL="3886200" indent="-228600" algn="l" defTabSz="912813" rtl="0" eaLnBrk="0" fontAlgn="base" hangingPunct="0">
              <a:spcBef>
                <a:spcPct val="30000"/>
              </a:spcBef>
              <a:spcAft>
                <a:spcPct val="0"/>
              </a:spcAft>
              <a:defRPr sz="1200">
                <a:solidFill>
                  <a:schemeClr val="tx1"/>
                </a:solidFill>
                <a:latin typeface="Arial" pitchFamily="34" charset="0"/>
              </a:defRPr>
            </a:lvl9pPr>
          </a:lstStyle>
          <a:p>
            <a:pPr>
              <a:spcBef>
                <a:spcPct val="0"/>
              </a:spcBef>
              <a:buSzTx/>
            </a:pPr>
            <a:fld id="{1ABF306A-53E5-447B-8C09-F575246C901A}" type="slidenum">
              <a:rPr lang="ru-RU" altLang="he-IL" sz="1800" smtClean="0"/>
              <a:pPr>
                <a:spcBef>
                  <a:spcPct val="0"/>
                </a:spcBef>
                <a:buSzTx/>
              </a:pPr>
              <a:t>1</a:t>
            </a:fld>
            <a:endParaRPr lang="ru-RU" altLang="he-IL" sz="1800" dirty="0"/>
          </a:p>
        </p:txBody>
      </p:sp>
      <p:sp>
        <p:nvSpPr>
          <p:cNvPr id="47107" name="Rectangle 10"/>
          <p:cNvSpPr>
            <a:spLocks noGrp="1" noRot="1" noChangeAspect="1"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10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algn="l" defTabSz="912813" rtl="0" eaLnBrk="0" fontAlgn="base" hangingPunct="0">
              <a:spcBef>
                <a:spcPct val="30000"/>
              </a:spcBef>
              <a:spcAft>
                <a:spcPct val="0"/>
              </a:spcAft>
              <a:defRPr sz="1200">
                <a:solidFill>
                  <a:schemeClr val="tx1"/>
                </a:solidFill>
                <a:latin typeface="Arial" pitchFamily="34" charset="0"/>
              </a:defRPr>
            </a:lvl6pPr>
            <a:lvl7pPr marL="2971800" indent="-228600" algn="l" defTabSz="912813" rtl="0" eaLnBrk="0" fontAlgn="base" hangingPunct="0">
              <a:spcBef>
                <a:spcPct val="30000"/>
              </a:spcBef>
              <a:spcAft>
                <a:spcPct val="0"/>
              </a:spcAft>
              <a:defRPr sz="1200">
                <a:solidFill>
                  <a:schemeClr val="tx1"/>
                </a:solidFill>
                <a:latin typeface="Arial" pitchFamily="34" charset="0"/>
              </a:defRPr>
            </a:lvl7pPr>
            <a:lvl8pPr marL="3429000" indent="-228600" algn="l" defTabSz="912813" rtl="0" eaLnBrk="0" fontAlgn="base" hangingPunct="0">
              <a:spcBef>
                <a:spcPct val="30000"/>
              </a:spcBef>
              <a:spcAft>
                <a:spcPct val="0"/>
              </a:spcAft>
              <a:defRPr sz="1200">
                <a:solidFill>
                  <a:schemeClr val="tx1"/>
                </a:solidFill>
                <a:latin typeface="Arial" pitchFamily="34" charset="0"/>
              </a:defRPr>
            </a:lvl8pPr>
            <a:lvl9pPr marL="3886200" indent="-228600" algn="l" defTabSz="912813" rtl="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endParaRPr lang="he-IL" altLang="he-IL" sz="1800" dirty="0"/>
          </a:p>
        </p:txBody>
      </p:sp>
      <p:sp>
        <p:nvSpPr>
          <p:cNvPr id="47108" name="Rectangle 11"/>
          <p:cNvSpPr>
            <a:spLocks noGrp="1" noChangeArrowheads="1"/>
          </p:cNvSpPr>
          <p:nvPr>
            <p:ph type="body"/>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lstStyle/>
          <a:p>
            <a:pPr>
              <a:lnSpc>
                <a:spcPct val="90000"/>
              </a:lnSpc>
            </a:pPr>
            <a:endParaRPr lang="he-IL" altLang="he-IL"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E9E003FE-2423-4F77-ABA2-6A476C9C6142}" type="slidenum">
              <a:rPr lang="he-IL" altLang="he-IL"/>
              <a:pPr>
                <a:defRPr/>
              </a:pPr>
              <a:t>‹#›</a:t>
            </a:fld>
            <a:endParaRPr lang="he-IL" altLang="he-IL"/>
          </a:p>
        </p:txBody>
      </p:sp>
    </p:spTree>
    <p:extLst>
      <p:ext uri="{BB962C8B-B14F-4D97-AF65-F5344CB8AC3E}">
        <p14:creationId xmlns:p14="http://schemas.microsoft.com/office/powerpoint/2010/main" val="418570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0C260364-4CC2-4C06-9A03-6D5033987853}" type="slidenum">
              <a:rPr lang="he-IL" altLang="he-IL"/>
              <a:pPr>
                <a:defRPr/>
              </a:pPr>
              <a:t>‹#›</a:t>
            </a:fld>
            <a:endParaRPr lang="he-IL" altLang="he-IL"/>
          </a:p>
        </p:txBody>
      </p:sp>
    </p:spTree>
    <p:extLst>
      <p:ext uri="{BB962C8B-B14F-4D97-AF65-F5344CB8AC3E}">
        <p14:creationId xmlns:p14="http://schemas.microsoft.com/office/powerpoint/2010/main" val="414451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311150"/>
            <a:ext cx="2152650" cy="26543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255588" y="311150"/>
            <a:ext cx="6305550" cy="2654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2CE25DA9-B7C4-41A2-B812-1A94988AA41F}" type="slidenum">
              <a:rPr lang="he-IL" altLang="he-IL"/>
              <a:pPr>
                <a:defRPr/>
              </a:pPr>
              <a:t>‹#›</a:t>
            </a:fld>
            <a:endParaRPr lang="he-IL" altLang="he-IL"/>
          </a:p>
        </p:txBody>
      </p:sp>
    </p:spTree>
    <p:extLst>
      <p:ext uri="{BB962C8B-B14F-4D97-AF65-F5344CB8AC3E}">
        <p14:creationId xmlns:p14="http://schemas.microsoft.com/office/powerpoint/2010/main" val="26905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2"/>
          <p:cNvSpPr>
            <a:spLocks noGrp="1" noChangeArrowheads="1"/>
          </p:cNvSpPr>
          <p:nvPr>
            <p:ph type="sldNum" sz="quarter" idx="10"/>
          </p:nvPr>
        </p:nvSpPr>
        <p:spPr>
          <a:ln/>
        </p:spPr>
        <p:txBody>
          <a:bodyPr/>
          <a:lstStyle>
            <a:lvl1pPr>
              <a:defRPr/>
            </a:lvl1pPr>
          </a:lstStyle>
          <a:p>
            <a:pPr>
              <a:defRPr/>
            </a:pPr>
            <a:fld id="{45BF4B67-A416-465F-A5D8-F1B53AFAA722}" type="slidenum">
              <a:rPr lang="he-IL" altLang="he-IL"/>
              <a:pPr>
                <a:defRPr/>
              </a:pPr>
              <a:t>‹#›</a:t>
            </a:fld>
            <a:endParaRPr lang="he-IL" altLang="he-IL"/>
          </a:p>
        </p:txBody>
      </p:sp>
    </p:spTree>
    <p:extLst>
      <p:ext uri="{BB962C8B-B14F-4D97-AF65-F5344CB8AC3E}">
        <p14:creationId xmlns:p14="http://schemas.microsoft.com/office/powerpoint/2010/main" val="224125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E722E3E1-64C3-4DA0-996D-4DAF0191DA26}" type="slidenum">
              <a:rPr lang="he-IL" altLang="he-IL"/>
              <a:pPr>
                <a:defRPr/>
              </a:pPr>
              <a:t>‹#›</a:t>
            </a:fld>
            <a:endParaRPr lang="he-IL" altLang="he-IL"/>
          </a:p>
        </p:txBody>
      </p:sp>
    </p:spTree>
    <p:extLst>
      <p:ext uri="{BB962C8B-B14F-4D97-AF65-F5344CB8AC3E}">
        <p14:creationId xmlns:p14="http://schemas.microsoft.com/office/powerpoint/2010/main" val="258357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76275" y="1866900"/>
            <a:ext cx="4017963" cy="109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846638" y="1866900"/>
            <a:ext cx="4019550" cy="109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2"/>
          <p:cNvSpPr>
            <a:spLocks noGrp="1" noChangeArrowheads="1"/>
          </p:cNvSpPr>
          <p:nvPr>
            <p:ph type="sldNum" sz="quarter" idx="10"/>
          </p:nvPr>
        </p:nvSpPr>
        <p:spPr>
          <a:ln/>
        </p:spPr>
        <p:txBody>
          <a:bodyPr/>
          <a:lstStyle>
            <a:lvl1pPr>
              <a:defRPr/>
            </a:lvl1pPr>
          </a:lstStyle>
          <a:p>
            <a:pPr>
              <a:defRPr/>
            </a:pPr>
            <a:fld id="{69C344FB-535E-41D4-8D1A-F661A2DD4842}" type="slidenum">
              <a:rPr lang="he-IL" altLang="he-IL"/>
              <a:pPr>
                <a:defRPr/>
              </a:pPr>
              <a:t>‹#›</a:t>
            </a:fld>
            <a:endParaRPr lang="he-IL" altLang="he-IL"/>
          </a:p>
        </p:txBody>
      </p:sp>
    </p:spTree>
    <p:extLst>
      <p:ext uri="{BB962C8B-B14F-4D97-AF65-F5344CB8AC3E}">
        <p14:creationId xmlns:p14="http://schemas.microsoft.com/office/powerpoint/2010/main" val="22351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2"/>
          <p:cNvSpPr>
            <a:spLocks noGrp="1" noChangeArrowheads="1"/>
          </p:cNvSpPr>
          <p:nvPr>
            <p:ph type="sldNum" sz="quarter" idx="10"/>
          </p:nvPr>
        </p:nvSpPr>
        <p:spPr>
          <a:ln/>
        </p:spPr>
        <p:txBody>
          <a:bodyPr/>
          <a:lstStyle>
            <a:lvl1pPr>
              <a:defRPr/>
            </a:lvl1pPr>
          </a:lstStyle>
          <a:p>
            <a:pPr>
              <a:defRPr/>
            </a:pPr>
            <a:fld id="{5E29BE77-A1AF-4DF1-87DB-98335D9E18F3}" type="slidenum">
              <a:rPr lang="he-IL" altLang="he-IL"/>
              <a:pPr>
                <a:defRPr/>
              </a:pPr>
              <a:t>‹#›</a:t>
            </a:fld>
            <a:endParaRPr lang="he-IL" altLang="he-IL"/>
          </a:p>
        </p:txBody>
      </p:sp>
    </p:spTree>
    <p:extLst>
      <p:ext uri="{BB962C8B-B14F-4D97-AF65-F5344CB8AC3E}">
        <p14:creationId xmlns:p14="http://schemas.microsoft.com/office/powerpoint/2010/main" val="416828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2"/>
          <p:cNvSpPr>
            <a:spLocks noGrp="1" noChangeArrowheads="1"/>
          </p:cNvSpPr>
          <p:nvPr>
            <p:ph type="sldNum" sz="quarter" idx="10"/>
          </p:nvPr>
        </p:nvSpPr>
        <p:spPr>
          <a:ln/>
        </p:spPr>
        <p:txBody>
          <a:bodyPr/>
          <a:lstStyle>
            <a:lvl1pPr>
              <a:defRPr/>
            </a:lvl1pPr>
          </a:lstStyle>
          <a:p>
            <a:pPr>
              <a:defRPr/>
            </a:pPr>
            <a:fld id="{0A50457E-ED0A-48A1-B79B-44E15626ED24}" type="slidenum">
              <a:rPr lang="he-IL" altLang="he-IL"/>
              <a:pPr>
                <a:defRPr/>
              </a:pPr>
              <a:t>‹#›</a:t>
            </a:fld>
            <a:endParaRPr lang="he-IL" altLang="he-IL"/>
          </a:p>
        </p:txBody>
      </p:sp>
    </p:spTree>
    <p:extLst>
      <p:ext uri="{BB962C8B-B14F-4D97-AF65-F5344CB8AC3E}">
        <p14:creationId xmlns:p14="http://schemas.microsoft.com/office/powerpoint/2010/main" val="352274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CE2A9442-89A9-4B22-9472-A29DED466E3C}" type="slidenum">
              <a:rPr lang="he-IL" altLang="he-IL"/>
              <a:pPr>
                <a:defRPr/>
              </a:pPr>
              <a:t>‹#›</a:t>
            </a:fld>
            <a:endParaRPr lang="he-IL" altLang="he-IL"/>
          </a:p>
        </p:txBody>
      </p:sp>
    </p:spTree>
    <p:extLst>
      <p:ext uri="{BB962C8B-B14F-4D97-AF65-F5344CB8AC3E}">
        <p14:creationId xmlns:p14="http://schemas.microsoft.com/office/powerpoint/2010/main" val="405971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6961DC2-3CD4-45F6-B226-C9AAAB83116D}" type="slidenum">
              <a:rPr lang="he-IL" altLang="he-IL"/>
              <a:pPr>
                <a:defRPr/>
              </a:pPr>
              <a:t>‹#›</a:t>
            </a:fld>
            <a:endParaRPr lang="he-IL" altLang="he-IL"/>
          </a:p>
        </p:txBody>
      </p:sp>
    </p:spTree>
    <p:extLst>
      <p:ext uri="{BB962C8B-B14F-4D97-AF65-F5344CB8AC3E}">
        <p14:creationId xmlns:p14="http://schemas.microsoft.com/office/powerpoint/2010/main" val="254787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96EA8C27-F7A6-453B-9C7A-4C9241B872EA}" type="slidenum">
              <a:rPr lang="he-IL" altLang="he-IL"/>
              <a:pPr>
                <a:defRPr/>
              </a:pPr>
              <a:t>‹#›</a:t>
            </a:fld>
            <a:endParaRPr lang="he-IL" altLang="he-IL"/>
          </a:p>
        </p:txBody>
      </p:sp>
    </p:spTree>
    <p:extLst>
      <p:ext uri="{BB962C8B-B14F-4D97-AF65-F5344CB8AC3E}">
        <p14:creationId xmlns:p14="http://schemas.microsoft.com/office/powerpoint/2010/main" val="75472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חצי מסגרת 51"/>
          <p:cNvSpPr>
            <a:spLocks/>
          </p:cNvSpPr>
          <p:nvPr/>
        </p:nvSpPr>
        <p:spPr bwMode="auto">
          <a:xfrm rot="-5400000">
            <a:off x="-2700337" y="2700337"/>
            <a:ext cx="6858000" cy="1457325"/>
          </a:xfrm>
          <a:custGeom>
            <a:avLst/>
            <a:gdLst>
              <a:gd name="T0" fmla="*/ 0 w 6858000"/>
              <a:gd name="T1" fmla="*/ 0 h 1457325"/>
              <a:gd name="T2" fmla="*/ 6858000 w 6858000"/>
              <a:gd name="T3" fmla="*/ 0 h 1457325"/>
              <a:gd name="T4" fmla="*/ 4572023 w 6858000"/>
              <a:gd name="T5" fmla="*/ 485770 h 1457325"/>
              <a:gd name="T6" fmla="*/ 19047 w 6858000"/>
              <a:gd name="T7" fmla="*/ 485770 h 1457325"/>
              <a:gd name="T8" fmla="*/ 19047 w 6858000"/>
              <a:gd name="T9" fmla="*/ 1453277 h 1457325"/>
              <a:gd name="T10" fmla="*/ 0 w 6858000"/>
              <a:gd name="T11" fmla="*/ 1457325 h 1457325"/>
              <a:gd name="T12" fmla="*/ 0 w 6858000"/>
              <a:gd name="T13" fmla="*/ 0 h 1457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58000" h="1457325">
                <a:moveTo>
                  <a:pt x="0" y="0"/>
                </a:moveTo>
                <a:lnTo>
                  <a:pt x="6858000" y="0"/>
                </a:lnTo>
                <a:lnTo>
                  <a:pt x="4572023" y="485770"/>
                </a:lnTo>
                <a:lnTo>
                  <a:pt x="19047" y="485770"/>
                </a:lnTo>
                <a:lnTo>
                  <a:pt x="19047" y="1453277"/>
                </a:lnTo>
                <a:lnTo>
                  <a:pt x="0" y="1457325"/>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Lst>
        </p:spPr>
        <p:txBody>
          <a:bodyPr/>
          <a:lstStyle/>
          <a:p>
            <a:endParaRPr lang="he-IL"/>
          </a:p>
        </p:txBody>
      </p:sp>
      <p:sp>
        <p:nvSpPr>
          <p:cNvPr id="1027" name="חצי מסגרת 48"/>
          <p:cNvSpPr>
            <a:spLocks/>
          </p:cNvSpPr>
          <p:nvPr/>
        </p:nvSpPr>
        <p:spPr bwMode="auto">
          <a:xfrm rot="10800000">
            <a:off x="0" y="5632450"/>
            <a:ext cx="9144000" cy="1225550"/>
          </a:xfrm>
          <a:custGeom>
            <a:avLst/>
            <a:gdLst>
              <a:gd name="T0" fmla="*/ 0 w 9144000"/>
              <a:gd name="T1" fmla="*/ 0 h 1225550"/>
              <a:gd name="T2" fmla="*/ 9144000 w 9144000"/>
              <a:gd name="T3" fmla="*/ 0 h 1225550"/>
              <a:gd name="T4" fmla="*/ 5953933 w 9144000"/>
              <a:gd name="T5" fmla="*/ 427558 h 1225550"/>
              <a:gd name="T6" fmla="*/ 408513 w 9144000"/>
              <a:gd name="T7" fmla="*/ 427558 h 1225550"/>
              <a:gd name="T8" fmla="*/ 408513 w 9144000"/>
              <a:gd name="T9" fmla="*/ 1170798 h 1225550"/>
              <a:gd name="T10" fmla="*/ 0 w 9144000"/>
              <a:gd name="T11" fmla="*/ 1225550 h 1225550"/>
              <a:gd name="T12" fmla="*/ 0 w 9144000"/>
              <a:gd name="T13" fmla="*/ 0 h 1225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44000" h="1225550">
                <a:moveTo>
                  <a:pt x="0" y="0"/>
                </a:moveTo>
                <a:lnTo>
                  <a:pt x="9144000" y="0"/>
                </a:lnTo>
                <a:lnTo>
                  <a:pt x="5953933" y="427558"/>
                </a:lnTo>
                <a:lnTo>
                  <a:pt x="408513" y="427558"/>
                </a:lnTo>
                <a:lnTo>
                  <a:pt x="408513" y="1170798"/>
                </a:lnTo>
                <a:lnTo>
                  <a:pt x="0" y="1225550"/>
                </a:lnTo>
                <a:lnTo>
                  <a:pt x="0" y="0"/>
                </a:ln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round/>
                <a:headEnd type="none" w="med" len="med"/>
                <a:tailEnd type="none" w="med" len="med"/>
              </a14:hiddenLine>
            </a:ext>
          </a:extLst>
        </p:spPr>
        <p:txBody>
          <a:bodyPr/>
          <a:lstStyle/>
          <a:p>
            <a:endParaRPr lang="he-IL"/>
          </a:p>
        </p:txBody>
      </p:sp>
      <p:sp>
        <p:nvSpPr>
          <p:cNvPr id="1050" name="SlideLogoSeparator"/>
          <p:cNvSpPr>
            <a:spLocks noChangeArrowheads="1"/>
          </p:cNvSpPr>
          <p:nvPr/>
        </p:nvSpPr>
        <p:spPr bwMode="auto">
          <a:xfrm>
            <a:off x="427038" y="6535738"/>
            <a:ext cx="39687" cy="182562"/>
          </a:xfrm>
          <a:prstGeom prst="rect">
            <a:avLst/>
          </a:prstGeom>
          <a:noFill/>
          <a:ln>
            <a:noFill/>
          </a:ln>
          <a:effectLst/>
        </p:spPr>
        <p:txBody>
          <a:bodyPr wrap="none" lIns="0" tIns="0" rIns="0" bIns="0" anchor="ctr">
            <a:spAutoFit/>
          </a:bodyPr>
          <a:lstStyle>
            <a:lvl1pPr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en-US" sz="1200">
                <a:solidFill>
                  <a:srgbClr val="000000"/>
                </a:solidFill>
                <a:ea typeface="SimSun" pitchFamily="2" charset="-122"/>
              </a:rPr>
              <a:t>|</a:t>
            </a:r>
          </a:p>
        </p:txBody>
      </p:sp>
      <p:sp>
        <p:nvSpPr>
          <p:cNvPr id="1029" name="McK 1. On-page tracker" hidden="1"/>
          <p:cNvSpPr>
            <a:spLocks noChangeArrowheads="1"/>
          </p:cNvSpPr>
          <p:nvPr/>
        </p:nvSpPr>
        <p:spPr bwMode="auto">
          <a:xfrm>
            <a:off x="8039100" y="26988"/>
            <a:ext cx="8524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buSzPct val="100000"/>
            </a:pPr>
            <a:r>
              <a:rPr lang="en-US" altLang="en-US" sz="1400">
                <a:solidFill>
                  <a:srgbClr val="808080"/>
                </a:solidFill>
                <a:ea typeface="SimSun" pitchFamily="2" charset="-122"/>
              </a:rPr>
              <a:t>TRACKER</a:t>
            </a:r>
          </a:p>
        </p:txBody>
      </p:sp>
      <p:sp>
        <p:nvSpPr>
          <p:cNvPr id="1052" name="McK 3. Unit of measure" hidden="1"/>
          <p:cNvSpPr>
            <a:spLocks noChangeArrowheads="1"/>
          </p:cNvSpPr>
          <p:nvPr/>
        </p:nvSpPr>
        <p:spPr bwMode="auto">
          <a:xfrm>
            <a:off x="5184775" y="542925"/>
            <a:ext cx="3733800" cy="214313"/>
          </a:xfrm>
          <a:prstGeom prst="rect">
            <a:avLst/>
          </a:prstGeom>
          <a:noFill/>
          <a:ln>
            <a:noFill/>
          </a:ln>
          <a:effectLst/>
        </p:spPr>
        <p:txBody>
          <a:bodyPr lIns="0" tIns="0" rIns="0" bIns="0">
            <a:spAutoFit/>
          </a:bodyPr>
          <a:lstStyle>
            <a:lvl1pPr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en-US" sz="1400">
                <a:solidFill>
                  <a:srgbClr val="808080"/>
                </a:solidFill>
                <a:ea typeface="SimSun" pitchFamily="2" charset="-122"/>
              </a:rPr>
              <a:t>Unit of measure</a:t>
            </a:r>
          </a:p>
        </p:txBody>
      </p:sp>
      <p:grpSp>
        <p:nvGrpSpPr>
          <p:cNvPr id="1031" name="Group 29"/>
          <p:cNvGrpSpPr>
            <a:grpSpLocks/>
          </p:cNvGrpSpPr>
          <p:nvPr/>
        </p:nvGrpSpPr>
        <p:grpSpPr bwMode="auto">
          <a:xfrm>
            <a:off x="3600450" y="1149350"/>
            <a:ext cx="4351338" cy="519113"/>
            <a:chOff x="915" y="710"/>
            <a:chExt cx="2686" cy="320"/>
          </a:xfrm>
        </p:grpSpPr>
        <p:sp>
          <p:nvSpPr>
            <p:cNvPr id="1044" name="AutoShape 10" hidden="1"/>
            <p:cNvSpPr>
              <a:spLocks noChangeShapeType="1"/>
            </p:cNvSpPr>
            <p:nvPr/>
          </p:nvSpPr>
          <p:spPr bwMode="auto">
            <a:xfrm>
              <a:off x="915" y="1030"/>
              <a:ext cx="26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45" name="AutoShape 11" hidden="1"/>
            <p:cNvSpPr>
              <a:spLocks noChangeArrowheads="1"/>
            </p:cNvSpPr>
            <p:nvPr/>
          </p:nvSpPr>
          <p:spPr bwMode="auto">
            <a:xfrm>
              <a:off x="915" y="718"/>
              <a:ext cx="2689" cy="312"/>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pPr algn="r" rtl="1">
                <a:buSzPct val="100000"/>
              </a:pPr>
              <a:r>
                <a:rPr lang="he-IL" altLang="en-US" sz="1600" b="1">
                  <a:solidFill>
                    <a:srgbClr val="000000"/>
                  </a:solidFill>
                </a:rPr>
                <a:t>כותרת</a:t>
              </a:r>
              <a:endParaRPr lang="en-US" altLang="en-US" sz="1600" b="1">
                <a:solidFill>
                  <a:srgbClr val="000000"/>
                </a:solidFill>
                <a:ea typeface="SimSun" pitchFamily="2" charset="-122"/>
              </a:endParaRPr>
            </a:p>
            <a:p>
              <a:pPr algn="r" rtl="1">
                <a:buSzPct val="100000"/>
              </a:pPr>
              <a:r>
                <a:rPr lang="en-US" altLang="en-US" sz="1600">
                  <a:solidFill>
                    <a:srgbClr val="808080"/>
                  </a:solidFill>
                  <a:ea typeface="SimSun" pitchFamily="2" charset="-122"/>
                </a:rPr>
                <a:t>Unit of measure</a:t>
              </a:r>
            </a:p>
          </p:txBody>
        </p:sp>
      </p:grpSp>
      <p:sp>
        <p:nvSpPr>
          <p:cNvPr id="1032" name="doc id"/>
          <p:cNvSpPr>
            <a:spLocks noChangeArrowheads="1"/>
          </p:cNvSpPr>
          <p:nvPr/>
        </p:nvSpPr>
        <p:spPr bwMode="auto">
          <a:xfrm>
            <a:off x="122238" y="36513"/>
            <a:ext cx="669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rtl="1">
              <a:buSzPct val="100000"/>
            </a:pPr>
            <a:endParaRPr lang="en-US" altLang="he-IL" sz="800">
              <a:solidFill>
                <a:srgbClr val="000000"/>
              </a:solidFill>
            </a:endParaRPr>
          </a:p>
        </p:txBody>
      </p:sp>
      <p:sp>
        <p:nvSpPr>
          <p:cNvPr id="1033" name="Working Draft" hidden="1"/>
          <p:cNvSpPr>
            <a:spLocks noChangeArrowheads="1"/>
          </p:cNvSpPr>
          <p:nvPr/>
        </p:nvSpPr>
        <p:spPr bwMode="auto">
          <a:xfrm rot="5400000">
            <a:off x="-781844" y="2731294"/>
            <a:ext cx="17637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buSzPct val="100000"/>
            </a:pPr>
            <a:r>
              <a:rPr lang="en-US" altLang="he-IL" sz="600">
                <a:solidFill>
                  <a:srgbClr val="000000"/>
                </a:solidFill>
              </a:rPr>
              <a:t>Working Draft - Last Modified 6/20/2010 9:37:48 AM</a:t>
            </a:r>
          </a:p>
        </p:txBody>
      </p:sp>
      <p:sp>
        <p:nvSpPr>
          <p:cNvPr id="1034" name="Printed" hidden="1"/>
          <p:cNvSpPr>
            <a:spLocks noChangeArrowheads="1"/>
          </p:cNvSpPr>
          <p:nvPr/>
        </p:nvSpPr>
        <p:spPr bwMode="auto">
          <a:xfrm rot="5400000">
            <a:off x="-400843" y="4253706"/>
            <a:ext cx="10175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rtl="1">
              <a:buSzPct val="100000"/>
            </a:pPr>
            <a:r>
              <a:rPr lang="en-US" altLang="he-IL" sz="600">
                <a:solidFill>
                  <a:srgbClr val="000000"/>
                </a:solidFill>
              </a:rPr>
              <a:t>Printed 6/20/2010 9:11:25 AM</a:t>
            </a:r>
          </a:p>
        </p:txBody>
      </p:sp>
      <p:grpSp>
        <p:nvGrpSpPr>
          <p:cNvPr id="1035" name="Group 35"/>
          <p:cNvGrpSpPr>
            <a:grpSpLocks/>
          </p:cNvGrpSpPr>
          <p:nvPr/>
        </p:nvGrpSpPr>
        <p:grpSpPr bwMode="auto">
          <a:xfrm>
            <a:off x="122238" y="6203950"/>
            <a:ext cx="8721725" cy="517525"/>
            <a:chOff x="75" y="3830"/>
            <a:chExt cx="5385" cy="320"/>
          </a:xfrm>
        </p:grpSpPr>
        <p:sp>
          <p:nvSpPr>
            <p:cNvPr id="1060" name="McK 4. Footnote" hidden="1"/>
            <p:cNvSpPr>
              <a:spLocks noChangeArrowheads="1"/>
            </p:cNvSpPr>
            <p:nvPr/>
          </p:nvSpPr>
          <p:spPr bwMode="auto">
            <a:xfrm>
              <a:off x="75" y="3832"/>
              <a:ext cx="5390" cy="94"/>
            </a:xfrm>
            <a:prstGeom prst="rect">
              <a:avLst/>
            </a:prstGeom>
            <a:noFill/>
            <a:ln>
              <a:noFill/>
            </a:ln>
            <a:effectLst/>
          </p:spPr>
          <p:txBody>
            <a:bodyPr lIns="0" tIns="0" rIns="0" bIns="0" anchor="b">
              <a:spAutoFit/>
            </a:bodyPr>
            <a:lstStyle>
              <a:lvl1pPr marL="117475" indent="-117475" algn="r" defTabSz="911225" rtl="1" eaLnBrk="0" hangingPunct="0">
                <a:defRPr>
                  <a:solidFill>
                    <a:schemeClr val="tx1"/>
                  </a:solidFill>
                  <a:latin typeface="Arial" pitchFamily="34" charset="0"/>
                  <a:cs typeface="Arial" pitchFamily="34" charset="0"/>
                </a:defRPr>
              </a:lvl1pPr>
              <a:lvl2pPr algn="r" defTabSz="911225" rtl="1" eaLnBrk="0" hangingPunct="0">
                <a:defRPr>
                  <a:solidFill>
                    <a:schemeClr val="tx1"/>
                  </a:solidFill>
                  <a:latin typeface="Arial" pitchFamily="34" charset="0"/>
                  <a:cs typeface="Arial" pitchFamily="34" charset="0"/>
                </a:defRPr>
              </a:lvl2pPr>
              <a:lvl3pPr algn="r" defTabSz="911225" rtl="1" eaLnBrk="0" hangingPunct="0">
                <a:defRPr>
                  <a:solidFill>
                    <a:schemeClr val="tx1"/>
                  </a:solidFill>
                  <a:latin typeface="Arial" pitchFamily="34" charset="0"/>
                  <a:cs typeface="Arial" pitchFamily="34" charset="0"/>
                </a:defRPr>
              </a:lvl3pPr>
              <a:lvl4pPr algn="r" defTabSz="911225" rtl="1" eaLnBrk="0" hangingPunct="0">
                <a:defRPr>
                  <a:solidFill>
                    <a:schemeClr val="tx1"/>
                  </a:solidFill>
                  <a:latin typeface="Arial" pitchFamily="34" charset="0"/>
                  <a:cs typeface="Arial" pitchFamily="34" charset="0"/>
                </a:defRPr>
              </a:lvl4pPr>
              <a:lvl5pPr algn="r" defTabSz="911225" rtl="1" eaLnBrk="0" hangingPunct="0">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buSzPct val="100000"/>
                <a:defRPr/>
              </a:pPr>
              <a:r>
                <a:rPr lang="en-US" altLang="he-IL" sz="1000">
                  <a:solidFill>
                    <a:srgbClr val="000000"/>
                  </a:solidFill>
                </a:rPr>
                <a:t>1 </a:t>
              </a:r>
              <a:r>
                <a:rPr lang="he-IL" altLang="he-IL" sz="1000">
                  <a:solidFill>
                    <a:srgbClr val="000000"/>
                  </a:solidFill>
                </a:rPr>
                <a:t>הערה</a:t>
              </a:r>
              <a:r>
                <a:rPr lang="en-US" altLang="he-IL" sz="1000">
                  <a:solidFill>
                    <a:srgbClr val="000000"/>
                  </a:solidFill>
                </a:rPr>
                <a:t> </a:t>
              </a:r>
            </a:p>
          </p:txBody>
        </p:sp>
        <p:sp>
          <p:nvSpPr>
            <p:cNvPr id="1061" name="McK 5. Source" hidden="1"/>
            <p:cNvSpPr>
              <a:spLocks noChangeArrowheads="1"/>
            </p:cNvSpPr>
            <p:nvPr/>
          </p:nvSpPr>
          <p:spPr bwMode="auto">
            <a:xfrm>
              <a:off x="1137" y="4055"/>
              <a:ext cx="4327" cy="94"/>
            </a:xfrm>
            <a:prstGeom prst="rect">
              <a:avLst/>
            </a:prstGeom>
            <a:noFill/>
            <a:ln>
              <a:noFill/>
            </a:ln>
            <a:effectLst/>
          </p:spPr>
          <p:txBody>
            <a:bodyPr lIns="0" tIns="0" rIns="0" bIns="0" anchor="ctr">
              <a:spAutoFit/>
            </a:bodyPr>
            <a:lstStyle>
              <a:lvl1pPr marL="328613" indent="-328613" algn="r" defTabSz="911225" rtl="1" eaLnBrk="0" hangingPunct="0">
                <a:tabLst>
                  <a:tab pos="338138" algn="l"/>
                </a:tabLst>
                <a:defRPr>
                  <a:solidFill>
                    <a:schemeClr val="tx1"/>
                  </a:solidFill>
                  <a:latin typeface="Arial" pitchFamily="34" charset="0"/>
                  <a:cs typeface="Arial" pitchFamily="34" charset="0"/>
                </a:defRPr>
              </a:lvl1pPr>
              <a:lvl2pPr algn="r" defTabSz="911225" rtl="1" eaLnBrk="0" hangingPunct="0">
                <a:tabLst>
                  <a:tab pos="338138" algn="l"/>
                </a:tabLst>
                <a:defRPr>
                  <a:solidFill>
                    <a:schemeClr val="tx1"/>
                  </a:solidFill>
                  <a:latin typeface="Arial" pitchFamily="34" charset="0"/>
                  <a:cs typeface="Arial" pitchFamily="34" charset="0"/>
                </a:defRPr>
              </a:lvl2pPr>
              <a:lvl3pPr algn="r" defTabSz="911225" rtl="1" eaLnBrk="0" hangingPunct="0">
                <a:tabLst>
                  <a:tab pos="338138" algn="l"/>
                </a:tabLst>
                <a:defRPr>
                  <a:solidFill>
                    <a:schemeClr val="tx1"/>
                  </a:solidFill>
                  <a:latin typeface="Arial" pitchFamily="34" charset="0"/>
                  <a:cs typeface="Arial" pitchFamily="34" charset="0"/>
                </a:defRPr>
              </a:lvl3pPr>
              <a:lvl4pPr algn="r" defTabSz="911225" rtl="1" eaLnBrk="0" hangingPunct="0">
                <a:tabLst>
                  <a:tab pos="338138" algn="l"/>
                </a:tabLst>
                <a:defRPr>
                  <a:solidFill>
                    <a:schemeClr val="tx1"/>
                  </a:solidFill>
                  <a:latin typeface="Arial" pitchFamily="34" charset="0"/>
                  <a:cs typeface="Arial" pitchFamily="34" charset="0"/>
                </a:defRPr>
              </a:lvl4pPr>
              <a:lvl5pPr algn="r" defTabSz="911225" rtl="1" eaLnBrk="0" hangingPunct="0">
                <a:tabLst>
                  <a:tab pos="338138" algn="l"/>
                </a:tabLst>
                <a:defRPr>
                  <a:solidFill>
                    <a:schemeClr val="tx1"/>
                  </a:solidFill>
                  <a:latin typeface="Arial" pitchFamily="34" charset="0"/>
                  <a:cs typeface="Arial" pitchFamily="34" charset="0"/>
                </a:defRPr>
              </a:lvl5pPr>
              <a:lvl6pPr marL="22844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6pPr>
              <a:lvl7pPr marL="27416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7pPr>
              <a:lvl8pPr marL="31988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8pPr>
              <a:lvl9pPr marL="3656013" indent="1588" defTabSz="911225" eaLnBrk="0" fontAlgn="base" hangingPunct="0">
                <a:spcBef>
                  <a:spcPct val="0"/>
                </a:spcBef>
                <a:spcAft>
                  <a:spcPct val="0"/>
                </a:spcAft>
                <a:buSzPct val="100000"/>
                <a:tabLst>
                  <a:tab pos="338138" algn="l"/>
                </a:tabLst>
                <a:defRPr>
                  <a:solidFill>
                    <a:schemeClr val="tx1"/>
                  </a:solidFill>
                  <a:latin typeface="Arial" pitchFamily="34" charset="0"/>
                  <a:cs typeface="Arial" pitchFamily="34" charset="0"/>
                </a:defRPr>
              </a:lvl9pPr>
            </a:lstStyle>
            <a:p>
              <a:pPr>
                <a:buSzPct val="100000"/>
                <a:defRPr/>
              </a:pPr>
              <a:r>
                <a:rPr lang="he-IL" altLang="he-IL" sz="1000">
                  <a:solidFill>
                    <a:srgbClr val="000000"/>
                  </a:solidFill>
                </a:rPr>
                <a:t>מקור: מקור</a:t>
              </a:r>
              <a:endParaRPr lang="en-US" altLang="he-IL" sz="1000">
                <a:solidFill>
                  <a:srgbClr val="000000"/>
                </a:solidFill>
              </a:endParaRPr>
            </a:p>
          </p:txBody>
        </p:sp>
      </p:grpSp>
      <p:sp>
        <p:nvSpPr>
          <p:cNvPr id="1062" name="Rectangle 4"/>
          <p:cNvSpPr>
            <a:spLocks noChangeArrowheads="1"/>
          </p:cNvSpPr>
          <p:nvPr/>
        </p:nvSpPr>
        <p:spPr bwMode="auto">
          <a:xfrm>
            <a:off x="4141788" y="28575"/>
            <a:ext cx="900112" cy="152400"/>
          </a:xfrm>
          <a:prstGeom prst="rect">
            <a:avLst/>
          </a:prstGeom>
          <a:noFill/>
          <a:ln>
            <a:noFill/>
          </a:ln>
          <a:effectLst/>
        </p:spPr>
        <p:txBody>
          <a:bodyPr lIns="0" tIns="0" rIns="0" bIns="0">
            <a:spAutoFit/>
          </a:bodyPr>
          <a:lstStyle>
            <a:lvl1pPr marL="344488" indent="-344488" algn="r" defTabSz="908050" rtl="1" eaLnBrk="0" hangingPunct="0">
              <a:defRPr>
                <a:solidFill>
                  <a:schemeClr val="tx1"/>
                </a:solidFill>
                <a:latin typeface="Arial" pitchFamily="34" charset="0"/>
                <a:cs typeface="Arial" pitchFamily="34" charset="0"/>
              </a:defRPr>
            </a:lvl1pPr>
            <a:lvl2pPr algn="r" defTabSz="908050" rtl="1" eaLnBrk="0" hangingPunct="0">
              <a:defRPr>
                <a:solidFill>
                  <a:schemeClr val="tx1"/>
                </a:solidFill>
                <a:latin typeface="Arial" pitchFamily="34" charset="0"/>
                <a:cs typeface="Arial" pitchFamily="34" charset="0"/>
              </a:defRPr>
            </a:lvl2pPr>
            <a:lvl3pPr algn="r" defTabSz="908050" rtl="1" eaLnBrk="0" hangingPunct="0">
              <a:defRPr>
                <a:solidFill>
                  <a:schemeClr val="tx1"/>
                </a:solidFill>
                <a:latin typeface="Arial" pitchFamily="34" charset="0"/>
                <a:cs typeface="Arial" pitchFamily="34" charset="0"/>
              </a:defRPr>
            </a:lvl3pPr>
            <a:lvl4pPr algn="r" defTabSz="908050" rtl="1" eaLnBrk="0" hangingPunct="0">
              <a:defRPr>
                <a:solidFill>
                  <a:schemeClr val="tx1"/>
                </a:solidFill>
                <a:latin typeface="Arial" pitchFamily="34" charset="0"/>
                <a:cs typeface="Arial" pitchFamily="34" charset="0"/>
              </a:defRPr>
            </a:lvl4pPr>
            <a:lvl5pPr algn="r" defTabSz="908050" rtl="1" eaLnBrk="0" hangingPunct="0">
              <a:defRPr>
                <a:solidFill>
                  <a:schemeClr val="tx1"/>
                </a:solidFill>
                <a:latin typeface="Arial" pitchFamily="34" charset="0"/>
                <a:cs typeface="Arial" pitchFamily="34" charset="0"/>
              </a:defRPr>
            </a:lvl5pPr>
            <a:lvl6pPr marL="22844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6pPr>
            <a:lvl7pPr marL="27416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7pPr>
            <a:lvl8pPr marL="31988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8pPr>
            <a:lvl9pPr marL="3656013" indent="1588" defTabSz="908050" eaLnBrk="0" fontAlgn="base" hangingPunct="0">
              <a:spcBef>
                <a:spcPct val="0"/>
              </a:spcBef>
              <a:spcAft>
                <a:spcPct val="0"/>
              </a:spcAft>
              <a:buSzPct val="100000"/>
              <a:defRPr>
                <a:solidFill>
                  <a:schemeClr val="tx1"/>
                </a:solidFill>
                <a:latin typeface="Arial" pitchFamily="34" charset="0"/>
                <a:cs typeface="Arial" pitchFamily="34" charset="0"/>
              </a:defRPr>
            </a:lvl9pPr>
          </a:lstStyle>
          <a:p>
            <a:pPr algn="ctr">
              <a:buClr>
                <a:schemeClr val="tx2"/>
              </a:buClr>
              <a:buSzPct val="100000"/>
              <a:defRPr/>
            </a:pPr>
            <a:r>
              <a:rPr lang="en-US" altLang="en-US" sz="1000"/>
              <a:t>-</a:t>
            </a:r>
            <a:r>
              <a:rPr lang="he-IL" altLang="en-US" sz="1000"/>
              <a:t>בלמ"ס</a:t>
            </a:r>
            <a:r>
              <a:rPr lang="en-US" altLang="en-US" sz="1000"/>
              <a:t>-</a:t>
            </a:r>
            <a:endParaRPr lang="en-US" altLang="en-US" sz="1000">
              <a:ea typeface="SimSun" pitchFamily="2" charset="-122"/>
            </a:endParaRPr>
          </a:p>
        </p:txBody>
      </p:sp>
      <p:sp>
        <p:nvSpPr>
          <p:cNvPr id="1037" name="TextBox 19"/>
          <p:cNvSpPr>
            <a:spLocks noChangeArrowheads="1"/>
          </p:cNvSpPr>
          <p:nvPr/>
        </p:nvSpPr>
        <p:spPr bwMode="auto">
          <a:xfrm>
            <a:off x="2868613" y="6396038"/>
            <a:ext cx="539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buSzPct val="100000"/>
            </a:pPr>
            <a:r>
              <a:rPr lang="he-IL" altLang="he-IL" sz="2400" b="1">
                <a:solidFill>
                  <a:srgbClr val="7F7F7F"/>
                </a:solidFill>
              </a:rPr>
              <a:t>א  ג  ף    ה  ה  נ  ד  ס  ה    ו  ה  ב  י  נ  ו  י</a:t>
            </a:r>
            <a:endParaRPr lang="en-US" altLang="he-IL" sz="2400" b="1">
              <a:solidFill>
                <a:srgbClr val="7F7F7F"/>
              </a:solidFill>
            </a:endParaRPr>
          </a:p>
        </p:txBody>
      </p:sp>
      <p:pic>
        <p:nvPicPr>
          <p:cNvPr id="1038" name="Picture 38"/>
          <p:cNvPicPr preferRelativeResize="0">
            <a:picLocks noChangeArrowheads="1"/>
          </p:cNvPicPr>
          <p:nvPr/>
        </p:nvPicPr>
        <p:blipFill>
          <a:blip r:embed="rId13">
            <a:extLst>
              <a:ext uri="{28A0092B-C50C-407E-A947-70E740481C1C}">
                <a14:useLocalDpi xmlns:a14="http://schemas.microsoft.com/office/drawing/2010/main" val="0"/>
              </a:ext>
            </a:extLst>
          </a:blip>
          <a:srcRect l="24922" t="27293" r="58437" b="50732"/>
          <a:stretch>
            <a:fillRect/>
          </a:stretch>
        </p:blipFill>
        <p:spPr bwMode="auto">
          <a:xfrm>
            <a:off x="8220075" y="0"/>
            <a:ext cx="9239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McK 2. Slide Title"/>
          <p:cNvSpPr>
            <a:spLocks noGrp="1" noChangeArrowheads="1"/>
          </p:cNvSpPr>
          <p:nvPr>
            <p:ph type="title"/>
          </p:nvPr>
        </p:nvSpPr>
        <p:spPr bwMode="auto">
          <a:xfrm>
            <a:off x="255588" y="311150"/>
            <a:ext cx="7858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he-IL" altLang="he-IL"/>
              <a:t>כותרת</a:t>
            </a:r>
          </a:p>
        </p:txBody>
      </p:sp>
      <p:sp>
        <p:nvSpPr>
          <p:cNvPr id="1040" name="Rectangle 4"/>
          <p:cNvSpPr>
            <a:spLocks noGrp="1" noChangeArrowheads="1"/>
          </p:cNvSpPr>
          <p:nvPr>
            <p:ph type="body" idx="1"/>
          </p:nvPr>
        </p:nvSpPr>
        <p:spPr bwMode="auto">
          <a:xfrm>
            <a:off x="676275" y="1866900"/>
            <a:ext cx="81899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1"/>
            <a:r>
              <a:rPr lang="he-IL" altLang="he-IL"/>
              <a:t>רמה 1</a:t>
            </a:r>
          </a:p>
          <a:p>
            <a:pPr lvl="2"/>
            <a:r>
              <a:rPr lang="he-IL" altLang="he-IL"/>
              <a:t>רמה 2</a:t>
            </a:r>
          </a:p>
          <a:p>
            <a:pPr lvl="3"/>
            <a:r>
              <a:rPr lang="he-IL" altLang="he-IL"/>
              <a:t>רמה 3</a:t>
            </a:r>
          </a:p>
        </p:txBody>
      </p:sp>
      <p:sp>
        <p:nvSpPr>
          <p:cNvPr id="1067" name="Rectangle 12"/>
          <p:cNvSpPr>
            <a:spLocks noGrp="1" noChangeArrowheads="1"/>
          </p:cNvSpPr>
          <p:nvPr>
            <p:ph type="sldNum" sz="quarter" idx="2"/>
          </p:nvPr>
        </p:nvSpPr>
        <p:spPr bwMode="auto">
          <a:xfrm>
            <a:off x="173038" y="6565900"/>
            <a:ext cx="200025" cy="155575"/>
          </a:xfrm>
          <a:prstGeom prst="rect">
            <a:avLst/>
          </a:prstGeom>
          <a:noFill/>
          <a:ln>
            <a:noFill/>
          </a:ln>
          <a:effectLst/>
        </p:spPr>
        <p:txBody>
          <a:bodyPr vert="horz" wrap="none" lIns="0" tIns="0" rIns="0" bIns="0" numCol="1" anchor="t" anchorCtr="0" compatLnSpc="1">
            <a:prstTxWarp prst="textNoShape">
              <a:avLst/>
            </a:prstTxWarp>
          </a:bodyPr>
          <a:lstStyle>
            <a:lvl1pPr algn="r" rtl="1">
              <a:buSzPct val="100000"/>
              <a:defRPr sz="1000">
                <a:solidFill>
                  <a:srgbClr val="000000"/>
                </a:solidFill>
              </a:defRPr>
            </a:lvl1pPr>
          </a:lstStyle>
          <a:p>
            <a:pPr>
              <a:defRPr/>
            </a:pPr>
            <a:fld id="{00BC7C5F-8466-492B-8541-824F472D3F6A}"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Lst>
  <p:hf hdr="0" ftr="0" dt="0"/>
  <p:txStyles>
    <p:title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p:titleStyle>
    <p:bodyStyle>
      <a:lvl1pPr marL="344488" indent="-344488" algn="r" defTabSz="908050" rtl="1" eaLnBrk="0" fontAlgn="base" hangingPunct="0">
        <a:lnSpc>
          <a:spcPct val="150000"/>
        </a:lnSpc>
        <a:spcBef>
          <a:spcPct val="0"/>
        </a:spcBef>
        <a:spcAft>
          <a:spcPct val="0"/>
        </a:spcAft>
        <a:buClr>
          <a:schemeClr val="tx2"/>
        </a:buClr>
        <a:buSzPct val="100000"/>
        <a:buChar char="•"/>
        <a:defRPr sz="1600">
          <a:solidFill>
            <a:schemeClr val="tx1"/>
          </a:solidFill>
          <a:latin typeface="+mn-lt"/>
          <a:ea typeface="+mn-ea"/>
          <a:cs typeface="+mn-cs"/>
        </a:defRPr>
      </a:lvl1pPr>
      <a:lvl2pPr marL="361950" indent="-360363" algn="r" defTabSz="908050" rtl="1" eaLnBrk="0" fontAlgn="base" hangingPunct="0">
        <a:lnSpc>
          <a:spcPct val="150000"/>
        </a:lnSpc>
        <a:spcBef>
          <a:spcPct val="0"/>
        </a:spcBef>
        <a:spcAft>
          <a:spcPct val="0"/>
        </a:spcAft>
        <a:buClr>
          <a:schemeClr val="tx2"/>
        </a:buClr>
        <a:buSzPct val="125000"/>
        <a:buFont typeface="Wingdings" panose="05000000000000000000" pitchFamily="2" charset="2"/>
        <a:buChar char="ü"/>
        <a:defRPr sz="1600">
          <a:solidFill>
            <a:schemeClr val="tx1"/>
          </a:solidFill>
          <a:latin typeface="+mn-lt"/>
          <a:cs typeface="+mn-cs"/>
        </a:defRPr>
      </a:lvl2pPr>
      <a:lvl3pPr marL="717550" indent="-261938" algn="r" defTabSz="908050" rtl="1" eaLnBrk="0" fontAlgn="base" hangingPunct="0">
        <a:lnSpc>
          <a:spcPct val="150000"/>
        </a:lnSpc>
        <a:spcBef>
          <a:spcPct val="0"/>
        </a:spcBef>
        <a:spcAft>
          <a:spcPct val="0"/>
        </a:spcAft>
        <a:buClr>
          <a:schemeClr val="tx2"/>
        </a:buClr>
        <a:buSzPct val="120000"/>
        <a:buFont typeface="Arial" panose="020B0604020202020204" pitchFamily="34" charset="0"/>
        <a:buChar char="–"/>
        <a:defRPr sz="1600">
          <a:solidFill>
            <a:schemeClr val="tx1"/>
          </a:solidFill>
          <a:latin typeface="+mn-lt"/>
          <a:cs typeface="+mn-cs"/>
        </a:defRPr>
      </a:lvl3pPr>
      <a:lvl4pPr marL="1076325" indent="-331788" algn="r" defTabSz="908050" rtl="1" eaLnBrk="0" fontAlgn="base" hangingPunct="0">
        <a:lnSpc>
          <a:spcPct val="150000"/>
        </a:lnSpc>
        <a:spcBef>
          <a:spcPct val="0"/>
        </a:spcBef>
        <a:spcAft>
          <a:spcPct val="0"/>
        </a:spcAft>
        <a:buClr>
          <a:schemeClr val="tx2"/>
        </a:buClr>
        <a:buSzPct val="120000"/>
        <a:buFont typeface="Courier New" panose="02070309020205020404" pitchFamily="49" charset="0"/>
        <a:buChar char="o"/>
        <a:defRPr sz="1600">
          <a:solidFill>
            <a:schemeClr val="tx1"/>
          </a:solidFill>
          <a:latin typeface="+mn-lt"/>
          <a:cs typeface="+mn-cs"/>
        </a:defRPr>
      </a:lvl4pPr>
      <a:lvl5pPr marL="7556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5pPr>
      <a:lvl6pPr marL="12128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6pPr>
      <a:lvl7pPr marL="16700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7pPr>
      <a:lvl8pPr marL="21272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8pPr>
      <a:lvl9pPr marL="2584450" indent="-127000" algn="r" defTabSz="908050" rtl="1" eaLnBrk="0" fontAlgn="base" hangingPunct="0">
        <a:spcBef>
          <a:spcPct val="0"/>
        </a:spcBef>
        <a:spcAft>
          <a:spcPct val="0"/>
        </a:spcAft>
        <a:buClr>
          <a:schemeClr val="tx2"/>
        </a:buClr>
        <a:buSzPct val="89000"/>
        <a:buFont typeface="Arial" pitchFamily="34" charset="0"/>
        <a:buChar char="-"/>
        <a:defRPr sz="16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ChangeAspect="1" noChangeArrowheads="1"/>
          </p:cNvSpPr>
          <p:nvPr>
            <p:custDataLst>
              <p:tags r:id="rId1"/>
            </p:custDataLst>
          </p:nvPr>
        </p:nvSpPr>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rtl="0" eaLnBrk="1" hangingPunct="1">
              <a:lnSpc>
                <a:spcPct val="100000"/>
              </a:lnSpc>
              <a:buClrTx/>
              <a:buFontTx/>
              <a:buNone/>
            </a:pPr>
            <a:endParaRPr lang="he-IL" altLang="he-IL" sz="1800" dirty="0"/>
          </a:p>
        </p:txBody>
      </p:sp>
      <p:sp>
        <p:nvSpPr>
          <p:cNvPr id="3075" name="Rectangle 3"/>
          <p:cNvSpPr>
            <a:spLocks noGrp="1" noChangeArrowheads="1"/>
          </p:cNvSpPr>
          <p:nvPr>
            <p:ph type="ctrTitle" idx="4294967295"/>
            <p:custDataLst>
              <p:tags r:id="rId2"/>
            </p:custDataLst>
          </p:nvPr>
        </p:nvSpPr>
        <p:spPr>
          <a:xfrm>
            <a:off x="428625" y="2725738"/>
            <a:ext cx="6413500" cy="2123658"/>
          </a:xfrm>
        </p:spPr>
        <p:txBody>
          <a:bodyPr/>
          <a:lstStyle/>
          <a:p>
            <a:pPr algn="ctr"/>
            <a:r>
              <a:rPr lang="he-IL" altLang="he-IL" sz="3600" dirty="0"/>
              <a:t>תעריפים ונהלים לעבודות תכנון במערכת הביטחון</a:t>
            </a:r>
            <a:r>
              <a:rPr lang="en-US" altLang="he-IL" sz="3600" dirty="0"/>
              <a:t/>
            </a:r>
            <a:br>
              <a:rPr lang="en-US" altLang="he-IL" sz="3600" dirty="0"/>
            </a:br>
            <a:r>
              <a:rPr lang="he-IL" altLang="he-IL" sz="3600" dirty="0"/>
              <a:t>חלק 2– תעריפים</a:t>
            </a:r>
            <a:br>
              <a:rPr lang="he-IL" altLang="he-IL" sz="3600" dirty="0"/>
            </a:br>
            <a:r>
              <a:rPr lang="he-IL" altLang="he-IL" sz="3000" dirty="0"/>
              <a:t>2.9.1 </a:t>
            </a:r>
            <a:r>
              <a:rPr lang="he-IL" sz="3000" dirty="0"/>
              <a:t>חשמל ומערכות מתח נמוך מאוד</a:t>
            </a:r>
          </a:p>
        </p:txBody>
      </p:sp>
      <p:sp>
        <p:nvSpPr>
          <p:cNvPr id="3076" name="Rectangle 4"/>
          <p:cNvSpPr>
            <a:spLocks noChangeArrowheads="1"/>
          </p:cNvSpPr>
          <p:nvPr>
            <p:custDataLst>
              <p:tags r:id="rId3"/>
            </p:custDataLst>
          </p:nvPr>
        </p:nvSpPr>
        <p:spPr bwMode="auto">
          <a:xfrm>
            <a:off x="0" y="0"/>
            <a:ext cx="91408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en-US" altLang="he-IL" sz="1100" dirty="0">
              <a:solidFill>
                <a:srgbClr val="000000"/>
              </a:solidFill>
            </a:endParaRPr>
          </a:p>
        </p:txBody>
      </p:sp>
      <p:sp>
        <p:nvSpPr>
          <p:cNvPr id="3077" name="TitleBottomPlaceholder"/>
          <p:cNvSpPr>
            <a:spLocks noChangeArrowheads="1"/>
          </p:cNvSpPr>
          <p:nvPr>
            <p:custDataLst>
              <p:tags r:id="rId4"/>
            </p:custDataLst>
          </p:nvPr>
        </p:nvSpPr>
        <p:spPr bwMode="auto">
          <a:xfrm>
            <a:off x="6808788" y="2284413"/>
            <a:ext cx="2335212" cy="4167187"/>
          </a:xfrm>
          <a:prstGeom prst="rect">
            <a:avLst/>
          </a:prstGeom>
          <a:solidFill>
            <a:srgbClr val="2D6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he-IL" altLang="he-IL" sz="1100" dirty="0">
              <a:solidFill>
                <a:srgbClr val="000000"/>
              </a:solidFill>
            </a:endParaRPr>
          </a:p>
        </p:txBody>
      </p:sp>
      <p:sp>
        <p:nvSpPr>
          <p:cNvPr id="3078" name="TitleTopPlaceholder"/>
          <p:cNvSpPr>
            <a:spLocks noChangeArrowheads="1"/>
          </p:cNvSpPr>
          <p:nvPr>
            <p:custDataLst>
              <p:tags r:id="rId5"/>
            </p:custDataLst>
          </p:nvPr>
        </p:nvSpPr>
        <p:spPr bwMode="auto">
          <a:xfrm>
            <a:off x="6808788" y="0"/>
            <a:ext cx="2335212" cy="22844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816" tIns="46413" rIns="92816" bIns="46413" anchor="ctr"/>
          <a:lstStyle>
            <a:lvl1pPr algn="r" rtl="1">
              <a:lnSpc>
                <a:spcPct val="150000"/>
              </a:lnSpc>
              <a:buClr>
                <a:schemeClr val="tx2"/>
              </a:buClr>
              <a:buSzPct val="100000"/>
              <a:buChar char="•"/>
              <a:defRPr sz="1600">
                <a:solidFill>
                  <a:schemeClr val="tx1"/>
                </a:solidFill>
                <a:latin typeface="Arial" pitchFamily="34" charset="0"/>
                <a:cs typeface="Arial" pitchFamily="34" charset="0"/>
              </a:defRPr>
            </a:lvl1pPr>
            <a:lvl2pPr marL="742950" indent="-285750" algn="r" rtl="1">
              <a:lnSpc>
                <a:spcPct val="150000"/>
              </a:lnSpc>
              <a:buClr>
                <a:schemeClr val="tx2"/>
              </a:buClr>
              <a:buSzPct val="125000"/>
              <a:buFont typeface="Wingdings" pitchFamily="2" charset="2"/>
              <a:buChar char="ü"/>
              <a:defRPr sz="1600">
                <a:solidFill>
                  <a:schemeClr val="tx1"/>
                </a:solidFill>
                <a:latin typeface="Arial" pitchFamily="34" charset="0"/>
                <a:cs typeface="Arial" pitchFamily="34" charset="0"/>
              </a:defRPr>
            </a:lvl2pPr>
            <a:lvl3pPr marL="1143000" indent="-228600" algn="r" rtl="1">
              <a:lnSpc>
                <a:spcPct val="150000"/>
              </a:lnSpc>
              <a:buClr>
                <a:schemeClr val="tx2"/>
              </a:buClr>
              <a:buSzPct val="120000"/>
              <a:buFont typeface="Arial" pitchFamily="34" charset="0"/>
              <a:buChar char="–"/>
              <a:defRPr sz="1600">
                <a:solidFill>
                  <a:schemeClr val="tx1"/>
                </a:solidFill>
                <a:latin typeface="Arial" pitchFamily="34" charset="0"/>
                <a:cs typeface="Arial" pitchFamily="34" charset="0"/>
              </a:defRPr>
            </a:lvl3pPr>
            <a:lvl4pPr marL="1600200" indent="-228600" algn="r" rtl="1">
              <a:lnSpc>
                <a:spcPct val="150000"/>
              </a:lnSpc>
              <a:buClr>
                <a:schemeClr val="tx2"/>
              </a:buClr>
              <a:buSzPct val="120000"/>
              <a:buFont typeface="Courier New" pitchFamily="49" charset="0"/>
              <a:buChar char="o"/>
              <a:defRPr sz="1600">
                <a:solidFill>
                  <a:schemeClr val="tx1"/>
                </a:solidFill>
                <a:latin typeface="Arial" pitchFamily="34" charset="0"/>
                <a:cs typeface="Arial" pitchFamily="34" charset="0"/>
              </a:defRPr>
            </a:lvl4pPr>
            <a:lvl5pPr marL="2057400" indent="-228600" algn="r" rtl="1">
              <a:buClr>
                <a:schemeClr val="tx2"/>
              </a:buClr>
              <a:buSzPct val="89000"/>
              <a:buFont typeface="Arial" pitchFamily="34" charset="0"/>
              <a:buChar char="-"/>
              <a:defRPr sz="1600">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buClr>
                <a:schemeClr val="tx2"/>
              </a:buClr>
              <a:buSzPct val="89000"/>
              <a:buFont typeface="Arial" pitchFamily="34" charset="0"/>
              <a:buChar char="-"/>
              <a:defRPr sz="1600">
                <a:solidFill>
                  <a:schemeClr val="tx1"/>
                </a:solidFill>
                <a:latin typeface="Arial" pitchFamily="34" charset="0"/>
                <a:cs typeface="Arial" pitchFamily="34" charset="0"/>
              </a:defRPr>
            </a:lvl9pPr>
          </a:lstStyle>
          <a:p>
            <a:pPr algn="l">
              <a:lnSpc>
                <a:spcPct val="100000"/>
              </a:lnSpc>
              <a:buClrTx/>
              <a:buFontTx/>
              <a:buNone/>
            </a:pPr>
            <a:endParaRPr lang="en-US" altLang="he-IL" sz="1100" dirty="0">
              <a:solidFill>
                <a:srgbClr val="000000"/>
              </a:solidFill>
            </a:endParaRPr>
          </a:p>
        </p:txBody>
      </p:sp>
      <p:pic>
        <p:nvPicPr>
          <p:cNvPr id="3079" name="Picture 12"/>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6795" y="284163"/>
            <a:ext cx="8334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050" y="190500"/>
            <a:ext cx="1238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8"/>
          <p:cNvPicPr preferRelativeResize="0">
            <a:picLocks noChangeArrowheads="1"/>
          </p:cNvPicPr>
          <p:nvPr/>
        </p:nvPicPr>
        <p:blipFill>
          <a:blip r:embed="rId10">
            <a:extLst>
              <a:ext uri="{28A0092B-C50C-407E-A947-70E740481C1C}">
                <a14:useLocalDpi xmlns:a14="http://schemas.microsoft.com/office/drawing/2010/main" val="0"/>
              </a:ext>
            </a:extLst>
          </a:blip>
          <a:srcRect l="24922" t="27293" r="58437" b="50732"/>
          <a:stretch>
            <a:fillRect/>
          </a:stretch>
        </p:blipFill>
        <p:spPr bwMode="auto">
          <a:xfrm>
            <a:off x="2927350" y="1198563"/>
            <a:ext cx="13668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Box 1"/>
          <p:cNvSpPr txBox="1">
            <a:spLocks noChangeArrowheads="1"/>
          </p:cNvSpPr>
          <p:nvPr/>
        </p:nvSpPr>
        <p:spPr bwMode="auto">
          <a:xfrm>
            <a:off x="2051050" y="5435600"/>
            <a:ext cx="328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tLang="he-IL" b="1" dirty="0">
                <a:solidFill>
                  <a:schemeClr val="tx2"/>
                </a:solidFill>
              </a:rPr>
              <a:t>היחידה להתקשרויות עם מתכננים</a:t>
            </a:r>
          </a:p>
        </p:txBody>
      </p:sp>
      <p:sp>
        <p:nvSpPr>
          <p:cNvPr id="3083"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BB2E3A-2CE4-410D-9FF6-EE57A7DE031F}" type="slidenum">
              <a:rPr lang="he-IL" altLang="he-IL" smtClean="0"/>
              <a:pPr/>
              <a:t>1</a:t>
            </a:fld>
            <a:endParaRPr lang="he-IL" altLang="he-IL" dirty="0"/>
          </a:p>
        </p:txBody>
      </p:sp>
      <p:sp>
        <p:nvSpPr>
          <p:cNvPr id="2" name="מלבן 1"/>
          <p:cNvSpPr/>
          <p:nvPr/>
        </p:nvSpPr>
        <p:spPr>
          <a:xfrm>
            <a:off x="3174563" y="6082268"/>
            <a:ext cx="1042273" cy="369332"/>
          </a:xfrm>
          <a:prstGeom prst="rect">
            <a:avLst/>
          </a:prstGeom>
        </p:spPr>
        <p:txBody>
          <a:bodyPr wrap="none">
            <a:spAutoFit/>
          </a:bodyPr>
          <a:lstStyle/>
          <a:p>
            <a:r>
              <a:rPr lang="he-IL" altLang="he-IL" dirty="0"/>
              <a:t>יולי 2021</a:t>
            </a:r>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10</a:t>
            </a:fld>
            <a:endParaRPr lang="he-IL" altLang="he-IL"/>
          </a:p>
        </p:txBody>
      </p:sp>
      <p:sp>
        <p:nvSpPr>
          <p:cNvPr id="3"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r>
              <a:rPr lang="he-IL" altLang="he-IL" sz="2800" b="0" kern="0" dirty="0"/>
              <a:t>&gt; תוצרי תכנון</a:t>
            </a:r>
            <a:r>
              <a:rPr lang="he-IL" altLang="he-IL" sz="2600" b="0" kern="0" dirty="0"/>
              <a:t> </a:t>
            </a:r>
            <a:endParaRPr lang="he-IL" altLang="he-IL" sz="2600" kern="0" dirty="0"/>
          </a:p>
        </p:txBody>
      </p:sp>
      <p:sp>
        <p:nvSpPr>
          <p:cNvPr id="5" name="מלבן 4"/>
          <p:cNvSpPr/>
          <p:nvPr/>
        </p:nvSpPr>
        <p:spPr>
          <a:xfrm>
            <a:off x="467544" y="1196752"/>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3"/>
            </a:pPr>
            <a:r>
              <a:rPr lang="he-IL" sz="2400" dirty="0"/>
              <a:t>תכניות המציינות את כל נקודות הקצה ובכלל זה מיקום ומקרא.</a:t>
            </a:r>
          </a:p>
        </p:txBody>
      </p:sp>
      <p:sp>
        <p:nvSpPr>
          <p:cNvPr id="6" name="מלבן 5"/>
          <p:cNvSpPr/>
          <p:nvPr/>
        </p:nvSpPr>
        <p:spPr>
          <a:xfrm>
            <a:off x="467544" y="1556792"/>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4"/>
            </a:pPr>
            <a:r>
              <a:rPr lang="he-IL" sz="2400" dirty="0"/>
              <a:t>במידת הצורך, תכניות פריסת ציוד על הקירות.</a:t>
            </a:r>
          </a:p>
        </p:txBody>
      </p:sp>
      <p:sp>
        <p:nvSpPr>
          <p:cNvPr id="7" name="מלבן 6"/>
          <p:cNvSpPr/>
          <p:nvPr/>
        </p:nvSpPr>
        <p:spPr>
          <a:xfrm>
            <a:off x="467544" y="2709108"/>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6"/>
            </a:pPr>
            <a:r>
              <a:rPr lang="he-IL" sz="2400" dirty="0"/>
              <a:t>חישוב מפלי מתח בלוחות ובקווים.</a:t>
            </a:r>
          </a:p>
        </p:txBody>
      </p:sp>
      <p:sp>
        <p:nvSpPr>
          <p:cNvPr id="8" name="מלבן 7"/>
          <p:cNvSpPr/>
          <p:nvPr/>
        </p:nvSpPr>
        <p:spPr>
          <a:xfrm>
            <a:off x="467544" y="3068960"/>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7"/>
            </a:pPr>
            <a:r>
              <a:rPr lang="he-IL" sz="2400" dirty="0"/>
              <a:t>חישוב זרמי קצר.</a:t>
            </a:r>
          </a:p>
        </p:txBody>
      </p:sp>
      <p:sp>
        <p:nvSpPr>
          <p:cNvPr id="9" name="מלבן 8"/>
          <p:cNvSpPr/>
          <p:nvPr/>
        </p:nvSpPr>
        <p:spPr>
          <a:xfrm>
            <a:off x="467544" y="3457838"/>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8"/>
            </a:pPr>
            <a:r>
              <a:rPr lang="he-IL" sz="2400" dirty="0"/>
              <a:t>חישובים פוטומטרים, חישובי תאורה.</a:t>
            </a:r>
          </a:p>
        </p:txBody>
      </p:sp>
      <p:sp>
        <p:nvSpPr>
          <p:cNvPr id="10" name="מלבן 9"/>
          <p:cNvSpPr/>
          <p:nvPr/>
        </p:nvSpPr>
        <p:spPr>
          <a:xfrm>
            <a:off x="467544" y="3868206"/>
            <a:ext cx="8136904" cy="759182"/>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9"/>
            </a:pPr>
            <a:r>
              <a:rPr lang="he-IL" sz="2400" dirty="0"/>
              <a:t>תכניות ללוחות החשמל (לא כולל תכניות ייצור של הלוחות הנעשות ע"י הקבלן).</a:t>
            </a:r>
          </a:p>
        </p:txBody>
      </p:sp>
      <p:sp>
        <p:nvSpPr>
          <p:cNvPr id="11" name="מלבן 10"/>
          <p:cNvSpPr/>
          <p:nvPr/>
        </p:nvSpPr>
        <p:spPr>
          <a:xfrm>
            <a:off x="467544" y="4539992"/>
            <a:ext cx="8136904" cy="759182"/>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10"/>
            </a:pPr>
            <a:r>
              <a:rPr lang="he-IL" sz="2400" dirty="0"/>
              <a:t>תאום תכנון עם יועץ קרינה בהתאם לחוק הקרינה הבלתי מייננת </a:t>
            </a:r>
            <a:r>
              <a:rPr lang="he-IL" sz="2400" dirty="0" err="1"/>
              <a:t>התשס"ו</a:t>
            </a:r>
            <a:r>
              <a:rPr lang="he-IL" sz="2400" dirty="0"/>
              <a:t> 2006 והמלצות המשרד להגנת הסביבה.</a:t>
            </a:r>
          </a:p>
        </p:txBody>
      </p:sp>
      <p:sp>
        <p:nvSpPr>
          <p:cNvPr id="12" name="מלבן 11"/>
          <p:cNvSpPr/>
          <p:nvPr/>
        </p:nvSpPr>
        <p:spPr>
          <a:xfrm>
            <a:off x="467544" y="5283785"/>
            <a:ext cx="8136904" cy="425758"/>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11"/>
            </a:pPr>
            <a:r>
              <a:rPr lang="he-IL" sz="2400" dirty="0"/>
              <a:t>רשימת תכניות, רשימת תפוצה, תאריכי עדכון ותאריכי הפצה.</a:t>
            </a:r>
          </a:p>
        </p:txBody>
      </p:sp>
      <p:sp>
        <p:nvSpPr>
          <p:cNvPr id="13" name="מלבן 12"/>
          <p:cNvSpPr/>
          <p:nvPr/>
        </p:nvSpPr>
        <p:spPr>
          <a:xfrm>
            <a:off x="467544" y="5694154"/>
            <a:ext cx="8136904" cy="759182"/>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12"/>
            </a:pPr>
            <a:r>
              <a:rPr lang="he-IL" sz="2400" dirty="0"/>
              <a:t>כתב כמויות ואומדן לעלות ביצוע מערכות החשמל והמערכות הנלוות ובדיקת ההתאמה למסגרת התקציבית.</a:t>
            </a:r>
          </a:p>
        </p:txBody>
      </p:sp>
      <p:sp>
        <p:nvSpPr>
          <p:cNvPr id="14" name="מלבן 13"/>
          <p:cNvSpPr/>
          <p:nvPr/>
        </p:nvSpPr>
        <p:spPr>
          <a:xfrm>
            <a:off x="467544" y="1949738"/>
            <a:ext cx="8136904" cy="759182"/>
          </a:xfrm>
          <a:prstGeom prst="rect">
            <a:avLst/>
          </a:prstGeom>
        </p:spPr>
        <p:txBody>
          <a:bodyPr wrap="square">
            <a:spAutoFit/>
          </a:bodyPr>
          <a:lstStyle/>
          <a:p>
            <a:pPr marL="457200" lvl="2" indent="-457200" algn="just" rtl="1">
              <a:lnSpc>
                <a:spcPts val="2600"/>
              </a:lnSpc>
              <a:spcBef>
                <a:spcPts val="300"/>
              </a:spcBef>
              <a:spcAft>
                <a:spcPts val="300"/>
              </a:spcAft>
              <a:buFont typeface="+mj-lt"/>
              <a:buAutoNum type="arabicParenR" startAt="5"/>
            </a:pPr>
            <a:r>
              <a:rPr lang="he-IL" sz="2400" dirty="0"/>
              <a:t>מפרט מיוחד הכולל הסברים הנדרשים לצורך ביצוע העבודה וכן פירוט אופני מדידה.</a:t>
            </a:r>
          </a:p>
        </p:txBody>
      </p:sp>
      <p:grpSp>
        <p:nvGrpSpPr>
          <p:cNvPr id="15" name="קבוצה 14"/>
          <p:cNvGrpSpPr/>
          <p:nvPr/>
        </p:nvGrpSpPr>
        <p:grpSpPr>
          <a:xfrm>
            <a:off x="35496" y="44624"/>
            <a:ext cx="864096" cy="720080"/>
            <a:chOff x="7573545" y="190500"/>
            <a:chExt cx="3047127" cy="2950468"/>
          </a:xfrm>
        </p:grpSpPr>
        <p:pic>
          <p:nvPicPr>
            <p:cNvPr id="16" name="תמונה 15"/>
            <p:cNvPicPr/>
            <p:nvPr/>
          </p:nvPicPr>
          <p:blipFill rotWithShape="1">
            <a:blip r:embed="rId2"/>
            <a:srcRect l="4150" t="4362" r="50000" b="73116"/>
            <a:stretch/>
          </p:blipFill>
          <p:spPr>
            <a:xfrm>
              <a:off x="7573545" y="190500"/>
              <a:ext cx="3047127" cy="1496786"/>
            </a:xfrm>
            <a:prstGeom prst="rect">
              <a:avLst/>
            </a:prstGeom>
          </p:spPr>
        </p:pic>
        <p:pic>
          <p:nvPicPr>
            <p:cNvPr id="17" name="תמונה 16"/>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367965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11</a:t>
            </a:fld>
            <a:endParaRPr lang="he-IL" altLang="he-IL"/>
          </a:p>
        </p:txBody>
      </p:sp>
      <p:sp>
        <p:nvSpPr>
          <p:cNvPr id="4" name="מלבן 3"/>
          <p:cNvSpPr/>
          <p:nvPr/>
        </p:nvSpPr>
        <p:spPr>
          <a:xfrm>
            <a:off x="467544" y="1196752"/>
            <a:ext cx="8208912" cy="707886"/>
          </a:xfrm>
          <a:prstGeom prst="rect">
            <a:avLst/>
          </a:prstGeom>
        </p:spPr>
        <p:txBody>
          <a:bodyPr wrap="square">
            <a:spAutoFit/>
          </a:bodyPr>
          <a:lstStyle/>
          <a:p>
            <a:pPr marL="0" lvl="2" indent="0" algn="just" rtl="1">
              <a:spcBef>
                <a:spcPts val="600"/>
              </a:spcBef>
              <a:spcAft>
                <a:spcPts val="600"/>
              </a:spcAft>
            </a:pPr>
            <a:r>
              <a:rPr lang="he-IL" sz="2000" dirty="0"/>
              <a:t>השירותים שעל המהנדס לבצע במסגרת בדיקת התאמת הביצוע לתכנון– פיקוח עליון כוללים:</a:t>
            </a:r>
            <a:endParaRPr lang="en-US" sz="2000" dirty="0"/>
          </a:p>
        </p:txBody>
      </p:sp>
      <p:sp>
        <p:nvSpPr>
          <p:cNvPr id="5"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בדיקת התאמת הביצוע לתכנון– פיקוח עליון :</a:t>
            </a:r>
            <a:endParaRPr lang="en-US" sz="2600" b="0" kern="0" dirty="0"/>
          </a:p>
        </p:txBody>
      </p:sp>
      <p:sp>
        <p:nvSpPr>
          <p:cNvPr id="6" name="מלבן 5"/>
          <p:cNvSpPr/>
          <p:nvPr/>
        </p:nvSpPr>
        <p:spPr>
          <a:xfrm>
            <a:off x="467544" y="1844824"/>
            <a:ext cx="8208912" cy="1323439"/>
          </a:xfrm>
          <a:prstGeom prst="rect">
            <a:avLst/>
          </a:prstGeom>
        </p:spPr>
        <p:txBody>
          <a:bodyPr wrap="square">
            <a:spAutoFit/>
          </a:bodyPr>
          <a:lstStyle/>
          <a:p>
            <a:pPr marL="457200" lvl="2" indent="-457200" algn="just" rtl="1">
              <a:spcBef>
                <a:spcPts val="600"/>
              </a:spcBef>
              <a:spcAft>
                <a:spcPts val="600"/>
              </a:spcAft>
              <a:buFont typeface="+mj-lt"/>
              <a:buAutoNum type="arabicParenR"/>
            </a:pPr>
            <a:r>
              <a:rPr lang="he-IL" sz="2000" dirty="0"/>
              <a:t>פיקוח עליון על הביצוע במטרה להבטיח את ביצוע מתקני החשמל </a:t>
            </a:r>
            <a:r>
              <a:rPr lang="he-IL" sz="2000" dirty="0" err="1"/>
              <a:t>והמנ"מ</a:t>
            </a:r>
            <a:r>
              <a:rPr lang="he-IL" sz="2000" dirty="0"/>
              <a:t> בהתאם למסמכי ההתקשרות לביצוע (תכניות, מפרטים והנחיות), לרבות השינויים והתיקונים אותם חייב הקבלן לבצע בתקופת ביצוע המבנה וכן בתקופת הבדק.</a:t>
            </a:r>
            <a:endParaRPr lang="en-US" sz="2000" dirty="0"/>
          </a:p>
        </p:txBody>
      </p:sp>
      <p:sp>
        <p:nvSpPr>
          <p:cNvPr id="7" name="מלבן 6"/>
          <p:cNvSpPr/>
          <p:nvPr/>
        </p:nvSpPr>
        <p:spPr>
          <a:xfrm>
            <a:off x="467544" y="3140968"/>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2"/>
            </a:pPr>
            <a:r>
              <a:rPr lang="he-IL" sz="2000" dirty="0"/>
              <a:t>השתתפות בישיבות ביצוע באתר אליהן יוזמן.</a:t>
            </a:r>
            <a:endParaRPr lang="en-US" sz="2000" dirty="0"/>
          </a:p>
        </p:txBody>
      </p:sp>
      <p:sp>
        <p:nvSpPr>
          <p:cNvPr id="8" name="מלבן 7"/>
          <p:cNvSpPr/>
          <p:nvPr/>
        </p:nvSpPr>
        <p:spPr>
          <a:xfrm>
            <a:off x="467544" y="3573016"/>
            <a:ext cx="8208912" cy="1323439"/>
          </a:xfrm>
          <a:prstGeom prst="rect">
            <a:avLst/>
          </a:prstGeom>
        </p:spPr>
        <p:txBody>
          <a:bodyPr wrap="square">
            <a:spAutoFit/>
          </a:bodyPr>
          <a:lstStyle/>
          <a:p>
            <a:pPr marL="457200" lvl="2" indent="-457200" algn="just" rtl="1">
              <a:spcBef>
                <a:spcPts val="600"/>
              </a:spcBef>
              <a:spcAft>
                <a:spcPts val="0"/>
              </a:spcAft>
              <a:buFont typeface="+mj-lt"/>
              <a:buAutoNum type="arabicParenR" startAt="3"/>
            </a:pPr>
            <a:r>
              <a:rPr lang="he-IL" sz="2000" dirty="0"/>
              <a:t>ביקורים באתר בהתאם ללוח הזמנים שיקבע מנהל הפרויקט, בהתחשב בשלבי ביצוע העבודה, אופי העבודה ומורכבותה לשם בדיקת הביצוע ומתן מענה לבעיות הספציפיות המתעוררות באתר העבודה ודורשות פתרונות.</a:t>
            </a:r>
          </a:p>
          <a:p>
            <a:pPr marL="0" lvl="2" indent="0" algn="just" rtl="1">
              <a:spcBef>
                <a:spcPts val="0"/>
              </a:spcBef>
              <a:spcAft>
                <a:spcPts val="0"/>
              </a:spcAft>
              <a:tabLst>
                <a:tab pos="533400" algn="l"/>
              </a:tabLst>
            </a:pPr>
            <a:r>
              <a:rPr lang="he-IL" sz="2000" dirty="0"/>
              <a:t>	      תדירות הביקורים תהיה על פי הדין ולא תפחת מפעם בחודש.</a:t>
            </a:r>
          </a:p>
        </p:txBody>
      </p:sp>
      <p:sp>
        <p:nvSpPr>
          <p:cNvPr id="9" name="מלבן 8"/>
          <p:cNvSpPr/>
          <p:nvPr/>
        </p:nvSpPr>
        <p:spPr>
          <a:xfrm>
            <a:off x="467544" y="4797152"/>
            <a:ext cx="8208912" cy="1708160"/>
          </a:xfrm>
          <a:prstGeom prst="rect">
            <a:avLst/>
          </a:prstGeom>
        </p:spPr>
        <p:txBody>
          <a:bodyPr wrap="square">
            <a:spAutoFit/>
          </a:bodyPr>
          <a:lstStyle/>
          <a:p>
            <a:pPr marL="446088" algn="just" rtl="1"/>
            <a:r>
              <a:rPr lang="he-IL" sz="2000" dirty="0"/>
              <a:t>בכל מקרה חלה חובה על המתכנן לבקר באתר במקרים הבאים:</a:t>
            </a:r>
            <a:endParaRPr lang="en-US" sz="2000" dirty="0"/>
          </a:p>
          <a:p>
            <a:pPr marL="719138" lvl="0" indent="-273050" algn="just" rtl="1">
              <a:spcAft>
                <a:spcPts val="300"/>
              </a:spcAft>
              <a:buFont typeface="+mj-cs"/>
              <a:buAutoNum type="hebrew2Minus"/>
            </a:pPr>
            <a:r>
              <a:rPr lang="he-IL" sz="2000" dirty="0"/>
              <a:t>בסיום כל שלב עבודה שאחריו לא ניתן לבדוק את איכות הביצוע והתאמתו לתכנון.</a:t>
            </a:r>
            <a:endParaRPr lang="en-US" sz="2000" dirty="0"/>
          </a:p>
          <a:p>
            <a:pPr marL="719138" lvl="0" indent="-273050" algn="just" rtl="1">
              <a:spcAft>
                <a:spcPts val="300"/>
              </a:spcAft>
              <a:buFont typeface="+mj-cs"/>
              <a:buAutoNum type="hebrew2Minus"/>
            </a:pPr>
            <a:r>
              <a:rPr lang="he-IL" sz="2000" dirty="0"/>
              <a:t>בעת בדיקת הפעלה של ציוד כלשהו הכלול בתכנון ובביצוע.</a:t>
            </a:r>
            <a:endParaRPr lang="en-US" sz="2000" dirty="0"/>
          </a:p>
          <a:p>
            <a:pPr marL="719138" lvl="0" indent="-273050" algn="just" rtl="1">
              <a:spcAft>
                <a:spcPts val="300"/>
              </a:spcAft>
              <a:buFont typeface="+mj-cs"/>
              <a:buAutoNum type="hebrew2Minus"/>
            </a:pPr>
            <a:r>
              <a:rPr lang="he-IL" sz="2000" dirty="0"/>
              <a:t>לפי הזמנת המפקח הצמוד או מנהל הפרויקט.</a:t>
            </a:r>
            <a:endParaRPr lang="en-US" sz="2000" dirty="0"/>
          </a:p>
        </p:txBody>
      </p:sp>
      <p:grpSp>
        <p:nvGrpSpPr>
          <p:cNvPr id="10" name="קבוצה 9"/>
          <p:cNvGrpSpPr/>
          <p:nvPr/>
        </p:nvGrpSpPr>
        <p:grpSpPr>
          <a:xfrm>
            <a:off x="35496" y="44624"/>
            <a:ext cx="864096" cy="720080"/>
            <a:chOff x="7573545" y="190500"/>
            <a:chExt cx="3047127" cy="2950468"/>
          </a:xfrm>
        </p:grpSpPr>
        <p:pic>
          <p:nvPicPr>
            <p:cNvPr id="11" name="תמונה 10"/>
            <p:cNvPicPr/>
            <p:nvPr/>
          </p:nvPicPr>
          <p:blipFill rotWithShape="1">
            <a:blip r:embed="rId2"/>
            <a:srcRect l="4150" t="4362" r="50000" b="73116"/>
            <a:stretch/>
          </p:blipFill>
          <p:spPr>
            <a:xfrm>
              <a:off x="7573545" y="190500"/>
              <a:ext cx="3047127" cy="1496786"/>
            </a:xfrm>
            <a:prstGeom prst="rect">
              <a:avLst/>
            </a:prstGeom>
          </p:spPr>
        </p:pic>
        <p:pic>
          <p:nvPicPr>
            <p:cNvPr id="12" name="תמונה 11"/>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75551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12</a:t>
            </a:fld>
            <a:endParaRPr lang="he-IL" altLang="he-IL"/>
          </a:p>
        </p:txBody>
      </p:sp>
      <p:sp>
        <p:nvSpPr>
          <p:cNvPr id="3"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בדיקת התאמת הביצוע לתכנון– פיקוח עליון :</a:t>
            </a:r>
            <a:endParaRPr lang="en-US" sz="2600" b="0" kern="0" dirty="0"/>
          </a:p>
        </p:txBody>
      </p:sp>
      <p:sp>
        <p:nvSpPr>
          <p:cNvPr id="5" name="מלבן 4"/>
          <p:cNvSpPr/>
          <p:nvPr/>
        </p:nvSpPr>
        <p:spPr>
          <a:xfrm>
            <a:off x="467544" y="1196752"/>
            <a:ext cx="8208912" cy="2246769"/>
          </a:xfrm>
          <a:prstGeom prst="rect">
            <a:avLst/>
          </a:prstGeom>
        </p:spPr>
        <p:txBody>
          <a:bodyPr wrap="square">
            <a:spAutoFit/>
          </a:bodyPr>
          <a:lstStyle/>
          <a:p>
            <a:pPr marL="457200" lvl="2" indent="-457200" algn="just" rtl="1">
              <a:spcBef>
                <a:spcPts val="300"/>
              </a:spcBef>
              <a:spcAft>
                <a:spcPts val="600"/>
              </a:spcAft>
              <a:buFont typeface="+mj-lt"/>
              <a:buAutoNum type="arabicParenR" startAt="4"/>
            </a:pPr>
            <a:r>
              <a:rPr lang="he-IL" sz="2000" dirty="0"/>
              <a:t>עריכת ביקורים במפעלים ובבתי מלאכה המייצרים מוצרים וחומרים לשימוש באתר הבנייה, על-פי הצורך ופיקוח עליון על ביצועם.</a:t>
            </a:r>
          </a:p>
          <a:p>
            <a:pPr marL="446088" lvl="2" indent="0" algn="just" rtl="1">
              <a:spcBef>
                <a:spcPts val="300"/>
              </a:spcBef>
              <a:spcAft>
                <a:spcPts val="600"/>
              </a:spcAft>
            </a:pPr>
            <a:r>
              <a:rPr lang="he-IL" sz="2000" dirty="0"/>
              <a:t>בכל מקרה חלה חובה על המתכנן לבקר במפעלי הייצור בגמר ייצור הציוד במפעל ולפני הוצאתו לאתר.</a:t>
            </a:r>
          </a:p>
          <a:p>
            <a:pPr marL="446088" lvl="2" indent="0" algn="just" rtl="1">
              <a:spcBef>
                <a:spcPts val="300"/>
              </a:spcBef>
              <a:spcAft>
                <a:spcPts val="600"/>
              </a:spcAft>
            </a:pPr>
            <a:r>
              <a:rPr lang="he-IL" sz="2000" dirty="0"/>
              <a:t>במקרים בהם הציוד מתייחס גם למערכות אחרות, יעשה הביקור במשותף עם מתכנן המערכת הנוספת.</a:t>
            </a:r>
            <a:endParaRPr lang="en-US" sz="2000" dirty="0"/>
          </a:p>
        </p:txBody>
      </p:sp>
      <p:sp>
        <p:nvSpPr>
          <p:cNvPr id="6" name="מלבן 5"/>
          <p:cNvSpPr/>
          <p:nvPr/>
        </p:nvSpPr>
        <p:spPr>
          <a:xfrm>
            <a:off x="467544" y="3429000"/>
            <a:ext cx="8208912" cy="1015663"/>
          </a:xfrm>
          <a:prstGeom prst="rect">
            <a:avLst/>
          </a:prstGeom>
        </p:spPr>
        <p:txBody>
          <a:bodyPr wrap="square">
            <a:spAutoFit/>
          </a:bodyPr>
          <a:lstStyle/>
          <a:p>
            <a:pPr marL="457200" lvl="2" indent="-457200" algn="just" rtl="1">
              <a:spcBef>
                <a:spcPts val="600"/>
              </a:spcBef>
              <a:spcAft>
                <a:spcPts val="600"/>
              </a:spcAft>
              <a:buFont typeface="+mj-lt"/>
              <a:buAutoNum type="arabicParenR" startAt="5"/>
            </a:pPr>
            <a:r>
              <a:rPr lang="he-IL" sz="2000" dirty="0"/>
              <a:t>הוצאת פרוטוקולים מפורטים בכתב לאחר ביצוע בדיקת הביצוע באתר או בבית מלאכה, בהם יימסרו התרשמויותיו, הערותיו לגבי טיב הביצוע, והנחיותיו להמשך העבודה, והפצתם למנהל הפרויקט.</a:t>
            </a:r>
            <a:endParaRPr lang="en-US" sz="2000" dirty="0"/>
          </a:p>
        </p:txBody>
      </p:sp>
      <p:sp>
        <p:nvSpPr>
          <p:cNvPr id="7" name="מלבן 6"/>
          <p:cNvSpPr/>
          <p:nvPr/>
        </p:nvSpPr>
        <p:spPr>
          <a:xfrm>
            <a:off x="467544" y="4653136"/>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6"/>
            </a:pPr>
            <a:r>
              <a:rPr lang="he-IL" sz="2000" dirty="0"/>
              <a:t>השלמת מידע חסר בתכניות הביצוע ובמסמכי המכרז.</a:t>
            </a:r>
            <a:endParaRPr lang="en-US" sz="2000" dirty="0"/>
          </a:p>
        </p:txBody>
      </p:sp>
      <p:sp>
        <p:nvSpPr>
          <p:cNvPr id="8" name="מלבן 7"/>
          <p:cNvSpPr/>
          <p:nvPr/>
        </p:nvSpPr>
        <p:spPr>
          <a:xfrm>
            <a:off x="467544" y="5241394"/>
            <a:ext cx="8208912" cy="707886"/>
          </a:xfrm>
          <a:prstGeom prst="rect">
            <a:avLst/>
          </a:prstGeom>
        </p:spPr>
        <p:txBody>
          <a:bodyPr wrap="square">
            <a:spAutoFit/>
          </a:bodyPr>
          <a:lstStyle/>
          <a:p>
            <a:pPr marL="457200" lvl="2" indent="-457200" algn="just" rtl="1">
              <a:spcBef>
                <a:spcPts val="600"/>
              </a:spcBef>
              <a:spcAft>
                <a:spcPts val="600"/>
              </a:spcAft>
              <a:buFont typeface="+mj-lt"/>
              <a:buAutoNum type="arabicParenR" startAt="7"/>
            </a:pPr>
            <a:r>
              <a:rPr lang="he-IL" sz="2000" dirty="0"/>
              <a:t>בדיקת ואישור תכניות ייצור והקמה (</a:t>
            </a:r>
            <a:r>
              <a:rPr lang="en-US" sz="2000" dirty="0"/>
              <a:t>Shop Drawings</a:t>
            </a:r>
            <a:r>
              <a:rPr lang="he-IL" sz="2000" dirty="0"/>
              <a:t>) המוכנות ע"י קבלנים וספקים לרבות לוחות חשמל, לוחות פיקוד ובקרה </a:t>
            </a:r>
            <a:r>
              <a:rPr lang="he-IL" sz="2000" dirty="0" err="1"/>
              <a:t>וכו</a:t>
            </a:r>
            <a:r>
              <a:rPr lang="he-IL" sz="2000" dirty="0"/>
              <a:t>'.</a:t>
            </a:r>
            <a:endParaRPr lang="en-US" sz="2000" dirty="0"/>
          </a:p>
        </p:txBody>
      </p:sp>
      <p:grpSp>
        <p:nvGrpSpPr>
          <p:cNvPr id="9" name="קבוצה 8"/>
          <p:cNvGrpSpPr/>
          <p:nvPr/>
        </p:nvGrpSpPr>
        <p:grpSpPr>
          <a:xfrm>
            <a:off x="35496" y="44624"/>
            <a:ext cx="864096" cy="720080"/>
            <a:chOff x="7573545" y="190500"/>
            <a:chExt cx="3047127" cy="2950468"/>
          </a:xfrm>
        </p:grpSpPr>
        <p:pic>
          <p:nvPicPr>
            <p:cNvPr id="10" name="תמונה 9"/>
            <p:cNvPicPr/>
            <p:nvPr/>
          </p:nvPicPr>
          <p:blipFill rotWithShape="1">
            <a:blip r:embed="rId2"/>
            <a:srcRect l="4150" t="4362" r="50000" b="73116"/>
            <a:stretch/>
          </p:blipFill>
          <p:spPr>
            <a:xfrm>
              <a:off x="7573545" y="190500"/>
              <a:ext cx="3047127" cy="1496786"/>
            </a:xfrm>
            <a:prstGeom prst="rect">
              <a:avLst/>
            </a:prstGeom>
          </p:spPr>
        </p:pic>
        <p:pic>
          <p:nvPicPr>
            <p:cNvPr id="11" name="תמונה 10"/>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34411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13</a:t>
            </a:fld>
            <a:endParaRPr lang="he-IL" altLang="he-IL" dirty="0"/>
          </a:p>
        </p:txBody>
      </p:sp>
      <p:sp>
        <p:nvSpPr>
          <p:cNvPr id="14"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בדיקת התאמת הביצוע לתכנון– פיקוח עליון :</a:t>
            </a:r>
            <a:endParaRPr lang="en-US" sz="2600" b="0" kern="0" dirty="0"/>
          </a:p>
        </p:txBody>
      </p:sp>
      <p:sp>
        <p:nvSpPr>
          <p:cNvPr id="17" name="מלבן 16"/>
          <p:cNvSpPr/>
          <p:nvPr/>
        </p:nvSpPr>
        <p:spPr>
          <a:xfrm>
            <a:off x="467544" y="1196752"/>
            <a:ext cx="8208912" cy="400110"/>
          </a:xfrm>
          <a:prstGeom prst="rect">
            <a:avLst/>
          </a:prstGeom>
        </p:spPr>
        <p:txBody>
          <a:bodyPr wrap="square">
            <a:spAutoFit/>
          </a:bodyPr>
          <a:lstStyle/>
          <a:p>
            <a:pPr marL="457200" lvl="2" indent="-457200" algn="just" rtl="1">
              <a:spcBef>
                <a:spcPts val="300"/>
              </a:spcBef>
              <a:spcAft>
                <a:spcPts val="600"/>
              </a:spcAft>
              <a:buFont typeface="+mj-lt"/>
              <a:buAutoNum type="arabicParenR" startAt="8"/>
            </a:pPr>
            <a:r>
              <a:rPr lang="he-IL" sz="2000" dirty="0"/>
              <a:t>בדיקת ואישור תכניות חלופיות של קבלנים.</a:t>
            </a:r>
            <a:endParaRPr lang="en-US" sz="2000" dirty="0"/>
          </a:p>
        </p:txBody>
      </p:sp>
      <p:sp>
        <p:nvSpPr>
          <p:cNvPr id="18" name="מלבן 17"/>
          <p:cNvSpPr/>
          <p:nvPr/>
        </p:nvSpPr>
        <p:spPr>
          <a:xfrm>
            <a:off x="467544" y="1516722"/>
            <a:ext cx="8208912" cy="400110"/>
          </a:xfrm>
          <a:prstGeom prst="rect">
            <a:avLst/>
          </a:prstGeom>
        </p:spPr>
        <p:txBody>
          <a:bodyPr wrap="square">
            <a:spAutoFit/>
          </a:bodyPr>
          <a:lstStyle/>
          <a:p>
            <a:pPr marL="457200" lvl="2" indent="-457200" algn="just" rtl="1">
              <a:spcBef>
                <a:spcPts val="300"/>
              </a:spcBef>
              <a:spcAft>
                <a:spcPts val="600"/>
              </a:spcAft>
              <a:buFont typeface="+mj-lt"/>
              <a:buAutoNum type="arabicParenR" startAt="9"/>
            </a:pPr>
            <a:r>
              <a:rPr lang="he-IL" sz="2000" dirty="0"/>
              <a:t>יעוץ והמלצות למנהל הפרויקט לגבי בחירה, בדיקה ואישור של חומרים וציוד.</a:t>
            </a:r>
            <a:endParaRPr lang="en-US" sz="2000" dirty="0"/>
          </a:p>
        </p:txBody>
      </p:sp>
      <p:sp>
        <p:nvSpPr>
          <p:cNvPr id="19" name="מלבן 18"/>
          <p:cNvSpPr/>
          <p:nvPr/>
        </p:nvSpPr>
        <p:spPr>
          <a:xfrm>
            <a:off x="467544" y="1920889"/>
            <a:ext cx="8208912" cy="707886"/>
          </a:xfrm>
          <a:prstGeom prst="rect">
            <a:avLst/>
          </a:prstGeom>
        </p:spPr>
        <p:txBody>
          <a:bodyPr wrap="square">
            <a:spAutoFit/>
          </a:bodyPr>
          <a:lstStyle/>
          <a:p>
            <a:pPr marL="457200" lvl="2" indent="-457200" algn="just" rtl="1">
              <a:spcBef>
                <a:spcPts val="300"/>
              </a:spcBef>
              <a:spcAft>
                <a:spcPts val="600"/>
              </a:spcAft>
              <a:buFont typeface="+mj-lt"/>
              <a:buAutoNum type="arabicParenR" startAt="10"/>
            </a:pPr>
            <a:r>
              <a:rPr lang="he-IL" sz="2000" dirty="0"/>
              <a:t>הדרכת מנהל הפרויקט, המפקח והקבלן בביצוע המתקן לרבות מתן מענה לשאלותיהם בכל עת, לרבות ההסברים הנחוצים.</a:t>
            </a:r>
            <a:endParaRPr lang="en-US" sz="2000" dirty="0"/>
          </a:p>
        </p:txBody>
      </p:sp>
      <p:sp>
        <p:nvSpPr>
          <p:cNvPr id="20" name="מלבן 19"/>
          <p:cNvSpPr/>
          <p:nvPr/>
        </p:nvSpPr>
        <p:spPr>
          <a:xfrm>
            <a:off x="467544" y="2570996"/>
            <a:ext cx="8208912" cy="400110"/>
          </a:xfrm>
          <a:prstGeom prst="rect">
            <a:avLst/>
          </a:prstGeom>
        </p:spPr>
        <p:txBody>
          <a:bodyPr wrap="square">
            <a:spAutoFit/>
          </a:bodyPr>
          <a:lstStyle/>
          <a:p>
            <a:pPr marL="457200" lvl="2" indent="-457200" algn="just" rtl="1">
              <a:spcBef>
                <a:spcPts val="300"/>
              </a:spcBef>
              <a:spcAft>
                <a:spcPts val="600"/>
              </a:spcAft>
              <a:buFont typeface="+mj-lt"/>
              <a:buAutoNum type="arabicParenR" startAt="11"/>
            </a:pPr>
            <a:r>
              <a:rPr lang="he-IL" sz="2000" dirty="0"/>
              <a:t>יעוץ והמלצות למנהל הפרויקט ולמפקח הצמוד לגבי תוצאות בדיקת מעבדה.</a:t>
            </a:r>
            <a:endParaRPr lang="en-US" sz="2000" dirty="0"/>
          </a:p>
        </p:txBody>
      </p:sp>
      <p:sp>
        <p:nvSpPr>
          <p:cNvPr id="21" name="מלבן 20"/>
          <p:cNvSpPr/>
          <p:nvPr/>
        </p:nvSpPr>
        <p:spPr>
          <a:xfrm>
            <a:off x="467544" y="2924944"/>
            <a:ext cx="8208912" cy="707886"/>
          </a:xfrm>
          <a:prstGeom prst="rect">
            <a:avLst/>
          </a:prstGeom>
        </p:spPr>
        <p:txBody>
          <a:bodyPr wrap="square">
            <a:spAutoFit/>
          </a:bodyPr>
          <a:lstStyle/>
          <a:p>
            <a:pPr marL="457200" lvl="2" indent="-457200" algn="just" rtl="1">
              <a:spcBef>
                <a:spcPts val="300"/>
              </a:spcBef>
              <a:spcAft>
                <a:spcPts val="600"/>
              </a:spcAft>
              <a:buFont typeface="+mj-lt"/>
              <a:buAutoNum type="arabicParenR" startAt="12"/>
            </a:pPr>
            <a:r>
              <a:rPr lang="he-IL" sz="2000" dirty="0"/>
              <a:t>יעוץ למנהל הפרויקט והשתתפות בבירורים עם הקבלן בזמן ביצוע מתקן החשמל על פי הצורך.</a:t>
            </a:r>
            <a:endParaRPr lang="en-US" sz="2000" dirty="0"/>
          </a:p>
        </p:txBody>
      </p:sp>
      <p:sp>
        <p:nvSpPr>
          <p:cNvPr id="26" name="מלבן 25"/>
          <p:cNvSpPr/>
          <p:nvPr/>
        </p:nvSpPr>
        <p:spPr>
          <a:xfrm>
            <a:off x="467544" y="4005064"/>
            <a:ext cx="8208912" cy="707886"/>
          </a:xfrm>
          <a:prstGeom prst="rect">
            <a:avLst/>
          </a:prstGeom>
        </p:spPr>
        <p:txBody>
          <a:bodyPr wrap="square">
            <a:spAutoFit/>
          </a:bodyPr>
          <a:lstStyle/>
          <a:p>
            <a:pPr marL="457200" lvl="2" indent="-457200" algn="just" rtl="1">
              <a:spcBef>
                <a:spcPts val="300"/>
              </a:spcBef>
              <a:spcAft>
                <a:spcPts val="600"/>
              </a:spcAft>
              <a:buFont typeface="+mj-lt"/>
              <a:buAutoNum type="arabicParenR" startAt="14"/>
            </a:pPr>
            <a:r>
              <a:rPr lang="he-IL" sz="2000" dirty="0"/>
              <a:t>ליווי הכנת תכניות עדות (</a:t>
            </a:r>
            <a:r>
              <a:rPr lang="en-US" sz="2000" dirty="0"/>
              <a:t>AS MADE</a:t>
            </a:r>
            <a:r>
              <a:rPr lang="he-IL" sz="2000" dirty="0"/>
              <a:t>) שיוכנו ע"י הקבלנים, לרבות הוראות ושינויים שנמסרו בזמן הביצוע, הוראות הפעלה ותחזוקה של המתקן.</a:t>
            </a:r>
            <a:endParaRPr lang="en-US" sz="2000" dirty="0"/>
          </a:p>
        </p:txBody>
      </p:sp>
      <p:sp>
        <p:nvSpPr>
          <p:cNvPr id="27" name="מלבן 26"/>
          <p:cNvSpPr/>
          <p:nvPr/>
        </p:nvSpPr>
        <p:spPr>
          <a:xfrm>
            <a:off x="467544" y="4653136"/>
            <a:ext cx="8208912" cy="707886"/>
          </a:xfrm>
          <a:prstGeom prst="rect">
            <a:avLst/>
          </a:prstGeom>
        </p:spPr>
        <p:txBody>
          <a:bodyPr wrap="square">
            <a:spAutoFit/>
          </a:bodyPr>
          <a:lstStyle/>
          <a:p>
            <a:pPr marL="457200" lvl="2" indent="-457200" algn="just" rtl="1">
              <a:spcBef>
                <a:spcPts val="300"/>
              </a:spcBef>
              <a:spcAft>
                <a:spcPts val="600"/>
              </a:spcAft>
              <a:buFont typeface="+mj-lt"/>
              <a:buAutoNum type="arabicParenR" startAt="15"/>
            </a:pPr>
            <a:r>
              <a:rPr lang="he-IL" sz="2000" dirty="0"/>
              <a:t>השתתפות בקבלת המבנה, אישור גמר ביצוע בתיאום עם מנהל הפרויקט והאדריכל וחתימה על טופס אכלוס.</a:t>
            </a:r>
            <a:endParaRPr lang="en-US" sz="2000" dirty="0"/>
          </a:p>
        </p:txBody>
      </p:sp>
      <p:sp>
        <p:nvSpPr>
          <p:cNvPr id="28" name="מלבן 27"/>
          <p:cNvSpPr/>
          <p:nvPr/>
        </p:nvSpPr>
        <p:spPr>
          <a:xfrm>
            <a:off x="467544" y="5322257"/>
            <a:ext cx="8208912" cy="707886"/>
          </a:xfrm>
          <a:prstGeom prst="rect">
            <a:avLst/>
          </a:prstGeom>
        </p:spPr>
        <p:txBody>
          <a:bodyPr wrap="square">
            <a:spAutoFit/>
          </a:bodyPr>
          <a:lstStyle/>
          <a:p>
            <a:pPr marL="457200" lvl="2" indent="-457200" algn="just" rtl="1">
              <a:spcBef>
                <a:spcPts val="300"/>
              </a:spcBef>
              <a:spcAft>
                <a:spcPts val="600"/>
              </a:spcAft>
              <a:buFont typeface="+mj-lt"/>
              <a:buAutoNum type="arabicParenR" startAt="16"/>
            </a:pPr>
            <a:r>
              <a:rPr lang="he-IL" sz="2000" dirty="0">
                <a:solidFill>
                  <a:srgbClr val="FF0000"/>
                </a:solidFill>
              </a:rPr>
              <a:t>תקשורת מבוססת מודל הנוגעת ל-</a:t>
            </a:r>
            <a:r>
              <a:rPr lang="en-US" sz="2000" dirty="0">
                <a:solidFill>
                  <a:srgbClr val="FF0000"/>
                </a:solidFill>
              </a:rPr>
              <a:t>RFI</a:t>
            </a:r>
            <a:r>
              <a:rPr lang="he-IL" sz="2000" dirty="0">
                <a:solidFill>
                  <a:srgbClr val="FF0000"/>
                </a:solidFill>
              </a:rPr>
              <a:t>, שאלות, שינויים כנציג המזמין בתחומו והמשך תפעול שינויים על גבי המודל בהתאם להנחיות המזמין.</a:t>
            </a:r>
            <a:endParaRPr lang="en-US" sz="2000" dirty="0">
              <a:solidFill>
                <a:srgbClr val="FF0000"/>
              </a:solidFill>
            </a:endParaRPr>
          </a:p>
        </p:txBody>
      </p:sp>
      <p:sp>
        <p:nvSpPr>
          <p:cNvPr id="29" name="מלבן 28"/>
          <p:cNvSpPr/>
          <p:nvPr/>
        </p:nvSpPr>
        <p:spPr>
          <a:xfrm>
            <a:off x="467544" y="3585210"/>
            <a:ext cx="8208912" cy="400110"/>
          </a:xfrm>
          <a:prstGeom prst="rect">
            <a:avLst/>
          </a:prstGeom>
        </p:spPr>
        <p:txBody>
          <a:bodyPr wrap="square">
            <a:spAutoFit/>
          </a:bodyPr>
          <a:lstStyle/>
          <a:p>
            <a:pPr marL="457200" lvl="2" indent="-457200" algn="just" rtl="1">
              <a:spcBef>
                <a:spcPts val="300"/>
              </a:spcBef>
              <a:spcAft>
                <a:spcPts val="600"/>
              </a:spcAft>
              <a:buFont typeface="+mj-lt"/>
              <a:buAutoNum type="arabicParenR" startAt="13"/>
            </a:pPr>
            <a:r>
              <a:rPr lang="he-IL" sz="2000" dirty="0"/>
              <a:t>יעוץ למנהל והשתתפות בבירורים עם הקבלן בקשר עם ביצוע המתקן.</a:t>
            </a:r>
            <a:endParaRPr lang="en-US" sz="2000" dirty="0"/>
          </a:p>
        </p:txBody>
      </p:sp>
      <p:grpSp>
        <p:nvGrpSpPr>
          <p:cNvPr id="13" name="קבוצה 12"/>
          <p:cNvGrpSpPr/>
          <p:nvPr/>
        </p:nvGrpSpPr>
        <p:grpSpPr>
          <a:xfrm>
            <a:off x="35496" y="44624"/>
            <a:ext cx="864096" cy="720080"/>
            <a:chOff x="7573545" y="190500"/>
            <a:chExt cx="3047127" cy="2950468"/>
          </a:xfrm>
        </p:grpSpPr>
        <p:pic>
          <p:nvPicPr>
            <p:cNvPr id="15" name="תמונה 14"/>
            <p:cNvPicPr/>
            <p:nvPr/>
          </p:nvPicPr>
          <p:blipFill rotWithShape="1">
            <a:blip r:embed="rId2"/>
            <a:srcRect l="4150" t="4362" r="50000" b="73116"/>
            <a:stretch/>
          </p:blipFill>
          <p:spPr>
            <a:xfrm>
              <a:off x="7573545" y="190500"/>
              <a:ext cx="3047127" cy="1496786"/>
            </a:xfrm>
            <a:prstGeom prst="rect">
              <a:avLst/>
            </a:prstGeom>
          </p:spPr>
        </p:pic>
        <p:pic>
          <p:nvPicPr>
            <p:cNvPr id="16" name="תמונה 15"/>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31940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14</a:t>
            </a:fld>
            <a:endParaRPr lang="he-IL" altLang="he-IL"/>
          </a:p>
        </p:txBody>
      </p:sp>
      <p:graphicFrame>
        <p:nvGraphicFramePr>
          <p:cNvPr id="3" name="טבלה 2"/>
          <p:cNvGraphicFramePr>
            <a:graphicFrameLocks noGrp="1"/>
          </p:cNvGraphicFramePr>
          <p:nvPr>
            <p:extLst>
              <p:ext uri="{D42A27DB-BD31-4B8C-83A1-F6EECF244321}">
                <p14:modId xmlns:p14="http://schemas.microsoft.com/office/powerpoint/2010/main" val="4000983678"/>
              </p:ext>
            </p:extLst>
          </p:nvPr>
        </p:nvGraphicFramePr>
        <p:xfrm>
          <a:off x="648296" y="1795667"/>
          <a:ext cx="7956152" cy="4998720"/>
        </p:xfrm>
        <a:graphic>
          <a:graphicData uri="http://schemas.openxmlformats.org/drawingml/2006/table">
            <a:tbl>
              <a:tblPr rtl="1" firstRow="1" firstCol="1" bandRow="1">
                <a:tableStyleId>{5C22544A-7EE6-4342-B048-85BDC9FD1C3A}</a:tableStyleId>
              </a:tblPr>
              <a:tblGrid>
                <a:gridCol w="500316">
                  <a:extLst>
                    <a:ext uri="{9D8B030D-6E8A-4147-A177-3AD203B41FA5}">
                      <a16:colId xmlns:a16="http://schemas.microsoft.com/office/drawing/2014/main" xmlns="" val="20000"/>
                    </a:ext>
                  </a:extLst>
                </a:gridCol>
                <a:gridCol w="5910536">
                  <a:extLst>
                    <a:ext uri="{9D8B030D-6E8A-4147-A177-3AD203B41FA5}">
                      <a16:colId xmlns:a16="http://schemas.microsoft.com/office/drawing/2014/main" xmlns="" val="20001"/>
                    </a:ext>
                  </a:extLst>
                </a:gridCol>
                <a:gridCol w="1545300">
                  <a:extLst>
                    <a:ext uri="{9D8B030D-6E8A-4147-A177-3AD203B41FA5}">
                      <a16:colId xmlns:a16="http://schemas.microsoft.com/office/drawing/2014/main" xmlns="" val="20002"/>
                    </a:ext>
                  </a:extLst>
                </a:gridCol>
              </a:tblGrid>
              <a:tr h="0">
                <a:tc>
                  <a:txBody>
                    <a:bodyPr/>
                    <a:lstStyle/>
                    <a:p>
                      <a:pPr algn="r" rtl="1">
                        <a:lnSpc>
                          <a:spcPct val="100000"/>
                        </a:lnSpc>
                        <a:spcBef>
                          <a:spcPts val="600"/>
                        </a:spcBef>
                        <a:spcAft>
                          <a:spcPts val="600"/>
                        </a:spcAft>
                      </a:pPr>
                      <a:r>
                        <a:rPr lang="he-IL" sz="1600" dirty="0">
                          <a:solidFill>
                            <a:schemeClr val="tx1"/>
                          </a:solidFill>
                          <a:effectLst/>
                        </a:rPr>
                        <a:t> </a:t>
                      </a:r>
                      <a:endParaRPr lang="en-US" sz="1600" dirty="0">
                        <a:solidFill>
                          <a:schemeClr val="tx1"/>
                        </a:solidFill>
                        <a:effectLst/>
                        <a:latin typeface="Times New Roman"/>
                        <a:ea typeface="Calibri"/>
                        <a:cs typeface="David"/>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1600" dirty="0">
                          <a:solidFill>
                            <a:schemeClr val="tx1"/>
                          </a:solidFill>
                          <a:effectLst/>
                        </a:rPr>
                        <a:t>שלבי עבודה / צומת</a:t>
                      </a:r>
                      <a:endParaRPr lang="en-US" sz="1600" dirty="0">
                        <a:solidFill>
                          <a:schemeClr val="tx1"/>
                        </a:solidFill>
                        <a:effectLst/>
                        <a:latin typeface="Times New Roman"/>
                        <a:ea typeface="Calibri"/>
                        <a:cs typeface="David"/>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00000"/>
                        </a:lnSpc>
                        <a:spcBef>
                          <a:spcPts val="600"/>
                        </a:spcBef>
                        <a:spcAft>
                          <a:spcPts val="600"/>
                        </a:spcAft>
                      </a:pPr>
                      <a:r>
                        <a:rPr lang="he-IL" sz="1600" dirty="0">
                          <a:solidFill>
                            <a:schemeClr val="tx1"/>
                          </a:solidFill>
                          <a:effectLst/>
                        </a:rPr>
                        <a:t>פ"ע של מתכנן חשמל</a:t>
                      </a:r>
                      <a:endParaRPr lang="en-US" sz="1600" dirty="0">
                        <a:solidFill>
                          <a:schemeClr val="tx1"/>
                        </a:solidFill>
                        <a:effectLst/>
                        <a:latin typeface="Times New Roman"/>
                        <a:ea typeface="Calibri"/>
                        <a:cs typeface="David"/>
                      </a:endParaRPr>
                    </a:p>
                  </a:txBody>
                  <a:tcPr marL="108000" marR="108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rtl="1">
                        <a:lnSpc>
                          <a:spcPts val="2000"/>
                        </a:lnSpc>
                        <a:spcBef>
                          <a:spcPts val="0"/>
                        </a:spcBef>
                        <a:spcAft>
                          <a:spcPts val="0"/>
                        </a:spcAft>
                      </a:pPr>
                      <a:r>
                        <a:rPr lang="he-IL" sz="1400" b="1" dirty="0">
                          <a:solidFill>
                            <a:srgbClr val="FF0000"/>
                          </a:solidFill>
                          <a:effectLst/>
                        </a:rPr>
                        <a:t>1</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מסירת האתר לעבודת הקבלן חשמל</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rtl="1">
                        <a:lnSpc>
                          <a:spcPts val="2000"/>
                        </a:lnSpc>
                        <a:spcBef>
                          <a:spcPts val="0"/>
                        </a:spcBef>
                        <a:spcAft>
                          <a:spcPts val="0"/>
                        </a:spcAft>
                      </a:pPr>
                      <a:r>
                        <a:rPr lang="he-IL" sz="1400" b="1" dirty="0">
                          <a:solidFill>
                            <a:srgbClr val="FF0000"/>
                          </a:solidFill>
                          <a:effectLst/>
                        </a:rPr>
                        <a:t>2</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תחילת עבודות תשתיות חשמל</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rtl="1">
                        <a:lnSpc>
                          <a:spcPts val="2000"/>
                        </a:lnSpc>
                        <a:spcBef>
                          <a:spcPts val="0"/>
                        </a:spcBef>
                        <a:spcAft>
                          <a:spcPts val="0"/>
                        </a:spcAft>
                      </a:pPr>
                      <a:r>
                        <a:rPr lang="he-IL" sz="1400" b="1" dirty="0">
                          <a:solidFill>
                            <a:srgbClr val="FF0000"/>
                          </a:solidFill>
                          <a:effectLst/>
                        </a:rPr>
                        <a:t>3</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ביצוע הארקת יסוד</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rtl="1">
                        <a:lnSpc>
                          <a:spcPts val="2000"/>
                        </a:lnSpc>
                        <a:spcBef>
                          <a:spcPts val="0"/>
                        </a:spcBef>
                        <a:spcAft>
                          <a:spcPts val="0"/>
                        </a:spcAft>
                      </a:pPr>
                      <a:r>
                        <a:rPr lang="he-IL" sz="1400" b="1" dirty="0">
                          <a:solidFill>
                            <a:srgbClr val="FF0000"/>
                          </a:solidFill>
                          <a:effectLst/>
                        </a:rPr>
                        <a:t>4</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גמר ביצוע צנרת תחת הטיח ונקודות ההכנה (בדיקתה מדגמית)</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ctr" rtl="1">
                        <a:lnSpc>
                          <a:spcPts val="2000"/>
                        </a:lnSpc>
                        <a:spcBef>
                          <a:spcPts val="0"/>
                        </a:spcBef>
                        <a:spcAft>
                          <a:spcPts val="0"/>
                        </a:spcAft>
                      </a:pPr>
                      <a:r>
                        <a:rPr lang="he-IL" sz="1400" b="1" dirty="0">
                          <a:solidFill>
                            <a:srgbClr val="FF0000"/>
                          </a:solidFill>
                          <a:effectLst/>
                        </a:rPr>
                        <a:t>5</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השחלת חוטים (בדיקה מדגמית)</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ctr" rtl="1">
                        <a:lnSpc>
                          <a:spcPts val="2000"/>
                        </a:lnSpc>
                        <a:spcBef>
                          <a:spcPts val="0"/>
                        </a:spcBef>
                        <a:spcAft>
                          <a:spcPts val="0"/>
                        </a:spcAft>
                      </a:pPr>
                      <a:r>
                        <a:rPr lang="he-IL" sz="1400" b="1" dirty="0">
                          <a:solidFill>
                            <a:srgbClr val="FF0000"/>
                          </a:solidFill>
                          <a:effectLst/>
                        </a:rPr>
                        <a:t>6</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בחירת אביזרים ואישור דוגמאות</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ctr" rtl="1">
                        <a:lnSpc>
                          <a:spcPts val="2000"/>
                        </a:lnSpc>
                        <a:spcBef>
                          <a:spcPts val="0"/>
                        </a:spcBef>
                        <a:spcAft>
                          <a:spcPts val="0"/>
                        </a:spcAft>
                      </a:pPr>
                      <a:r>
                        <a:rPr lang="he-IL" sz="1400" b="1" dirty="0">
                          <a:solidFill>
                            <a:srgbClr val="FF0000"/>
                          </a:solidFill>
                          <a:effectLst/>
                        </a:rPr>
                        <a:t>7</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אישור תכנית יצור לוחות</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ctr" rtl="1">
                        <a:lnSpc>
                          <a:spcPts val="2000"/>
                        </a:lnSpc>
                        <a:spcBef>
                          <a:spcPts val="0"/>
                        </a:spcBef>
                        <a:spcAft>
                          <a:spcPts val="0"/>
                        </a:spcAft>
                      </a:pPr>
                      <a:r>
                        <a:rPr lang="he-IL" sz="1400" b="1" dirty="0">
                          <a:solidFill>
                            <a:srgbClr val="FF0000"/>
                          </a:solidFill>
                          <a:effectLst/>
                        </a:rPr>
                        <a:t>8</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בדיקה מדגמית של לוחות חשמל</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ctr" rtl="1">
                        <a:lnSpc>
                          <a:spcPts val="2000"/>
                        </a:lnSpc>
                        <a:spcBef>
                          <a:spcPts val="0"/>
                        </a:spcBef>
                        <a:spcAft>
                          <a:spcPts val="0"/>
                        </a:spcAft>
                      </a:pPr>
                      <a:r>
                        <a:rPr lang="he-IL" sz="1400" b="1">
                          <a:solidFill>
                            <a:srgbClr val="FF0000"/>
                          </a:solidFill>
                          <a:effectLst/>
                        </a:rPr>
                        <a:t>9</a:t>
                      </a:r>
                      <a:endParaRPr lang="en-US" sz="1400" b="1">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גמר עבודות התקנה, עם קבלת הלוחות וחיבורם באתר</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gn="ctr" rtl="1">
                        <a:lnSpc>
                          <a:spcPct val="150000"/>
                        </a:lnSpc>
                        <a:spcBef>
                          <a:spcPts val="600"/>
                        </a:spcBef>
                        <a:spcAft>
                          <a:spcPts val="600"/>
                        </a:spcAft>
                      </a:pPr>
                      <a:r>
                        <a:rPr lang="he-IL" sz="1400" b="1" dirty="0">
                          <a:solidFill>
                            <a:srgbClr val="FF0000"/>
                          </a:solidFill>
                          <a:effectLst/>
                        </a:rPr>
                        <a:t>10</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0000"/>
                        </a:lnSpc>
                        <a:spcBef>
                          <a:spcPts val="600"/>
                        </a:spcBef>
                        <a:spcAft>
                          <a:spcPts val="600"/>
                        </a:spcAft>
                      </a:pPr>
                      <a:r>
                        <a:rPr lang="he-IL" sz="1600" b="1" dirty="0">
                          <a:effectLst/>
                        </a:rPr>
                        <a:t>טרום קבלת העבודה / אישור חלקי לצורך בקשה לחיבור לרשתות חשמל, תקשורת ומערכות  אחרות לפי הפרויקט</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gn="ctr" rtl="1">
                        <a:lnSpc>
                          <a:spcPts val="2000"/>
                        </a:lnSpc>
                        <a:spcBef>
                          <a:spcPts val="0"/>
                        </a:spcBef>
                        <a:spcAft>
                          <a:spcPts val="0"/>
                        </a:spcAft>
                      </a:pPr>
                      <a:r>
                        <a:rPr lang="he-IL" sz="1400" b="1" dirty="0">
                          <a:solidFill>
                            <a:srgbClr val="FF0000"/>
                          </a:solidFill>
                          <a:effectLst/>
                        </a:rPr>
                        <a:t>11</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קבלת המבנה/מתקן/ תשתיות ואישור גמר ביצוע</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gn="ctr" rtl="1">
                        <a:lnSpc>
                          <a:spcPts val="2000"/>
                        </a:lnSpc>
                        <a:spcBef>
                          <a:spcPts val="0"/>
                        </a:spcBef>
                        <a:spcAft>
                          <a:spcPts val="0"/>
                        </a:spcAft>
                      </a:pPr>
                      <a:r>
                        <a:rPr lang="he-IL" sz="1400" b="1" dirty="0">
                          <a:solidFill>
                            <a:srgbClr val="FF0000"/>
                          </a:solidFill>
                          <a:effectLst/>
                        </a:rPr>
                        <a:t>12</a:t>
                      </a:r>
                      <a:endParaRPr lang="en-US" sz="1400" b="1" dirty="0">
                        <a:solidFill>
                          <a:srgbClr val="FF0000"/>
                        </a:solidFill>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ts val="2000"/>
                        </a:lnSpc>
                        <a:spcBef>
                          <a:spcPts val="0"/>
                        </a:spcBef>
                        <a:spcAft>
                          <a:spcPts val="0"/>
                        </a:spcAft>
                      </a:pPr>
                      <a:r>
                        <a:rPr lang="he-IL" sz="1600" b="1" dirty="0">
                          <a:effectLst/>
                        </a:rPr>
                        <a:t>ביקור באתר/מבנה/מתקן לצורך ווידוא תקינות הביצוע לאחר הערות</a:t>
                      </a:r>
                      <a:endParaRPr lang="en-US" sz="1600" b="1" dirty="0">
                        <a:effectLst/>
                        <a:latin typeface="Times New Roman"/>
                        <a:ea typeface="Calibri"/>
                        <a:cs typeface="David"/>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8000" lvl="0" indent="-342900" algn="ctr" rtl="1">
                        <a:lnSpc>
                          <a:spcPct val="150000"/>
                        </a:lnSpc>
                        <a:spcBef>
                          <a:spcPts val="600"/>
                        </a:spcBef>
                        <a:spcAft>
                          <a:spcPts val="600"/>
                        </a:spcAft>
                        <a:buFont typeface="Wingdings"/>
                        <a:buChar char=""/>
                      </a:pPr>
                      <a:r>
                        <a:rPr lang="he-IL" sz="1600" b="1" dirty="0">
                          <a:solidFill>
                            <a:srgbClr val="00CC00"/>
                          </a:solidFill>
                          <a:effectLst/>
                        </a:rPr>
                        <a:t> </a:t>
                      </a:r>
                      <a:endParaRPr lang="en-US" sz="1600" b="1" dirty="0">
                        <a:solidFill>
                          <a:srgbClr val="00CC00"/>
                        </a:solidFill>
                        <a:effectLst/>
                        <a:latin typeface="Times New Roman"/>
                        <a:ea typeface="Calibri"/>
                      </a:endParaRPr>
                    </a:p>
                  </a:txBody>
                  <a:tcPr marL="144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4"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בדיקת התאמת הביצוע לתכנון– פיקוח עליון :</a:t>
            </a:r>
            <a:endParaRPr lang="en-US" sz="2600" b="0" kern="0" dirty="0"/>
          </a:p>
        </p:txBody>
      </p:sp>
      <p:sp>
        <p:nvSpPr>
          <p:cNvPr id="5" name="מלבן 4"/>
          <p:cNvSpPr/>
          <p:nvPr/>
        </p:nvSpPr>
        <p:spPr>
          <a:xfrm>
            <a:off x="611560" y="1052736"/>
            <a:ext cx="7992888" cy="738664"/>
          </a:xfrm>
          <a:prstGeom prst="rect">
            <a:avLst/>
          </a:prstGeom>
        </p:spPr>
        <p:txBody>
          <a:bodyPr wrap="square">
            <a:spAutoFit/>
          </a:bodyPr>
          <a:lstStyle/>
          <a:p>
            <a:pPr algn="just" rtl="1"/>
            <a:r>
              <a:rPr lang="he-IL" sz="1400" dirty="0"/>
              <a:t>מתכנן החשמל יערוך ביקורים באתר הבניה, במבנה/ המתקן או בחלקים ממנו, בהתאם </a:t>
            </a:r>
            <a:r>
              <a:rPr lang="he-IL" sz="1400" dirty="0" err="1"/>
              <a:t>ללו"ז</a:t>
            </a:r>
            <a:r>
              <a:rPr lang="he-IL" sz="1400" dirty="0"/>
              <a:t> הפרויקט, במועדים התואמים את התקדמות העבודה וכפי כשייקבע ע"י מנהל הפרויקט וכן לפי שיקול דעתו של המתכנן, לצורך מעקב על ביצוע הפרויקט. בכל מקרה, המתכנן יבקר באתר, לפחות בשלבים / צמתים שלהלן-</a:t>
            </a:r>
            <a:endParaRPr lang="en-US" sz="1400" dirty="0"/>
          </a:p>
        </p:txBody>
      </p:sp>
      <p:grpSp>
        <p:nvGrpSpPr>
          <p:cNvPr id="6" name="קבוצה 5"/>
          <p:cNvGrpSpPr/>
          <p:nvPr/>
        </p:nvGrpSpPr>
        <p:grpSpPr>
          <a:xfrm>
            <a:off x="35496" y="44624"/>
            <a:ext cx="864096" cy="720080"/>
            <a:chOff x="7573545" y="190500"/>
            <a:chExt cx="3047127" cy="2950468"/>
          </a:xfrm>
        </p:grpSpPr>
        <p:pic>
          <p:nvPicPr>
            <p:cNvPr id="7" name="תמונה 6"/>
            <p:cNvPicPr/>
            <p:nvPr/>
          </p:nvPicPr>
          <p:blipFill rotWithShape="1">
            <a:blip r:embed="rId2"/>
            <a:srcRect l="4150" t="4362" r="50000" b="73116"/>
            <a:stretch/>
          </p:blipFill>
          <p:spPr>
            <a:xfrm>
              <a:off x="7573545" y="190500"/>
              <a:ext cx="3047127" cy="1496786"/>
            </a:xfrm>
            <a:prstGeom prst="rect">
              <a:avLst/>
            </a:prstGeom>
          </p:spPr>
        </p:pic>
        <p:pic>
          <p:nvPicPr>
            <p:cNvPr id="8" name="תמונה 7"/>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14502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15</a:t>
            </a:fld>
            <a:endParaRPr lang="he-IL" altLang="he-IL"/>
          </a:p>
        </p:txBody>
      </p:sp>
      <p:sp>
        <p:nvSpPr>
          <p:cNvPr id="4" name="מלבן 3"/>
          <p:cNvSpPr/>
          <p:nvPr/>
        </p:nvSpPr>
        <p:spPr>
          <a:xfrm>
            <a:off x="323528" y="980728"/>
            <a:ext cx="7962722" cy="369332"/>
          </a:xfrm>
          <a:prstGeom prst="rect">
            <a:avLst/>
          </a:prstGeom>
        </p:spPr>
        <p:txBody>
          <a:bodyPr wrap="square">
            <a:spAutoFit/>
          </a:bodyPr>
          <a:lstStyle/>
          <a:p>
            <a:pPr algn="just" rtl="1"/>
            <a:r>
              <a:rPr lang="he-IL" dirty="0">
                <a:solidFill>
                  <a:schemeClr val="tx2"/>
                </a:solidFill>
              </a:rPr>
              <a:t>עלויות המבנים/ מתקנים מפורטים בהתאם לסוגי המבנים בטבלה 1 שלהלן:</a:t>
            </a:r>
            <a:endParaRPr lang="en-US" dirty="0">
              <a:solidFill>
                <a:schemeClr val="tx2"/>
              </a:solidFill>
            </a:endParaRPr>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עלויות המתקן למ"ר/מ"א :</a:t>
            </a:r>
            <a:endParaRPr lang="en-US" sz="2600" b="0" kern="0" dirty="0"/>
          </a:p>
        </p:txBody>
      </p:sp>
      <p:graphicFrame>
        <p:nvGraphicFramePr>
          <p:cNvPr id="6" name="טבלה 5"/>
          <p:cNvGraphicFramePr>
            <a:graphicFrameLocks noGrp="1"/>
          </p:cNvGraphicFramePr>
          <p:nvPr>
            <p:extLst>
              <p:ext uri="{D42A27DB-BD31-4B8C-83A1-F6EECF244321}">
                <p14:modId xmlns:p14="http://schemas.microsoft.com/office/powerpoint/2010/main" val="2964059774"/>
              </p:ext>
            </p:extLst>
          </p:nvPr>
        </p:nvGraphicFramePr>
        <p:xfrm>
          <a:off x="323527" y="1340768"/>
          <a:ext cx="8640961" cy="5069840"/>
        </p:xfrm>
        <a:graphic>
          <a:graphicData uri="http://schemas.openxmlformats.org/drawingml/2006/table">
            <a:tbl>
              <a:tblPr rtl="1" firstRow="1" firstCol="1" bandRow="1">
                <a:tableStyleId>{5C22544A-7EE6-4342-B048-85BDC9FD1C3A}</a:tableStyleId>
              </a:tblPr>
              <a:tblGrid>
                <a:gridCol w="990040">
                  <a:extLst>
                    <a:ext uri="{9D8B030D-6E8A-4147-A177-3AD203B41FA5}">
                      <a16:colId xmlns:a16="http://schemas.microsoft.com/office/drawing/2014/main" xmlns="" val="20000"/>
                    </a:ext>
                  </a:extLst>
                </a:gridCol>
                <a:gridCol w="2614787">
                  <a:extLst>
                    <a:ext uri="{9D8B030D-6E8A-4147-A177-3AD203B41FA5}">
                      <a16:colId xmlns:a16="http://schemas.microsoft.com/office/drawing/2014/main" xmlns="" val="20001"/>
                    </a:ext>
                  </a:extLst>
                </a:gridCol>
                <a:gridCol w="2946568">
                  <a:extLst>
                    <a:ext uri="{9D8B030D-6E8A-4147-A177-3AD203B41FA5}">
                      <a16:colId xmlns:a16="http://schemas.microsoft.com/office/drawing/2014/main" xmlns="" val="20002"/>
                    </a:ext>
                  </a:extLst>
                </a:gridCol>
                <a:gridCol w="2089566">
                  <a:extLst>
                    <a:ext uri="{9D8B030D-6E8A-4147-A177-3AD203B41FA5}">
                      <a16:colId xmlns:a16="http://schemas.microsoft.com/office/drawing/2014/main" xmlns="" val="20003"/>
                    </a:ext>
                  </a:extLst>
                </a:gridCol>
              </a:tblGrid>
              <a:tr h="28658">
                <a:tc>
                  <a:txBody>
                    <a:bodyPr/>
                    <a:lstStyle/>
                    <a:p>
                      <a:pPr algn="ctr" rtl="1">
                        <a:lnSpc>
                          <a:spcPct val="150000"/>
                        </a:lnSpc>
                        <a:spcAft>
                          <a:spcPts val="0"/>
                        </a:spcAft>
                      </a:pPr>
                      <a:r>
                        <a:rPr lang="he-IL" sz="1400" dirty="0">
                          <a:solidFill>
                            <a:schemeClr val="tx2"/>
                          </a:solidFill>
                          <a:effectLst/>
                        </a:rPr>
                        <a:t>שימוש</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ct val="150000"/>
                        </a:lnSpc>
                        <a:spcAft>
                          <a:spcPts val="0"/>
                        </a:spcAft>
                      </a:pPr>
                      <a:r>
                        <a:rPr lang="en-US" sz="1400">
                          <a:solidFill>
                            <a:schemeClr val="tx2"/>
                          </a:solidFill>
                          <a:effectLst/>
                        </a:rPr>
                        <a:t> </a:t>
                      </a:r>
                      <a:endParaRPr lang="en-US" sz="140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ct val="150000"/>
                        </a:lnSpc>
                        <a:spcAft>
                          <a:spcPts val="0"/>
                        </a:spcAft>
                      </a:pPr>
                      <a:r>
                        <a:rPr lang="en-US" sz="1400">
                          <a:solidFill>
                            <a:schemeClr val="tx2"/>
                          </a:solidFill>
                          <a:effectLst/>
                        </a:rPr>
                        <a:t> </a:t>
                      </a:r>
                      <a:endParaRPr lang="en-US" sz="140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ct val="150000"/>
                        </a:lnSpc>
                        <a:spcAft>
                          <a:spcPts val="0"/>
                        </a:spcAft>
                      </a:pPr>
                      <a:r>
                        <a:rPr lang="he-IL" sz="1400">
                          <a:solidFill>
                            <a:schemeClr val="tx2"/>
                          </a:solidFill>
                          <a:effectLst/>
                        </a:rPr>
                        <a:t>מבנים מורכבים</a:t>
                      </a:r>
                      <a:endParaRPr lang="en-US" sz="140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515841">
                <a:tc rowSpan="2">
                  <a:txBody>
                    <a:bodyPr/>
                    <a:lstStyle/>
                    <a:p>
                      <a:pPr algn="ctr" rtl="1">
                        <a:spcAft>
                          <a:spcPts val="0"/>
                        </a:spcAft>
                      </a:pPr>
                      <a:r>
                        <a:rPr lang="he-IL" sz="1400" dirty="0">
                          <a:solidFill>
                            <a:schemeClr val="tx2"/>
                          </a:solidFill>
                          <a:effectLst/>
                        </a:rPr>
                        <a:t> </a:t>
                      </a:r>
                      <a:endParaRPr lang="en-US" sz="1400" dirty="0">
                        <a:solidFill>
                          <a:schemeClr val="tx2"/>
                        </a:solidFill>
                        <a:effectLst/>
                      </a:endParaRPr>
                    </a:p>
                    <a:p>
                      <a:pPr algn="ctr" rtl="1">
                        <a:spcAft>
                          <a:spcPts val="0"/>
                        </a:spcAft>
                      </a:pPr>
                      <a:r>
                        <a:rPr lang="he-IL" sz="1400" dirty="0">
                          <a:solidFill>
                            <a:schemeClr val="tx2"/>
                          </a:solidFill>
                          <a:effectLst/>
                        </a:rPr>
                        <a:t> </a:t>
                      </a:r>
                      <a:endParaRPr lang="en-US" sz="1400" dirty="0">
                        <a:solidFill>
                          <a:schemeClr val="tx2"/>
                        </a:solidFill>
                        <a:effectLst/>
                      </a:endParaRPr>
                    </a:p>
                    <a:p>
                      <a:pPr algn="ctr" rtl="1">
                        <a:spcAft>
                          <a:spcPts val="0"/>
                        </a:spcAft>
                      </a:pPr>
                      <a:r>
                        <a:rPr lang="he-IL" sz="1700" dirty="0">
                          <a:solidFill>
                            <a:schemeClr val="tx2"/>
                          </a:solidFill>
                          <a:effectLst/>
                        </a:rPr>
                        <a:t>תעשיה</a:t>
                      </a:r>
                    </a:p>
                    <a:p>
                      <a:pPr algn="ctr" rtl="1">
                        <a:spcAft>
                          <a:spcPts val="0"/>
                        </a:spcAft>
                      </a:pPr>
                      <a:endParaRPr lang="he-IL" sz="1700" dirty="0">
                        <a:solidFill>
                          <a:schemeClr val="tx2"/>
                        </a:solidFill>
                        <a:effectLst/>
                      </a:endParaRPr>
                    </a:p>
                    <a:p>
                      <a:pPr algn="ctr" rtl="1">
                        <a:spcAft>
                          <a:spcPts val="0"/>
                        </a:spcAft>
                      </a:pPr>
                      <a:endParaRPr lang="en-US" sz="1700" dirty="0">
                        <a:solidFill>
                          <a:schemeClr val="tx2"/>
                        </a:solidFill>
                        <a:effectLst/>
                      </a:endParaRPr>
                    </a:p>
                    <a:p>
                      <a:pPr algn="ctr" rtl="1">
                        <a:spcAft>
                          <a:spcPts val="0"/>
                        </a:spcAft>
                      </a:pPr>
                      <a:r>
                        <a:rPr lang="he-IL" sz="1700" dirty="0">
                          <a:solidFill>
                            <a:schemeClr val="tx2"/>
                          </a:solidFill>
                          <a:effectLst/>
                        </a:rPr>
                        <a:t>ואחסנה</a:t>
                      </a:r>
                      <a:endParaRPr lang="en-US" sz="1700" dirty="0">
                        <a:solidFill>
                          <a:schemeClr val="tx2"/>
                        </a:solidFill>
                        <a:effectLst/>
                        <a:latin typeface="Times New Roman"/>
                        <a:ea typeface="Calibri"/>
                        <a:cs typeface="David"/>
                      </a:endParaRPr>
                    </a:p>
                  </a:txBody>
                  <a:tcPr marL="7164" marR="7164"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200"/>
                        </a:lnSpc>
                        <a:spcAft>
                          <a:spcPts val="0"/>
                        </a:spcAft>
                      </a:pPr>
                      <a:r>
                        <a:rPr lang="he-IL" sz="1400" dirty="0">
                          <a:solidFill>
                            <a:schemeClr val="tx2"/>
                          </a:solidFill>
                          <a:effectLst/>
                        </a:rPr>
                        <a:t>חניה בקומות   120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כלביה            100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מתקני לש"ב 70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סדנאות רכב (300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מוסכים (800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מחסנים (300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סככות ציוד (300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נשקיות (450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חניה תת קרקעית (200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איגום מים (250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אגני חמצון (150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מאגרי </a:t>
                      </a:r>
                      <a:r>
                        <a:rPr lang="he-IL" sz="1400" dirty="0" err="1">
                          <a:solidFill>
                            <a:schemeClr val="tx2"/>
                          </a:solidFill>
                          <a:effectLst/>
                        </a:rPr>
                        <a:t>קולחין</a:t>
                      </a:r>
                      <a:r>
                        <a:rPr lang="he-IL" sz="1400" dirty="0">
                          <a:solidFill>
                            <a:schemeClr val="tx2"/>
                          </a:solidFill>
                          <a:effectLst/>
                        </a:rPr>
                        <a:t> (150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תחנת כיבוי אש (1100 ₪/מ"ר)</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200"/>
                        </a:lnSpc>
                        <a:spcAft>
                          <a:spcPts val="0"/>
                        </a:spcAft>
                      </a:pPr>
                      <a:r>
                        <a:rPr lang="he-IL" sz="1400" dirty="0">
                          <a:solidFill>
                            <a:schemeClr val="tx2"/>
                          </a:solidFill>
                          <a:effectLst/>
                        </a:rPr>
                        <a:t>מחסנים אוטומטיים (500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מסופי מטענים (600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סככות כלי טיס (800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סככות כלי שייט (800 ₪/מ"ר)</a:t>
                      </a:r>
                      <a:endParaRPr lang="en-US" sz="1400" dirty="0">
                        <a:solidFill>
                          <a:schemeClr val="tx2"/>
                        </a:solidFill>
                        <a:effectLst/>
                      </a:endParaRPr>
                    </a:p>
                    <a:p>
                      <a:pPr algn="r" rtl="1">
                        <a:lnSpc>
                          <a:spcPts val="2200"/>
                        </a:lnSpc>
                        <a:spcAft>
                          <a:spcPts val="0"/>
                        </a:spcAft>
                      </a:pPr>
                      <a:r>
                        <a:rPr lang="he-IL" sz="1400" dirty="0" err="1">
                          <a:solidFill>
                            <a:schemeClr val="tx2"/>
                          </a:solidFill>
                          <a:effectLst/>
                        </a:rPr>
                        <a:t>דת"קים</a:t>
                      </a:r>
                      <a:r>
                        <a:rPr lang="he-IL" sz="1400" dirty="0">
                          <a:solidFill>
                            <a:schemeClr val="tx2"/>
                          </a:solidFill>
                          <a:effectLst/>
                        </a:rPr>
                        <a:t> (800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מתקני לש"ב ממוחשבים (1000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חדר  מכונות (לפי אחוז)</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מבנה קירור (500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מתקני טיהור שפכים (750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תחנות דלק (1000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אולמות כרייה/ מנהרות (1800 לפי מ"א)</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בונקר-מחסן תחמושת לרבות ציוד מוגן התפוצצות (1500 ₪/מ"ר)</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200"/>
                        </a:lnSpc>
                        <a:spcAft>
                          <a:spcPts val="0"/>
                        </a:spcAft>
                      </a:pPr>
                      <a:r>
                        <a:rPr lang="he-IL" sz="1400" dirty="0">
                          <a:solidFill>
                            <a:schemeClr val="tx2"/>
                          </a:solidFill>
                          <a:effectLst/>
                        </a:rPr>
                        <a:t>חדרים נקיים (2000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אולמות  מחשב(2600 ₪/מ"ר)</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114631">
                <a:tc vMerge="1">
                  <a:txBody>
                    <a:bodyPr/>
                    <a:lstStyle/>
                    <a:p>
                      <a:pPr rtl="1"/>
                      <a:endParaRPr lang="he-IL"/>
                    </a:p>
                  </a:txBody>
                  <a:tcPr/>
                </a:tc>
                <a:tc>
                  <a:txBody>
                    <a:bodyPr/>
                    <a:lstStyle/>
                    <a:p>
                      <a:pPr algn="r" rtl="1">
                        <a:lnSpc>
                          <a:spcPts val="2200"/>
                        </a:lnSpc>
                        <a:spcAft>
                          <a:spcPts val="0"/>
                        </a:spcAft>
                      </a:pPr>
                      <a:r>
                        <a:rPr lang="he-IL" sz="1400" dirty="0">
                          <a:solidFill>
                            <a:schemeClr val="tx2"/>
                          </a:solidFill>
                          <a:effectLst/>
                        </a:rPr>
                        <a:t>מגרשי חניה (75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משטחי אחסנת חוץ ממוסדים (75₪/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אצירת אשפה (50 ₪/מ"ר)</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200"/>
                        </a:lnSpc>
                        <a:spcAft>
                          <a:spcPts val="0"/>
                        </a:spcAft>
                      </a:pPr>
                      <a:r>
                        <a:rPr lang="he-IL" sz="1400" dirty="0">
                          <a:solidFill>
                            <a:schemeClr val="tx2"/>
                          </a:solidFill>
                          <a:effectLst/>
                        </a:rPr>
                        <a:t>מרכזי תחזוקה (500 ₪/מ"ר)</a:t>
                      </a:r>
                      <a:endParaRPr lang="en-US" sz="1400" dirty="0">
                        <a:solidFill>
                          <a:schemeClr val="tx2"/>
                        </a:solidFill>
                        <a:effectLst/>
                      </a:endParaRPr>
                    </a:p>
                    <a:p>
                      <a:pPr algn="r" rtl="1">
                        <a:lnSpc>
                          <a:spcPts val="2200"/>
                        </a:lnSpc>
                        <a:spcAft>
                          <a:spcPts val="0"/>
                        </a:spcAft>
                      </a:pPr>
                      <a:r>
                        <a:rPr lang="he-IL" sz="1400" dirty="0">
                          <a:solidFill>
                            <a:schemeClr val="tx2"/>
                          </a:solidFill>
                          <a:effectLst/>
                        </a:rPr>
                        <a:t>תחנת </a:t>
                      </a:r>
                      <a:r>
                        <a:rPr lang="he-IL" sz="1400" dirty="0" err="1">
                          <a:solidFill>
                            <a:schemeClr val="tx2"/>
                          </a:solidFill>
                          <a:effectLst/>
                        </a:rPr>
                        <a:t>כח</a:t>
                      </a:r>
                      <a:r>
                        <a:rPr lang="he-IL" sz="1400" dirty="0">
                          <a:solidFill>
                            <a:schemeClr val="tx2"/>
                          </a:solidFill>
                          <a:effectLst/>
                        </a:rPr>
                        <a:t> ,תחנת השנאה ,מרכזי אנרגיה (לפי תוצאות מכרז)</a:t>
                      </a:r>
                      <a:endParaRPr lang="en-US" sz="1400" dirty="0">
                        <a:solidFill>
                          <a:schemeClr val="tx2"/>
                        </a:solidFill>
                        <a:effectLst/>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200"/>
                        </a:lnSpc>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7" name="קבוצה 6"/>
          <p:cNvGrpSpPr/>
          <p:nvPr/>
        </p:nvGrpSpPr>
        <p:grpSpPr>
          <a:xfrm>
            <a:off x="35496" y="44624"/>
            <a:ext cx="864096" cy="720080"/>
            <a:chOff x="7573545" y="190500"/>
            <a:chExt cx="3047127" cy="2950468"/>
          </a:xfrm>
        </p:grpSpPr>
        <p:pic>
          <p:nvPicPr>
            <p:cNvPr id="9" name="תמונה 8"/>
            <p:cNvPicPr/>
            <p:nvPr/>
          </p:nvPicPr>
          <p:blipFill rotWithShape="1">
            <a:blip r:embed="rId2"/>
            <a:srcRect l="4150" t="4362" r="50000" b="73116"/>
            <a:stretch/>
          </p:blipFill>
          <p:spPr>
            <a:xfrm>
              <a:off x="7573545" y="190500"/>
              <a:ext cx="3047127" cy="1496786"/>
            </a:xfrm>
            <a:prstGeom prst="rect">
              <a:avLst/>
            </a:prstGeom>
          </p:spPr>
        </p:pic>
        <p:pic>
          <p:nvPicPr>
            <p:cNvPr id="10" name="תמונה 9"/>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91567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16</a:t>
            </a:fld>
            <a:endParaRPr lang="he-IL" altLang="he-IL"/>
          </a:p>
        </p:txBody>
      </p:sp>
      <p:sp>
        <p:nvSpPr>
          <p:cNvPr id="4" name="מלבן 3"/>
          <p:cNvSpPr/>
          <p:nvPr/>
        </p:nvSpPr>
        <p:spPr>
          <a:xfrm>
            <a:off x="323528" y="980728"/>
            <a:ext cx="7962722" cy="369332"/>
          </a:xfrm>
          <a:prstGeom prst="rect">
            <a:avLst/>
          </a:prstGeom>
        </p:spPr>
        <p:txBody>
          <a:bodyPr wrap="square">
            <a:spAutoFit/>
          </a:bodyPr>
          <a:lstStyle/>
          <a:p>
            <a:pPr algn="just" rtl="1"/>
            <a:r>
              <a:rPr lang="he-IL" dirty="0">
                <a:solidFill>
                  <a:schemeClr val="tx2"/>
                </a:solidFill>
              </a:rPr>
              <a:t>עלויות המבנים/ מתקנים מפורטים בהתאם לסוגי המבנים בטבלה 1 שלהלן:</a:t>
            </a:r>
            <a:endParaRPr lang="en-US" dirty="0">
              <a:solidFill>
                <a:schemeClr val="tx2"/>
              </a:solidFill>
            </a:endParaRPr>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עלויות המתקן למ"ר/מ"א :</a:t>
            </a:r>
            <a:endParaRPr lang="en-US" sz="2600" b="0" kern="0" dirty="0"/>
          </a:p>
        </p:txBody>
      </p:sp>
      <p:graphicFrame>
        <p:nvGraphicFramePr>
          <p:cNvPr id="6" name="טבלה 5"/>
          <p:cNvGraphicFramePr>
            <a:graphicFrameLocks noGrp="1"/>
          </p:cNvGraphicFramePr>
          <p:nvPr>
            <p:extLst>
              <p:ext uri="{D42A27DB-BD31-4B8C-83A1-F6EECF244321}">
                <p14:modId xmlns:p14="http://schemas.microsoft.com/office/powerpoint/2010/main" val="2362552907"/>
              </p:ext>
            </p:extLst>
          </p:nvPr>
        </p:nvGraphicFramePr>
        <p:xfrm>
          <a:off x="307844" y="1412776"/>
          <a:ext cx="8652247" cy="4464496"/>
        </p:xfrm>
        <a:graphic>
          <a:graphicData uri="http://schemas.openxmlformats.org/drawingml/2006/table">
            <a:tbl>
              <a:tblPr rtl="1" firstRow="1" firstCol="1" bandRow="1">
                <a:tableStyleId>{5C22544A-7EE6-4342-B048-85BDC9FD1C3A}</a:tableStyleId>
              </a:tblPr>
              <a:tblGrid>
                <a:gridCol w="979781">
                  <a:extLst>
                    <a:ext uri="{9D8B030D-6E8A-4147-A177-3AD203B41FA5}">
                      <a16:colId xmlns:a16="http://schemas.microsoft.com/office/drawing/2014/main" xmlns="" val="20000"/>
                    </a:ext>
                  </a:extLst>
                </a:gridCol>
                <a:gridCol w="2611084">
                  <a:extLst>
                    <a:ext uri="{9D8B030D-6E8A-4147-A177-3AD203B41FA5}">
                      <a16:colId xmlns:a16="http://schemas.microsoft.com/office/drawing/2014/main" xmlns="" val="20001"/>
                    </a:ext>
                  </a:extLst>
                </a:gridCol>
                <a:gridCol w="2969500">
                  <a:extLst>
                    <a:ext uri="{9D8B030D-6E8A-4147-A177-3AD203B41FA5}">
                      <a16:colId xmlns:a16="http://schemas.microsoft.com/office/drawing/2014/main" xmlns="" val="20002"/>
                    </a:ext>
                  </a:extLst>
                </a:gridCol>
                <a:gridCol w="2091882">
                  <a:extLst>
                    <a:ext uri="{9D8B030D-6E8A-4147-A177-3AD203B41FA5}">
                      <a16:colId xmlns:a16="http://schemas.microsoft.com/office/drawing/2014/main" xmlns="" val="20003"/>
                    </a:ext>
                  </a:extLst>
                </a:gridCol>
              </a:tblGrid>
              <a:tr h="28658">
                <a:tc>
                  <a:txBody>
                    <a:bodyPr/>
                    <a:lstStyle/>
                    <a:p>
                      <a:pPr algn="ctr" rtl="1">
                        <a:lnSpc>
                          <a:spcPts val="2400"/>
                        </a:lnSpc>
                        <a:spcAft>
                          <a:spcPts val="0"/>
                        </a:spcAft>
                      </a:pPr>
                      <a:r>
                        <a:rPr lang="he-IL" sz="1400" dirty="0">
                          <a:solidFill>
                            <a:schemeClr val="tx2"/>
                          </a:solidFill>
                          <a:effectLst/>
                        </a:rPr>
                        <a:t>שימוש</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en-US" sz="1400">
                          <a:solidFill>
                            <a:schemeClr val="tx2"/>
                          </a:solidFill>
                          <a:effectLst/>
                        </a:rPr>
                        <a:t> </a:t>
                      </a:r>
                      <a:endParaRPr lang="en-US" sz="140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he-IL" sz="1400" dirty="0">
                          <a:solidFill>
                            <a:schemeClr val="tx2"/>
                          </a:solidFill>
                          <a:effectLst/>
                        </a:rPr>
                        <a:t>מבנים מורכבים</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159696">
                <a:tc>
                  <a:txBody>
                    <a:bodyPr/>
                    <a:lstStyle/>
                    <a:p>
                      <a:pPr algn="ctr" rtl="1">
                        <a:lnSpc>
                          <a:spcPts val="2400"/>
                        </a:lnSpc>
                        <a:spcAft>
                          <a:spcPts val="0"/>
                        </a:spcAft>
                      </a:pPr>
                      <a:r>
                        <a:rPr lang="he-IL" sz="1700" b="1" kern="1200" dirty="0">
                          <a:solidFill>
                            <a:schemeClr val="tx2"/>
                          </a:solidFill>
                          <a:effectLst/>
                          <a:latin typeface="+mn-lt"/>
                          <a:ea typeface="+mn-ea"/>
                          <a:cs typeface="+mn-cs"/>
                        </a:rPr>
                        <a:t>התקהלות</a:t>
                      </a:r>
                    </a:p>
                    <a:p>
                      <a:pPr algn="ctr" rtl="1">
                        <a:lnSpc>
                          <a:spcPts val="2400"/>
                        </a:lnSpc>
                        <a:spcAft>
                          <a:spcPts val="0"/>
                        </a:spcAft>
                      </a:pPr>
                      <a:r>
                        <a:rPr lang="he-IL" sz="1350" b="1" kern="1200" dirty="0">
                          <a:solidFill>
                            <a:schemeClr val="tx2"/>
                          </a:solidFill>
                          <a:effectLst/>
                          <a:latin typeface="+mn-lt"/>
                          <a:ea typeface="+mn-ea"/>
                          <a:cs typeface="+mn-cs"/>
                        </a:rPr>
                        <a:t>(מבני ציבור)/</a:t>
                      </a:r>
                    </a:p>
                    <a:p>
                      <a:pPr marL="0" algn="ctr" defTabSz="914400" rtl="1" eaLnBrk="1" latinLnBrk="0" hangingPunct="1">
                        <a:lnSpc>
                          <a:spcPts val="2400"/>
                        </a:lnSpc>
                        <a:spcAft>
                          <a:spcPts val="0"/>
                        </a:spcAft>
                      </a:pPr>
                      <a:r>
                        <a:rPr lang="he-IL" sz="1700" b="1" kern="1200" dirty="0">
                          <a:solidFill>
                            <a:schemeClr val="tx2"/>
                          </a:solidFill>
                          <a:effectLst/>
                          <a:latin typeface="+mn-lt"/>
                          <a:ea typeface="+mn-ea"/>
                          <a:cs typeface="+mn-cs"/>
                        </a:rPr>
                        <a:t>דרכים</a:t>
                      </a:r>
                      <a:endParaRPr lang="en-US" sz="1700" b="1" kern="1200" dirty="0">
                        <a:solidFill>
                          <a:schemeClr val="tx2"/>
                        </a:solidFill>
                        <a:effectLst/>
                        <a:latin typeface="+mn-lt"/>
                        <a:ea typeface="+mn-ea"/>
                        <a:cs typeface="+mn-cs"/>
                      </a:endParaRPr>
                    </a:p>
                  </a:txBody>
                  <a:tcPr marL="7164" marR="7164"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100"/>
                        </a:lnSpc>
                        <a:spcAft>
                          <a:spcPts val="0"/>
                        </a:spcAft>
                      </a:pPr>
                      <a:r>
                        <a:rPr lang="he-IL" sz="1400" kern="1200" dirty="0">
                          <a:solidFill>
                            <a:schemeClr val="tx2"/>
                          </a:solidFill>
                          <a:effectLst/>
                          <a:latin typeface="+mn-lt"/>
                          <a:ea typeface="+mn-ea"/>
                          <a:cs typeface="+mn-cs"/>
                        </a:rPr>
                        <a:t>מעברי גבול (500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חדרי אוכל (500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מבנה משמר ומעצר (450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בתי כנסת (650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ספריות (500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בית לוויות (300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מבני שירותים תברואיים (300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אולמות ספורט (500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מקלטים (350 ₪/למ"ר)</a:t>
                      </a:r>
                      <a:endParaRPr lang="en-US" sz="1400" kern="1200" dirty="0">
                        <a:solidFill>
                          <a:schemeClr val="tx2"/>
                        </a:solidFill>
                        <a:effectLst/>
                        <a:latin typeface="+mn-lt"/>
                        <a:ea typeface="+mn-ea"/>
                        <a:cs typeface="+mn-cs"/>
                      </a:endParaRPr>
                    </a:p>
                    <a:p>
                      <a:pPr algn="r" rtl="1">
                        <a:lnSpc>
                          <a:spcPts val="2100"/>
                        </a:lnSpc>
                        <a:spcAft>
                          <a:spcPts val="0"/>
                        </a:spcAft>
                      </a:pPr>
                      <a:r>
                        <a:rPr lang="en-US" sz="1400" kern="1200" dirty="0">
                          <a:solidFill>
                            <a:schemeClr val="tx2"/>
                          </a:solidFill>
                          <a:effectLst/>
                          <a:latin typeface="+mn-lt"/>
                          <a:ea typeface="+mn-ea"/>
                          <a:cs typeface="+mn-cs"/>
                        </a:rPr>
                        <a:t> </a:t>
                      </a: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100"/>
                        </a:lnSpc>
                        <a:spcAft>
                          <a:spcPts val="0"/>
                        </a:spcAft>
                      </a:pPr>
                      <a:r>
                        <a:rPr lang="he-IL" sz="1400" kern="1200" dirty="0">
                          <a:solidFill>
                            <a:schemeClr val="tx2"/>
                          </a:solidFill>
                          <a:effectLst/>
                          <a:latin typeface="+mn-lt"/>
                          <a:ea typeface="+mn-ea"/>
                          <a:cs typeface="+mn-cs"/>
                        </a:rPr>
                        <a:t>משרדים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מוזיאונים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מטבחי חימום (1000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מבני רווחה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מסופי נוסעים-צבאי (900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*מרפאות – אתר רפואי קבוצה 0 (900 ₪/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בתי משפט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בתי סוהר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אולפני אודיו ווידאו (1250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מטבחי בישול (1350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בריכת שחייה מקורה (750 ₪/מ"ר)</a:t>
                      </a:r>
                      <a:endParaRPr lang="en-US" sz="1400" kern="1200" dirty="0">
                        <a:solidFill>
                          <a:schemeClr val="tx2"/>
                        </a:solidFill>
                        <a:effectLst/>
                        <a:latin typeface="+mn-lt"/>
                        <a:ea typeface="+mn-ea"/>
                        <a:cs typeface="+mn-cs"/>
                      </a:endParaRPr>
                    </a:p>
                    <a:p>
                      <a:pPr algn="r" rtl="1">
                        <a:lnSpc>
                          <a:spcPts val="2100"/>
                        </a:lnSpc>
                        <a:spcAft>
                          <a:spcPts val="0"/>
                        </a:spcAft>
                      </a:pPr>
                      <a:r>
                        <a:rPr lang="he-IL" sz="1400" kern="1200" dirty="0">
                          <a:solidFill>
                            <a:schemeClr val="tx2"/>
                          </a:solidFill>
                          <a:effectLst/>
                          <a:latin typeface="+mn-lt"/>
                          <a:ea typeface="+mn-ea"/>
                          <a:cs typeface="+mn-cs"/>
                        </a:rPr>
                        <a:t>אצטדיון מקורה (750 ₪/מ"ר)</a:t>
                      </a:r>
                      <a:endParaRPr lang="en-US" sz="1400" kern="1200" dirty="0">
                        <a:solidFill>
                          <a:schemeClr val="tx2"/>
                        </a:solidFill>
                        <a:effectLst/>
                        <a:latin typeface="+mn-lt"/>
                        <a:ea typeface="+mn-ea"/>
                        <a:cs typeface="+mn-cs"/>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ct val="100000"/>
                        </a:lnSpc>
                        <a:spcAft>
                          <a:spcPts val="0"/>
                        </a:spcAft>
                      </a:pPr>
                      <a:r>
                        <a:rPr lang="he-IL" sz="1400" kern="1200" dirty="0" err="1">
                          <a:solidFill>
                            <a:schemeClr val="tx2"/>
                          </a:solidFill>
                          <a:effectLst/>
                          <a:latin typeface="+mn-lt"/>
                          <a:ea typeface="+mn-ea"/>
                          <a:cs typeface="+mn-cs"/>
                        </a:rPr>
                        <a:t>חמ"לים</a:t>
                      </a:r>
                      <a:r>
                        <a:rPr lang="he-IL" sz="1400" kern="1200" dirty="0">
                          <a:solidFill>
                            <a:schemeClr val="tx2"/>
                          </a:solidFill>
                          <a:effectLst/>
                          <a:latin typeface="+mn-lt"/>
                          <a:ea typeface="+mn-ea"/>
                          <a:cs typeface="+mn-cs"/>
                        </a:rPr>
                        <a:t> מעל 1000 מ"ר (1800 ₪/מ"ר)</a:t>
                      </a:r>
                      <a:endParaRPr lang="en-US" sz="1400" kern="1200" dirty="0">
                        <a:solidFill>
                          <a:schemeClr val="tx2"/>
                        </a:solidFill>
                        <a:effectLst/>
                        <a:latin typeface="+mn-lt"/>
                        <a:ea typeface="+mn-ea"/>
                        <a:cs typeface="+mn-cs"/>
                      </a:endParaRPr>
                    </a:p>
                    <a:p>
                      <a:pPr algn="r" rtl="1">
                        <a:lnSpc>
                          <a:spcPct val="100000"/>
                        </a:lnSpc>
                        <a:spcAft>
                          <a:spcPts val="0"/>
                        </a:spcAft>
                      </a:pPr>
                      <a:r>
                        <a:rPr lang="he-IL" sz="1400" kern="1200" dirty="0" err="1">
                          <a:solidFill>
                            <a:schemeClr val="tx2"/>
                          </a:solidFill>
                          <a:effectLst/>
                          <a:latin typeface="+mn-lt"/>
                          <a:ea typeface="+mn-ea"/>
                          <a:cs typeface="+mn-cs"/>
                        </a:rPr>
                        <a:t>חמ"לים</a:t>
                      </a:r>
                      <a:r>
                        <a:rPr lang="he-IL" sz="1400" kern="1200" dirty="0">
                          <a:solidFill>
                            <a:schemeClr val="tx2"/>
                          </a:solidFill>
                          <a:effectLst/>
                          <a:latin typeface="+mn-lt"/>
                          <a:ea typeface="+mn-ea"/>
                          <a:cs typeface="+mn-cs"/>
                        </a:rPr>
                        <a:t> עד 1000 מ"ר (2500 ₪/מ"ר)</a:t>
                      </a:r>
                      <a:endParaRPr lang="en-US" sz="1400" kern="1200" dirty="0">
                        <a:solidFill>
                          <a:schemeClr val="tx2"/>
                        </a:solidFill>
                        <a:effectLst/>
                        <a:latin typeface="+mn-lt"/>
                        <a:ea typeface="+mn-ea"/>
                        <a:cs typeface="+mn-cs"/>
                      </a:endParaRPr>
                    </a:p>
                    <a:p>
                      <a:pPr algn="r" rtl="1">
                        <a:lnSpc>
                          <a:spcPts val="2400"/>
                        </a:lnSpc>
                        <a:spcAft>
                          <a:spcPts val="0"/>
                        </a:spcAft>
                      </a:pPr>
                      <a:r>
                        <a:rPr lang="he-IL" sz="1400" kern="1200" dirty="0">
                          <a:solidFill>
                            <a:schemeClr val="tx2"/>
                          </a:solidFill>
                          <a:effectLst/>
                          <a:latin typeface="+mn-lt"/>
                          <a:ea typeface="+mn-ea"/>
                          <a:cs typeface="+mn-cs"/>
                        </a:rPr>
                        <a:t>תחנת קליטה ושידור (2500 </a:t>
                      </a:r>
                    </a:p>
                    <a:p>
                      <a:pPr algn="r" rtl="1">
                        <a:lnSpc>
                          <a:spcPct val="100000"/>
                        </a:lnSpc>
                        <a:spcAft>
                          <a:spcPts val="0"/>
                        </a:spcAft>
                      </a:pPr>
                      <a:r>
                        <a:rPr lang="he-IL" sz="1400" kern="1200" dirty="0">
                          <a:solidFill>
                            <a:schemeClr val="tx2"/>
                          </a:solidFill>
                          <a:effectLst/>
                          <a:latin typeface="+mn-lt"/>
                          <a:ea typeface="+mn-ea"/>
                          <a:cs typeface="+mn-cs"/>
                        </a:rPr>
                        <a:t>₪/מ"ר)</a:t>
                      </a:r>
                      <a:endParaRPr lang="en-US" sz="1400" kern="1200" dirty="0">
                        <a:solidFill>
                          <a:schemeClr val="tx2"/>
                        </a:solidFill>
                        <a:effectLst/>
                        <a:latin typeface="+mn-lt"/>
                        <a:ea typeface="+mn-ea"/>
                        <a:cs typeface="+mn-cs"/>
                      </a:endParaRPr>
                    </a:p>
                    <a:p>
                      <a:pPr algn="r" rtl="1">
                        <a:lnSpc>
                          <a:spcPts val="2400"/>
                        </a:lnSpc>
                        <a:spcAft>
                          <a:spcPts val="0"/>
                        </a:spcAft>
                      </a:pPr>
                      <a:r>
                        <a:rPr lang="he-IL" sz="1400" kern="1200" dirty="0">
                          <a:solidFill>
                            <a:schemeClr val="tx2"/>
                          </a:solidFill>
                          <a:effectLst/>
                          <a:latin typeface="+mn-lt"/>
                          <a:ea typeface="+mn-ea"/>
                          <a:cs typeface="+mn-cs"/>
                        </a:rPr>
                        <a:t>מגדלי פיקוח צבאי/אזרחי</a:t>
                      </a:r>
                      <a:endParaRPr lang="en-US" sz="1400" kern="1200" dirty="0">
                        <a:solidFill>
                          <a:schemeClr val="tx2"/>
                        </a:solidFill>
                        <a:effectLst/>
                        <a:latin typeface="+mn-lt"/>
                        <a:ea typeface="+mn-ea"/>
                        <a:cs typeface="+mn-cs"/>
                      </a:endParaRPr>
                    </a:p>
                    <a:p>
                      <a:pPr algn="r" rtl="1">
                        <a:lnSpc>
                          <a:spcPct val="100000"/>
                        </a:lnSpc>
                        <a:spcAft>
                          <a:spcPts val="0"/>
                        </a:spcAft>
                      </a:pPr>
                      <a:r>
                        <a:rPr lang="he-IL" sz="1400" kern="1200" dirty="0">
                          <a:solidFill>
                            <a:schemeClr val="tx2"/>
                          </a:solidFill>
                          <a:effectLst/>
                          <a:latin typeface="+mn-lt"/>
                          <a:ea typeface="+mn-ea"/>
                          <a:cs typeface="+mn-cs"/>
                        </a:rPr>
                        <a:t>(2500/4000 ₪/מ"ר)</a:t>
                      </a:r>
                      <a:endParaRPr lang="en-US" sz="1400" kern="1200" dirty="0">
                        <a:solidFill>
                          <a:schemeClr val="tx2"/>
                        </a:solidFill>
                        <a:effectLst/>
                        <a:latin typeface="+mn-lt"/>
                        <a:ea typeface="+mn-ea"/>
                        <a:cs typeface="+mn-cs"/>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מלבן 8"/>
          <p:cNvSpPr/>
          <p:nvPr/>
        </p:nvSpPr>
        <p:spPr>
          <a:xfrm>
            <a:off x="467544" y="5855930"/>
            <a:ext cx="8352928" cy="669414"/>
          </a:xfrm>
          <a:prstGeom prst="rect">
            <a:avLst/>
          </a:prstGeom>
        </p:spPr>
        <p:txBody>
          <a:bodyPr wrap="square">
            <a:spAutoFit/>
          </a:bodyPr>
          <a:lstStyle/>
          <a:p>
            <a:pPr algn="just" rtl="1">
              <a:lnSpc>
                <a:spcPts val="1500"/>
              </a:lnSpc>
            </a:pPr>
            <a:r>
              <a:rPr lang="he-IL" sz="1400" dirty="0"/>
              <a:t>הערה -  לא תשולם תוספת שכר טרחה עבור תאורת חוץ הצמודה למבנה, תאורת כבישים וחניות, תאורה דקורטיבית ותשתיות חשמל בהיקף המבנה ועד למרחק של 15 מ' מהמבנה.</a:t>
            </a:r>
            <a:endParaRPr lang="en-US" sz="1400" dirty="0"/>
          </a:p>
          <a:p>
            <a:pPr algn="just" rtl="1">
              <a:lnSpc>
                <a:spcPts val="1500"/>
              </a:lnSpc>
            </a:pPr>
            <a:r>
              <a:rPr lang="he-IL" sz="1400" dirty="0"/>
              <a:t>עבור מערכות החשמל והתאורה לעיל, במרחק שמעל 15 מטר מההיקף החיצוני של המבנה, יחושב שכר הטרחה בנפרד.</a:t>
            </a:r>
            <a:endParaRPr lang="en-US" sz="1400" dirty="0"/>
          </a:p>
        </p:txBody>
      </p:sp>
      <p:sp>
        <p:nvSpPr>
          <p:cNvPr id="10" name="מלבן 9"/>
          <p:cNvSpPr/>
          <p:nvPr/>
        </p:nvSpPr>
        <p:spPr>
          <a:xfrm>
            <a:off x="2771800" y="5302949"/>
            <a:ext cx="2627784" cy="646331"/>
          </a:xfrm>
          <a:prstGeom prst="rect">
            <a:avLst/>
          </a:prstGeom>
        </p:spPr>
        <p:txBody>
          <a:bodyPr wrap="square">
            <a:spAutoFit/>
          </a:bodyPr>
          <a:lstStyle/>
          <a:p>
            <a:pPr algn="just" rtl="1"/>
            <a:r>
              <a:rPr lang="he-IL" sz="1200" dirty="0"/>
              <a:t>* - אתר רפואי כהגדרתו בתקנות החשמל (מתקני חשמל באתרים רפואיים במתח עד 1000 וולט)</a:t>
            </a:r>
            <a:endParaRPr lang="en-US" sz="1200" dirty="0"/>
          </a:p>
        </p:txBody>
      </p:sp>
      <p:grpSp>
        <p:nvGrpSpPr>
          <p:cNvPr id="11" name="קבוצה 10"/>
          <p:cNvGrpSpPr/>
          <p:nvPr/>
        </p:nvGrpSpPr>
        <p:grpSpPr>
          <a:xfrm>
            <a:off x="35496" y="44624"/>
            <a:ext cx="864096" cy="720080"/>
            <a:chOff x="7573545" y="190500"/>
            <a:chExt cx="3047127" cy="2950468"/>
          </a:xfrm>
        </p:grpSpPr>
        <p:pic>
          <p:nvPicPr>
            <p:cNvPr id="12" name="תמונה 11"/>
            <p:cNvPicPr/>
            <p:nvPr/>
          </p:nvPicPr>
          <p:blipFill rotWithShape="1">
            <a:blip r:embed="rId2"/>
            <a:srcRect l="4150" t="4362" r="50000" b="73116"/>
            <a:stretch/>
          </p:blipFill>
          <p:spPr>
            <a:xfrm>
              <a:off x="7573545" y="190500"/>
              <a:ext cx="3047127" cy="1496786"/>
            </a:xfrm>
            <a:prstGeom prst="rect">
              <a:avLst/>
            </a:prstGeom>
          </p:spPr>
        </p:pic>
        <p:pic>
          <p:nvPicPr>
            <p:cNvPr id="13" name="תמונה 12"/>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97827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17</a:t>
            </a:fld>
            <a:endParaRPr lang="he-IL" altLang="he-IL"/>
          </a:p>
        </p:txBody>
      </p:sp>
      <p:sp>
        <p:nvSpPr>
          <p:cNvPr id="4" name="מלבן 3"/>
          <p:cNvSpPr/>
          <p:nvPr/>
        </p:nvSpPr>
        <p:spPr>
          <a:xfrm>
            <a:off x="323528" y="980728"/>
            <a:ext cx="7962722" cy="369332"/>
          </a:xfrm>
          <a:prstGeom prst="rect">
            <a:avLst/>
          </a:prstGeom>
        </p:spPr>
        <p:txBody>
          <a:bodyPr wrap="square">
            <a:spAutoFit/>
          </a:bodyPr>
          <a:lstStyle/>
          <a:p>
            <a:pPr algn="just" rtl="1"/>
            <a:r>
              <a:rPr lang="he-IL" dirty="0">
                <a:solidFill>
                  <a:schemeClr val="tx2"/>
                </a:solidFill>
              </a:rPr>
              <a:t>עלויות המבנים/ מתקנים מפורטים בהתאם לסוגי המבנים בטבלה 1 שלהלן:</a:t>
            </a:r>
            <a:endParaRPr lang="en-US" dirty="0">
              <a:solidFill>
                <a:schemeClr val="tx2"/>
              </a:solidFill>
            </a:endParaRPr>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עלויות המתקן למ"ר/מ"א :</a:t>
            </a:r>
            <a:endParaRPr lang="en-US" sz="2600" b="0" kern="0" dirty="0"/>
          </a:p>
        </p:txBody>
      </p:sp>
      <p:graphicFrame>
        <p:nvGraphicFramePr>
          <p:cNvPr id="6" name="טבלה 5"/>
          <p:cNvGraphicFramePr>
            <a:graphicFrameLocks noGrp="1"/>
          </p:cNvGraphicFramePr>
          <p:nvPr>
            <p:extLst>
              <p:ext uri="{D42A27DB-BD31-4B8C-83A1-F6EECF244321}">
                <p14:modId xmlns:p14="http://schemas.microsoft.com/office/powerpoint/2010/main" val="2473714230"/>
              </p:ext>
            </p:extLst>
          </p:nvPr>
        </p:nvGraphicFramePr>
        <p:xfrm>
          <a:off x="307844" y="1412776"/>
          <a:ext cx="8652247" cy="3878580"/>
        </p:xfrm>
        <a:graphic>
          <a:graphicData uri="http://schemas.openxmlformats.org/drawingml/2006/table">
            <a:tbl>
              <a:tblPr rtl="1" firstRow="1" firstCol="1" bandRow="1">
                <a:tableStyleId>{5C22544A-7EE6-4342-B048-85BDC9FD1C3A}</a:tableStyleId>
              </a:tblPr>
              <a:tblGrid>
                <a:gridCol w="979781">
                  <a:extLst>
                    <a:ext uri="{9D8B030D-6E8A-4147-A177-3AD203B41FA5}">
                      <a16:colId xmlns:a16="http://schemas.microsoft.com/office/drawing/2014/main" xmlns="" val="20000"/>
                    </a:ext>
                  </a:extLst>
                </a:gridCol>
                <a:gridCol w="3284376">
                  <a:extLst>
                    <a:ext uri="{9D8B030D-6E8A-4147-A177-3AD203B41FA5}">
                      <a16:colId xmlns:a16="http://schemas.microsoft.com/office/drawing/2014/main" xmlns="" val="20001"/>
                    </a:ext>
                  </a:extLst>
                </a:gridCol>
                <a:gridCol w="1755236">
                  <a:extLst>
                    <a:ext uri="{9D8B030D-6E8A-4147-A177-3AD203B41FA5}">
                      <a16:colId xmlns:a16="http://schemas.microsoft.com/office/drawing/2014/main" xmlns="" val="20002"/>
                    </a:ext>
                  </a:extLst>
                </a:gridCol>
                <a:gridCol w="2632854">
                  <a:extLst>
                    <a:ext uri="{9D8B030D-6E8A-4147-A177-3AD203B41FA5}">
                      <a16:colId xmlns:a16="http://schemas.microsoft.com/office/drawing/2014/main" xmlns="" val="20003"/>
                    </a:ext>
                  </a:extLst>
                </a:gridCol>
              </a:tblGrid>
              <a:tr h="28658">
                <a:tc>
                  <a:txBody>
                    <a:bodyPr/>
                    <a:lstStyle/>
                    <a:p>
                      <a:pPr algn="ctr" rtl="1">
                        <a:lnSpc>
                          <a:spcPts val="2400"/>
                        </a:lnSpc>
                        <a:spcAft>
                          <a:spcPts val="0"/>
                        </a:spcAft>
                      </a:pPr>
                      <a:r>
                        <a:rPr lang="he-IL" sz="1400" dirty="0">
                          <a:solidFill>
                            <a:schemeClr val="tx2"/>
                          </a:solidFill>
                          <a:effectLst/>
                        </a:rPr>
                        <a:t>שימוש</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en-US" sz="1400">
                          <a:solidFill>
                            <a:schemeClr val="tx2"/>
                          </a:solidFill>
                          <a:effectLst/>
                        </a:rPr>
                        <a:t> </a:t>
                      </a:r>
                      <a:endParaRPr lang="en-US" sz="140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400"/>
                        </a:lnSpc>
                        <a:spcAft>
                          <a:spcPts val="0"/>
                        </a:spcAft>
                      </a:pPr>
                      <a:r>
                        <a:rPr lang="he-IL" sz="1400" dirty="0">
                          <a:solidFill>
                            <a:schemeClr val="tx2"/>
                          </a:solidFill>
                          <a:effectLst/>
                        </a:rPr>
                        <a:t>מבנים מורכבים</a:t>
                      </a:r>
                      <a:endParaRPr lang="en-US" sz="1400" dirty="0">
                        <a:solidFill>
                          <a:schemeClr val="tx2"/>
                        </a:solidFill>
                        <a:effectLst/>
                        <a:latin typeface="Times New Roman"/>
                        <a:ea typeface="Calibri"/>
                        <a:cs typeface="David"/>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439420">
                <a:tc>
                  <a:txBody>
                    <a:bodyPr/>
                    <a:lstStyle/>
                    <a:p>
                      <a:pPr algn="ctr" rtl="1">
                        <a:lnSpc>
                          <a:spcPts val="2400"/>
                        </a:lnSpc>
                        <a:spcAft>
                          <a:spcPts val="0"/>
                        </a:spcAft>
                      </a:pPr>
                      <a:r>
                        <a:rPr lang="he-IL" sz="1700" b="1" kern="1200" dirty="0">
                          <a:solidFill>
                            <a:schemeClr val="tx2"/>
                          </a:solidFill>
                          <a:effectLst/>
                          <a:latin typeface="+mn-lt"/>
                          <a:ea typeface="+mn-ea"/>
                          <a:cs typeface="+mn-cs"/>
                        </a:rPr>
                        <a:t>התקהלות</a:t>
                      </a:r>
                    </a:p>
                    <a:p>
                      <a:pPr algn="ctr" rtl="1">
                        <a:lnSpc>
                          <a:spcPts val="2400"/>
                        </a:lnSpc>
                        <a:spcAft>
                          <a:spcPts val="0"/>
                        </a:spcAft>
                      </a:pPr>
                      <a:r>
                        <a:rPr lang="he-IL" sz="1350" b="1" kern="1200" dirty="0">
                          <a:solidFill>
                            <a:schemeClr val="tx2"/>
                          </a:solidFill>
                          <a:effectLst/>
                          <a:latin typeface="+mn-lt"/>
                          <a:ea typeface="+mn-ea"/>
                          <a:cs typeface="+mn-cs"/>
                        </a:rPr>
                        <a:t>(מבני ציבור)/</a:t>
                      </a:r>
                    </a:p>
                    <a:p>
                      <a:pPr marL="0" algn="ctr" defTabSz="914400" rtl="1" eaLnBrk="1" latinLnBrk="0" hangingPunct="1">
                        <a:lnSpc>
                          <a:spcPts val="2400"/>
                        </a:lnSpc>
                        <a:spcAft>
                          <a:spcPts val="0"/>
                        </a:spcAft>
                      </a:pPr>
                      <a:r>
                        <a:rPr lang="he-IL" sz="1700" b="1" kern="1200" dirty="0">
                          <a:solidFill>
                            <a:schemeClr val="tx2"/>
                          </a:solidFill>
                          <a:effectLst/>
                          <a:latin typeface="+mn-lt"/>
                          <a:ea typeface="+mn-ea"/>
                          <a:cs typeface="+mn-cs"/>
                        </a:rPr>
                        <a:t>דרכים</a:t>
                      </a:r>
                    </a:p>
                    <a:p>
                      <a:pPr marL="0" algn="ctr" defTabSz="914400" rtl="1" eaLnBrk="1" latinLnBrk="0" hangingPunct="1">
                        <a:lnSpc>
                          <a:spcPts val="2400"/>
                        </a:lnSpc>
                        <a:spcAft>
                          <a:spcPts val="0"/>
                        </a:spcAft>
                      </a:pPr>
                      <a:r>
                        <a:rPr lang="he-IL" sz="1700" b="1" kern="1200" dirty="0">
                          <a:solidFill>
                            <a:schemeClr val="tx2"/>
                          </a:solidFill>
                          <a:effectLst/>
                          <a:latin typeface="+mn-lt"/>
                          <a:ea typeface="+mn-ea"/>
                          <a:cs typeface="+mn-cs"/>
                        </a:rPr>
                        <a:t>(המשך)</a:t>
                      </a:r>
                      <a:endParaRPr lang="en-US" sz="1700" b="1" kern="1200" dirty="0">
                        <a:solidFill>
                          <a:schemeClr val="tx2"/>
                        </a:solidFill>
                        <a:effectLst/>
                        <a:latin typeface="+mn-lt"/>
                        <a:ea typeface="+mn-ea"/>
                        <a:cs typeface="+mn-cs"/>
                      </a:endParaRPr>
                    </a:p>
                  </a:txBody>
                  <a:tcPr marL="7164" marR="7164"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indent="0" algn="r" defTabSz="914400" rtl="1" eaLnBrk="1" fontAlgn="auto" latinLnBrk="0" hangingPunct="1">
                        <a:lnSpc>
                          <a:spcPts val="2100"/>
                        </a:lnSpc>
                        <a:spcBef>
                          <a:spcPts val="0"/>
                        </a:spcBef>
                        <a:spcAft>
                          <a:spcPts val="0"/>
                        </a:spcAft>
                        <a:buClrTx/>
                        <a:buSzTx/>
                        <a:buFontTx/>
                        <a:buNone/>
                        <a:tabLst/>
                        <a:defRPr/>
                      </a:pPr>
                      <a:r>
                        <a:rPr lang="he-IL" sz="1400" kern="1200" dirty="0">
                          <a:solidFill>
                            <a:schemeClr val="tx2"/>
                          </a:solidFill>
                          <a:effectLst/>
                          <a:latin typeface="+mn-lt"/>
                          <a:ea typeface="+mn-ea"/>
                          <a:cs typeface="+mn-cs"/>
                        </a:rPr>
                        <a:t>מגרשי ספורט (125 ₪/מ"ר)</a:t>
                      </a:r>
                    </a:p>
                    <a:p>
                      <a:pPr rtl="1">
                        <a:lnSpc>
                          <a:spcPts val="2100"/>
                        </a:lnSpc>
                      </a:pPr>
                      <a:r>
                        <a:rPr lang="he-IL" sz="1400" kern="1200" dirty="0">
                          <a:solidFill>
                            <a:schemeClr val="tx2"/>
                          </a:solidFill>
                          <a:effectLst/>
                          <a:latin typeface="+mn-lt"/>
                          <a:ea typeface="+mn-ea"/>
                          <a:cs typeface="+mn-cs"/>
                        </a:rPr>
                        <a:t>מסלולי ריצה (300 ₪ לפי מ"א)</a:t>
                      </a:r>
                      <a:endParaRPr lang="en-US" sz="1400" kern="1200" dirty="0">
                        <a:solidFill>
                          <a:schemeClr val="tx2"/>
                        </a:solidFill>
                        <a:effectLst/>
                        <a:latin typeface="+mn-lt"/>
                        <a:ea typeface="+mn-ea"/>
                        <a:cs typeface="+mn-cs"/>
                      </a:endParaRPr>
                    </a:p>
                    <a:p>
                      <a:pPr rtl="1">
                        <a:lnSpc>
                          <a:spcPts val="2100"/>
                        </a:lnSpc>
                      </a:pPr>
                      <a:r>
                        <a:rPr lang="he-IL" sz="1400" kern="1200" dirty="0">
                          <a:solidFill>
                            <a:schemeClr val="tx2"/>
                          </a:solidFill>
                          <a:effectLst/>
                          <a:latin typeface="+mn-lt"/>
                          <a:ea typeface="+mn-ea"/>
                          <a:cs typeface="+mn-cs"/>
                        </a:rPr>
                        <a:t>מסלולי מכשולים (300 ₪ לפי מ"א)</a:t>
                      </a:r>
                      <a:endParaRPr lang="en-US" sz="1400" kern="1200" dirty="0">
                        <a:solidFill>
                          <a:schemeClr val="tx2"/>
                        </a:solidFill>
                        <a:effectLst/>
                        <a:latin typeface="+mn-lt"/>
                        <a:ea typeface="+mn-ea"/>
                        <a:cs typeface="+mn-cs"/>
                      </a:endParaRPr>
                    </a:p>
                    <a:p>
                      <a:pPr rtl="1">
                        <a:lnSpc>
                          <a:spcPts val="2100"/>
                        </a:lnSpc>
                      </a:pPr>
                      <a:r>
                        <a:rPr lang="he-IL" sz="1400" kern="1200" dirty="0">
                          <a:solidFill>
                            <a:schemeClr val="tx2"/>
                          </a:solidFill>
                          <a:effectLst/>
                          <a:latin typeface="+mn-lt"/>
                          <a:ea typeface="+mn-ea"/>
                          <a:cs typeface="+mn-cs"/>
                        </a:rPr>
                        <a:t>מטווחים פתוחים (100 ₪/מ"ר)</a:t>
                      </a:r>
                      <a:endParaRPr lang="en-US" sz="1400" kern="1200" dirty="0">
                        <a:solidFill>
                          <a:schemeClr val="tx2"/>
                        </a:solidFill>
                        <a:effectLst/>
                        <a:latin typeface="+mn-lt"/>
                        <a:ea typeface="+mn-ea"/>
                        <a:cs typeface="+mn-cs"/>
                      </a:endParaRPr>
                    </a:p>
                    <a:p>
                      <a:pPr rtl="1">
                        <a:lnSpc>
                          <a:spcPct val="100000"/>
                        </a:lnSpc>
                      </a:pPr>
                      <a:r>
                        <a:rPr lang="he-IL" sz="1400" kern="1200" dirty="0">
                          <a:solidFill>
                            <a:schemeClr val="tx2"/>
                          </a:solidFill>
                          <a:effectLst/>
                          <a:latin typeface="+mn-lt"/>
                          <a:ea typeface="+mn-ea"/>
                          <a:cs typeface="+mn-cs"/>
                        </a:rPr>
                        <a:t>מגרשי מסדרים (150 ₪/מ"ר) בתי קברות (100 ₪/מ"ר)</a:t>
                      </a:r>
                      <a:endParaRPr lang="en-US" sz="1400" kern="1200" dirty="0">
                        <a:solidFill>
                          <a:schemeClr val="tx2"/>
                        </a:solidFill>
                        <a:effectLst/>
                        <a:latin typeface="+mn-lt"/>
                        <a:ea typeface="+mn-ea"/>
                        <a:cs typeface="+mn-cs"/>
                      </a:endParaRPr>
                    </a:p>
                    <a:p>
                      <a:pPr rtl="1">
                        <a:lnSpc>
                          <a:spcPct val="100000"/>
                        </a:lnSpc>
                      </a:pPr>
                      <a:r>
                        <a:rPr lang="he-IL" sz="1400" kern="1200" dirty="0">
                          <a:solidFill>
                            <a:schemeClr val="tx2"/>
                          </a:solidFill>
                          <a:effectLst/>
                          <a:latin typeface="+mn-lt"/>
                          <a:ea typeface="+mn-ea"/>
                          <a:cs typeface="+mn-cs"/>
                        </a:rPr>
                        <a:t>אתרי הנצחה – כאשר לא מועסק יועץ תאורה (350 ₪/מ"ר)</a:t>
                      </a:r>
                      <a:endParaRPr lang="en-US" sz="1400" kern="1200" dirty="0">
                        <a:solidFill>
                          <a:schemeClr val="tx2"/>
                        </a:solidFill>
                        <a:effectLst/>
                        <a:latin typeface="+mn-lt"/>
                        <a:ea typeface="+mn-ea"/>
                        <a:cs typeface="+mn-cs"/>
                      </a:endParaRPr>
                    </a:p>
                    <a:p>
                      <a:pPr rtl="1">
                        <a:lnSpc>
                          <a:spcPct val="100000"/>
                        </a:lnSpc>
                      </a:pPr>
                      <a:r>
                        <a:rPr lang="he-IL" sz="1400" kern="1200" dirty="0">
                          <a:solidFill>
                            <a:schemeClr val="tx2"/>
                          </a:solidFill>
                          <a:effectLst/>
                          <a:latin typeface="+mn-lt"/>
                          <a:ea typeface="+mn-ea"/>
                          <a:cs typeface="+mn-cs"/>
                        </a:rPr>
                        <a:t>אתרי הנצחה – כאשר מועסק יועץ תאורה (750 ₪/מ"ר)</a:t>
                      </a:r>
                      <a:endParaRPr lang="en-US" sz="1400" kern="1200" dirty="0">
                        <a:solidFill>
                          <a:schemeClr val="tx2"/>
                        </a:solidFill>
                        <a:effectLst/>
                        <a:latin typeface="+mn-lt"/>
                        <a:ea typeface="+mn-ea"/>
                        <a:cs typeface="+mn-cs"/>
                      </a:endParaRPr>
                    </a:p>
                    <a:p>
                      <a:pPr rtl="1">
                        <a:lnSpc>
                          <a:spcPct val="100000"/>
                        </a:lnSpc>
                      </a:pPr>
                      <a:r>
                        <a:rPr lang="he-IL" sz="1400" kern="1200" dirty="0">
                          <a:solidFill>
                            <a:schemeClr val="tx2"/>
                          </a:solidFill>
                          <a:effectLst/>
                          <a:latin typeface="+mn-lt"/>
                          <a:ea typeface="+mn-ea"/>
                          <a:cs typeface="+mn-cs"/>
                        </a:rPr>
                        <a:t>אנדרטאות (750 ₪/מ"ר)בריכה ללא קירוי (200 ש"ח/מ"ר)</a:t>
                      </a:r>
                      <a:endParaRPr lang="en-US" sz="1400" kern="1200" dirty="0">
                        <a:solidFill>
                          <a:schemeClr val="tx2"/>
                        </a:solidFill>
                        <a:effectLst/>
                        <a:latin typeface="+mn-lt"/>
                        <a:ea typeface="+mn-ea"/>
                        <a:cs typeface="+mn-cs"/>
                      </a:endParaRPr>
                    </a:p>
                    <a:p>
                      <a:pPr rtl="1">
                        <a:lnSpc>
                          <a:spcPts val="2100"/>
                        </a:lnSpc>
                      </a:pPr>
                      <a:r>
                        <a:rPr lang="he-IL" sz="1400" kern="1200" dirty="0">
                          <a:solidFill>
                            <a:schemeClr val="tx2"/>
                          </a:solidFill>
                          <a:effectLst/>
                          <a:latin typeface="+mn-lt"/>
                          <a:ea typeface="+mn-ea"/>
                          <a:cs typeface="+mn-cs"/>
                        </a:rPr>
                        <a:t>אצטדיון ללא קירוי (350 ₪/מ"ר)</a:t>
                      </a:r>
                      <a:endParaRPr lang="en-US" sz="1400" kern="1200" dirty="0">
                        <a:solidFill>
                          <a:schemeClr val="tx2"/>
                        </a:solidFill>
                        <a:effectLst/>
                        <a:latin typeface="+mn-lt"/>
                        <a:ea typeface="+mn-ea"/>
                        <a:cs typeface="+mn-cs"/>
                      </a:endParaRPr>
                    </a:p>
                    <a:p>
                      <a:pPr rtl="1">
                        <a:lnSpc>
                          <a:spcPts val="2100"/>
                        </a:lnSpc>
                      </a:pPr>
                      <a:r>
                        <a:rPr lang="he-IL" sz="1400" kern="1200" dirty="0">
                          <a:solidFill>
                            <a:schemeClr val="tx2"/>
                          </a:solidFill>
                          <a:effectLst/>
                          <a:latin typeface="+mn-lt"/>
                          <a:ea typeface="+mn-ea"/>
                          <a:cs typeface="+mn-cs"/>
                        </a:rPr>
                        <a:t>תאורת דרך/אבטחה דו מסלולית (440 ₪/מ"א)</a:t>
                      </a:r>
                      <a:endParaRPr lang="en-US" sz="1400" kern="1200" dirty="0">
                        <a:solidFill>
                          <a:schemeClr val="tx2"/>
                        </a:solidFill>
                        <a:effectLst/>
                        <a:latin typeface="+mn-lt"/>
                        <a:ea typeface="+mn-ea"/>
                        <a:cs typeface="+mn-cs"/>
                      </a:endParaRPr>
                    </a:p>
                    <a:p>
                      <a:pPr>
                        <a:lnSpc>
                          <a:spcPts val="2100"/>
                        </a:lnSpc>
                      </a:pPr>
                      <a:r>
                        <a:rPr lang="he-IL" sz="1400" kern="1200" dirty="0">
                          <a:solidFill>
                            <a:schemeClr val="tx2"/>
                          </a:solidFill>
                          <a:effectLst/>
                          <a:latin typeface="+mn-lt"/>
                          <a:ea typeface="+mn-ea"/>
                          <a:cs typeface="+mn-cs"/>
                        </a:rPr>
                        <a:t>תאורת דרך/אבטחה חד מסלולית (350 ₪/מ"א</a:t>
                      </a:r>
                      <a:r>
                        <a:rPr lang="he-IL" sz="1800" kern="1200" dirty="0">
                          <a:solidFill>
                            <a:schemeClr val="dk1"/>
                          </a:solidFill>
                          <a:effectLst/>
                          <a:latin typeface="+mn-lt"/>
                          <a:ea typeface="+mn-ea"/>
                          <a:cs typeface="+mn-cs"/>
                        </a:rPr>
                        <a:t>)</a:t>
                      </a:r>
                      <a:endParaRPr lang="en-US" sz="1400" kern="1200" dirty="0">
                        <a:solidFill>
                          <a:schemeClr val="tx2"/>
                        </a:solidFill>
                        <a:effectLst/>
                        <a:latin typeface="+mn-lt"/>
                        <a:ea typeface="+mn-ea"/>
                        <a:cs typeface="+mn-cs"/>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r" rtl="1">
                        <a:lnSpc>
                          <a:spcPts val="2100"/>
                        </a:lnSpc>
                        <a:spcAft>
                          <a:spcPts val="0"/>
                        </a:spcAft>
                      </a:pPr>
                      <a:endParaRPr lang="en-US" sz="1400" kern="1200" dirty="0">
                        <a:solidFill>
                          <a:schemeClr val="tx2"/>
                        </a:solidFill>
                        <a:effectLst/>
                        <a:latin typeface="+mn-lt"/>
                        <a:ea typeface="+mn-ea"/>
                        <a:cs typeface="+mn-cs"/>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indent="0" algn="r" defTabSz="914400" rtl="1" eaLnBrk="1" fontAlgn="auto" latinLnBrk="0" hangingPunct="1">
                        <a:lnSpc>
                          <a:spcPts val="2100"/>
                        </a:lnSpc>
                        <a:spcBef>
                          <a:spcPts val="0"/>
                        </a:spcBef>
                        <a:spcAft>
                          <a:spcPts val="0"/>
                        </a:spcAft>
                        <a:buClrTx/>
                        <a:buSzTx/>
                        <a:buFontTx/>
                        <a:buNone/>
                        <a:tabLst/>
                        <a:defRPr/>
                      </a:pPr>
                      <a:r>
                        <a:rPr lang="he-IL" sz="1400" kern="1200" dirty="0">
                          <a:solidFill>
                            <a:schemeClr val="tx2"/>
                          </a:solidFill>
                          <a:effectLst/>
                          <a:latin typeface="+mn-lt"/>
                          <a:ea typeface="+mn-ea"/>
                          <a:cs typeface="+mn-cs"/>
                        </a:rPr>
                        <a:t>*אתר רפואי קבוצה 1 (1100 ₪/מ"ר)</a:t>
                      </a:r>
                    </a:p>
                    <a:p>
                      <a:pPr rtl="1">
                        <a:lnSpc>
                          <a:spcPct val="100000"/>
                        </a:lnSpc>
                      </a:pPr>
                      <a:r>
                        <a:rPr lang="he-IL" sz="1400" kern="1200" dirty="0">
                          <a:solidFill>
                            <a:schemeClr val="tx2"/>
                          </a:solidFill>
                          <a:effectLst/>
                          <a:latin typeface="+mn-lt"/>
                          <a:ea typeface="+mn-ea"/>
                          <a:cs typeface="+mn-cs"/>
                        </a:rPr>
                        <a:t>(1100 ₪/מ"ר)</a:t>
                      </a:r>
                      <a:endParaRPr lang="en-US" sz="1400" kern="1200" dirty="0">
                        <a:solidFill>
                          <a:schemeClr val="tx2"/>
                        </a:solidFill>
                        <a:effectLst/>
                        <a:latin typeface="+mn-lt"/>
                        <a:ea typeface="+mn-ea"/>
                        <a:cs typeface="+mn-cs"/>
                      </a:endParaRPr>
                    </a:p>
                    <a:p>
                      <a:pPr rtl="1">
                        <a:lnSpc>
                          <a:spcPts val="2300"/>
                        </a:lnSpc>
                      </a:pPr>
                      <a:r>
                        <a:rPr lang="he-IL" sz="1400" kern="1200" dirty="0">
                          <a:solidFill>
                            <a:schemeClr val="tx2"/>
                          </a:solidFill>
                          <a:effectLst/>
                          <a:latin typeface="+mn-lt"/>
                          <a:ea typeface="+mn-ea"/>
                          <a:cs typeface="+mn-cs"/>
                        </a:rPr>
                        <a:t>*אתר רפואי קבוצה 2 (1800 ₪/מ"ר)</a:t>
                      </a:r>
                      <a:endParaRPr lang="en-US" sz="1400" kern="1200" dirty="0">
                        <a:solidFill>
                          <a:schemeClr val="tx2"/>
                        </a:solidFill>
                        <a:effectLst/>
                        <a:latin typeface="+mn-lt"/>
                        <a:ea typeface="+mn-ea"/>
                        <a:cs typeface="+mn-cs"/>
                      </a:endParaRPr>
                    </a:p>
                    <a:p>
                      <a:pPr rtl="1">
                        <a:lnSpc>
                          <a:spcPts val="2300"/>
                        </a:lnSpc>
                      </a:pPr>
                      <a:r>
                        <a:rPr lang="he-IL" sz="1400" kern="1200" dirty="0">
                          <a:solidFill>
                            <a:schemeClr val="tx2"/>
                          </a:solidFill>
                          <a:effectLst/>
                          <a:latin typeface="+mn-lt"/>
                          <a:ea typeface="+mn-ea"/>
                          <a:cs typeface="+mn-cs"/>
                        </a:rPr>
                        <a:t>מבנה הפקה (1800 ₪/מ"ר)</a:t>
                      </a:r>
                      <a:endParaRPr lang="en-US" sz="1400" kern="1200" dirty="0">
                        <a:solidFill>
                          <a:schemeClr val="tx2"/>
                        </a:solidFill>
                        <a:effectLst/>
                        <a:latin typeface="+mn-lt"/>
                        <a:ea typeface="+mn-ea"/>
                        <a:cs typeface="+mn-cs"/>
                      </a:endParaRPr>
                    </a:p>
                    <a:p>
                      <a:pPr marL="0" marR="0" indent="0" algn="r" defTabSz="914400" rtl="1" eaLnBrk="1" fontAlgn="auto" latinLnBrk="0" hangingPunct="1">
                        <a:lnSpc>
                          <a:spcPts val="2100"/>
                        </a:lnSpc>
                        <a:spcBef>
                          <a:spcPts val="0"/>
                        </a:spcBef>
                        <a:spcAft>
                          <a:spcPts val="0"/>
                        </a:spcAft>
                        <a:buClrTx/>
                        <a:buSzTx/>
                        <a:buFontTx/>
                        <a:buNone/>
                        <a:tabLst/>
                        <a:defRPr/>
                      </a:pPr>
                      <a:endParaRPr lang="en-US" sz="1400" kern="1200" dirty="0">
                        <a:solidFill>
                          <a:schemeClr val="tx2"/>
                        </a:solidFill>
                        <a:effectLst/>
                        <a:latin typeface="+mn-lt"/>
                        <a:ea typeface="+mn-ea"/>
                        <a:cs typeface="+mn-cs"/>
                      </a:endParaRPr>
                    </a:p>
                  </a:txBody>
                  <a:tcPr marL="7164" marR="7164" marT="0" marB="0">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מלבן 6"/>
          <p:cNvSpPr/>
          <p:nvPr/>
        </p:nvSpPr>
        <p:spPr>
          <a:xfrm>
            <a:off x="467544" y="5733256"/>
            <a:ext cx="8352928" cy="738664"/>
          </a:xfrm>
          <a:prstGeom prst="rect">
            <a:avLst/>
          </a:prstGeom>
        </p:spPr>
        <p:txBody>
          <a:bodyPr wrap="square">
            <a:spAutoFit/>
          </a:bodyPr>
          <a:lstStyle/>
          <a:p>
            <a:pPr algn="just" rtl="1"/>
            <a:r>
              <a:rPr lang="he-IL" sz="1400" dirty="0"/>
              <a:t>הערה -  לא תשולם תוספת שכר טרחה עבור תאורת חוץ הצמודה למבנה, תאורת כבישים וחניות, תאורה דקורטיבית ותשתיות חשמל בהיקף המבנה ועד למרחק של 15 מ' מהמבנה.</a:t>
            </a:r>
            <a:endParaRPr lang="en-US" sz="1400" dirty="0"/>
          </a:p>
          <a:p>
            <a:pPr algn="just" rtl="1"/>
            <a:r>
              <a:rPr lang="he-IL" sz="1400" dirty="0"/>
              <a:t>עבור מערכות החשמל והתאורה לעיל, במרחק שמעל 15 מטר מההיקף החיצוני של המבנה, יחושב שכר הטרחה בנפרד.</a:t>
            </a:r>
            <a:endParaRPr lang="en-US" sz="1400" dirty="0"/>
          </a:p>
        </p:txBody>
      </p:sp>
      <p:sp>
        <p:nvSpPr>
          <p:cNvPr id="3" name="מלבן 2"/>
          <p:cNvSpPr/>
          <p:nvPr/>
        </p:nvSpPr>
        <p:spPr>
          <a:xfrm>
            <a:off x="323528" y="4653136"/>
            <a:ext cx="2627784" cy="646331"/>
          </a:xfrm>
          <a:prstGeom prst="rect">
            <a:avLst/>
          </a:prstGeom>
        </p:spPr>
        <p:txBody>
          <a:bodyPr wrap="square">
            <a:spAutoFit/>
          </a:bodyPr>
          <a:lstStyle/>
          <a:p>
            <a:pPr algn="just" rtl="1"/>
            <a:r>
              <a:rPr lang="he-IL" sz="1200" dirty="0"/>
              <a:t>* - אתר רפואי כהגדרתו בתקנות החשמל (מתקני חשמל באתרים רפואיים במתח עד 1000 וולט)</a:t>
            </a:r>
            <a:endParaRPr lang="en-US" sz="1200" dirty="0"/>
          </a:p>
        </p:txBody>
      </p:sp>
      <p:grpSp>
        <p:nvGrpSpPr>
          <p:cNvPr id="9" name="קבוצה 8"/>
          <p:cNvGrpSpPr/>
          <p:nvPr/>
        </p:nvGrpSpPr>
        <p:grpSpPr>
          <a:xfrm>
            <a:off x="35496" y="44624"/>
            <a:ext cx="864096" cy="720080"/>
            <a:chOff x="7573545" y="190500"/>
            <a:chExt cx="3047127" cy="2950468"/>
          </a:xfrm>
        </p:grpSpPr>
        <p:pic>
          <p:nvPicPr>
            <p:cNvPr id="10" name="תמונה 9"/>
            <p:cNvPicPr/>
            <p:nvPr/>
          </p:nvPicPr>
          <p:blipFill rotWithShape="1">
            <a:blip r:embed="rId2"/>
            <a:srcRect l="4150" t="4362" r="50000" b="73116"/>
            <a:stretch/>
          </p:blipFill>
          <p:spPr>
            <a:xfrm>
              <a:off x="7573545" y="190500"/>
              <a:ext cx="3047127" cy="1496786"/>
            </a:xfrm>
            <a:prstGeom prst="rect">
              <a:avLst/>
            </a:prstGeom>
          </p:spPr>
        </p:pic>
        <p:pic>
          <p:nvPicPr>
            <p:cNvPr id="11" name="תמונה 10"/>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58424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18</a:t>
            </a:fld>
            <a:endParaRPr lang="he-IL" altLang="he-IL"/>
          </a:p>
        </p:txBody>
      </p:sp>
      <p:graphicFrame>
        <p:nvGraphicFramePr>
          <p:cNvPr id="3" name="טבלה 2"/>
          <p:cNvGraphicFramePr>
            <a:graphicFrameLocks noGrp="1"/>
          </p:cNvGraphicFramePr>
          <p:nvPr>
            <p:extLst>
              <p:ext uri="{D42A27DB-BD31-4B8C-83A1-F6EECF244321}">
                <p14:modId xmlns:p14="http://schemas.microsoft.com/office/powerpoint/2010/main" val="422079723"/>
              </p:ext>
            </p:extLst>
          </p:nvPr>
        </p:nvGraphicFramePr>
        <p:xfrm>
          <a:off x="539550" y="1528192"/>
          <a:ext cx="8352929" cy="1530640"/>
        </p:xfrm>
        <a:graphic>
          <a:graphicData uri="http://schemas.openxmlformats.org/drawingml/2006/table">
            <a:tbl>
              <a:tblPr rtl="1" firstRow="1" firstCol="1" bandRow="1">
                <a:tableStyleId>{5C22544A-7EE6-4342-B048-85BDC9FD1C3A}</a:tableStyleId>
              </a:tblPr>
              <a:tblGrid>
                <a:gridCol w="959476">
                  <a:extLst>
                    <a:ext uri="{9D8B030D-6E8A-4147-A177-3AD203B41FA5}">
                      <a16:colId xmlns:a16="http://schemas.microsoft.com/office/drawing/2014/main" xmlns="" val="20000"/>
                    </a:ext>
                  </a:extLst>
                </a:gridCol>
                <a:gridCol w="3195942">
                  <a:extLst>
                    <a:ext uri="{9D8B030D-6E8A-4147-A177-3AD203B41FA5}">
                      <a16:colId xmlns:a16="http://schemas.microsoft.com/office/drawing/2014/main" xmlns="" val="20001"/>
                    </a:ext>
                  </a:extLst>
                </a:gridCol>
                <a:gridCol w="2213199">
                  <a:extLst>
                    <a:ext uri="{9D8B030D-6E8A-4147-A177-3AD203B41FA5}">
                      <a16:colId xmlns:a16="http://schemas.microsoft.com/office/drawing/2014/main" xmlns="" val="20002"/>
                    </a:ext>
                  </a:extLst>
                </a:gridCol>
                <a:gridCol w="1984312">
                  <a:extLst>
                    <a:ext uri="{9D8B030D-6E8A-4147-A177-3AD203B41FA5}">
                      <a16:colId xmlns:a16="http://schemas.microsoft.com/office/drawing/2014/main" xmlns="" val="20003"/>
                    </a:ext>
                  </a:extLst>
                </a:gridCol>
              </a:tblGrid>
              <a:tr h="1080120">
                <a:tc rowSpan="2">
                  <a:txBody>
                    <a:bodyPr/>
                    <a:lstStyle/>
                    <a:p>
                      <a:pPr algn="r" rtl="1">
                        <a:lnSpc>
                          <a:spcPct val="150000"/>
                        </a:lnSpc>
                        <a:spcAft>
                          <a:spcPts val="0"/>
                        </a:spcAft>
                      </a:pPr>
                      <a:r>
                        <a:rPr lang="he-IL" sz="1400" dirty="0">
                          <a:solidFill>
                            <a:schemeClr val="tx2"/>
                          </a:solidFill>
                          <a:effectLst/>
                        </a:rPr>
                        <a:t> </a:t>
                      </a:r>
                      <a:endParaRPr lang="en-US" sz="1400" dirty="0">
                        <a:solidFill>
                          <a:schemeClr val="tx2"/>
                        </a:solidFill>
                        <a:effectLst/>
                      </a:endParaRPr>
                    </a:p>
                    <a:p>
                      <a:pPr algn="ctr" rtl="1">
                        <a:lnSpc>
                          <a:spcPct val="150000"/>
                        </a:lnSpc>
                        <a:spcAft>
                          <a:spcPts val="0"/>
                        </a:spcAft>
                      </a:pPr>
                      <a:r>
                        <a:rPr lang="he-IL" sz="1700" dirty="0">
                          <a:solidFill>
                            <a:schemeClr val="tx2"/>
                          </a:solidFill>
                          <a:effectLst/>
                        </a:rPr>
                        <a:t>מגורים</a:t>
                      </a:r>
                      <a:endParaRPr lang="en-US" sz="1700" dirty="0">
                        <a:solidFill>
                          <a:schemeClr val="tx2"/>
                        </a:solidFill>
                        <a:effectLst/>
                        <a:latin typeface="Times New Roman"/>
                        <a:ea typeface="Calibri"/>
                        <a:cs typeface="David"/>
                      </a:endParaRPr>
                    </a:p>
                  </a:txBody>
                  <a:tcPr marL="54002" marR="54002" marT="0" marB="0">
                    <a:solidFill>
                      <a:schemeClr val="accent2">
                        <a:lumMod val="20000"/>
                        <a:lumOff val="80000"/>
                      </a:schemeClr>
                    </a:solidFill>
                  </a:tcPr>
                </a:tc>
                <a:tc>
                  <a:txBody>
                    <a:bodyPr/>
                    <a:lstStyle/>
                    <a:p>
                      <a:pPr algn="r" rtl="1">
                        <a:lnSpc>
                          <a:spcPct val="150000"/>
                        </a:lnSpc>
                        <a:spcAft>
                          <a:spcPts val="0"/>
                        </a:spcAft>
                      </a:pPr>
                      <a:r>
                        <a:rPr lang="he-IL" sz="1400" b="0" dirty="0">
                          <a:solidFill>
                            <a:schemeClr val="tx2"/>
                          </a:solidFill>
                          <a:effectLst/>
                        </a:rPr>
                        <a:t>מגורי חיילים (500 ₪/מ"ר)</a:t>
                      </a:r>
                      <a:endParaRPr lang="en-US" sz="1400" b="0" dirty="0">
                        <a:solidFill>
                          <a:schemeClr val="tx2"/>
                        </a:solidFill>
                        <a:effectLst/>
                      </a:endParaRPr>
                    </a:p>
                    <a:p>
                      <a:pPr algn="r" rtl="1">
                        <a:lnSpc>
                          <a:spcPct val="150000"/>
                        </a:lnSpc>
                        <a:spcAft>
                          <a:spcPts val="0"/>
                        </a:spcAft>
                      </a:pPr>
                      <a:r>
                        <a:rPr lang="he-IL" sz="1400" b="0" dirty="0">
                          <a:solidFill>
                            <a:schemeClr val="tx2"/>
                          </a:solidFill>
                          <a:effectLst/>
                        </a:rPr>
                        <a:t>מלונית (700 ₪/מ"ר)</a:t>
                      </a:r>
                      <a:endParaRPr lang="en-US" sz="1400" b="0" dirty="0">
                        <a:solidFill>
                          <a:schemeClr val="tx2"/>
                        </a:solidFill>
                        <a:effectLst/>
                      </a:endParaRPr>
                    </a:p>
                    <a:p>
                      <a:pPr algn="r" rtl="1">
                        <a:lnSpc>
                          <a:spcPct val="150000"/>
                        </a:lnSpc>
                        <a:spcAft>
                          <a:spcPts val="0"/>
                        </a:spcAft>
                      </a:pPr>
                      <a:r>
                        <a:rPr lang="he-IL" sz="1400" b="0" dirty="0">
                          <a:solidFill>
                            <a:schemeClr val="tx2"/>
                          </a:solidFill>
                          <a:effectLst/>
                        </a:rPr>
                        <a:t>מגורי משפחות (500 ₪/מ"ר)</a:t>
                      </a:r>
                      <a:endParaRPr lang="en-US" sz="1400" b="0" dirty="0">
                        <a:solidFill>
                          <a:schemeClr val="tx2"/>
                        </a:solidFill>
                        <a:effectLst/>
                        <a:latin typeface="Times New Roman"/>
                        <a:ea typeface="Calibri"/>
                        <a:cs typeface="David"/>
                      </a:endParaRPr>
                    </a:p>
                  </a:txBody>
                  <a:tcPr marL="54002" marR="54002" marT="0" marB="0">
                    <a:solidFill>
                      <a:schemeClr val="accent2">
                        <a:lumMod val="20000"/>
                        <a:lumOff val="80000"/>
                      </a:schemeClr>
                    </a:solidFill>
                  </a:tcPr>
                </a:tc>
                <a:tc>
                  <a:txBody>
                    <a:bodyPr/>
                    <a:lstStyle/>
                    <a:p>
                      <a:pPr rtl="1"/>
                      <a:endParaRPr lang="en-US" sz="1400" dirty="0">
                        <a:solidFill>
                          <a:schemeClr val="tx2"/>
                        </a:solidFill>
                        <a:effectLst/>
                        <a:latin typeface="Calibri"/>
                      </a:endParaRPr>
                    </a:p>
                  </a:txBody>
                  <a:tcPr marL="54002" marR="54002" marT="0" marB="0">
                    <a:solidFill>
                      <a:schemeClr val="accent2">
                        <a:lumMod val="20000"/>
                        <a:lumOff val="80000"/>
                      </a:schemeClr>
                    </a:solidFill>
                  </a:tcPr>
                </a:tc>
                <a:tc>
                  <a:txBody>
                    <a:bodyPr/>
                    <a:lstStyle/>
                    <a:p>
                      <a:pPr algn="r" rtl="1">
                        <a:lnSpc>
                          <a:spcPct val="150000"/>
                        </a:lnSpc>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54002" marR="54002" marT="0" marB="0">
                    <a:solidFill>
                      <a:schemeClr val="accent2">
                        <a:lumMod val="20000"/>
                        <a:lumOff val="80000"/>
                      </a:schemeClr>
                    </a:solidFill>
                  </a:tcPr>
                </a:tc>
                <a:extLst>
                  <a:ext uri="{0D108BD9-81ED-4DB2-BD59-A6C34878D82A}">
                    <a16:rowId xmlns:a16="http://schemas.microsoft.com/office/drawing/2014/main" xmlns="" val="10000"/>
                  </a:ext>
                </a:extLst>
              </a:tr>
              <a:tr h="450520">
                <a:tc vMerge="1">
                  <a:txBody>
                    <a:bodyPr/>
                    <a:lstStyle/>
                    <a:p>
                      <a:pPr rtl="1"/>
                      <a:endParaRPr lang="he-IL"/>
                    </a:p>
                  </a:txBody>
                  <a:tcPr/>
                </a:tc>
                <a:tc>
                  <a:txBody>
                    <a:bodyPr/>
                    <a:lstStyle/>
                    <a:p>
                      <a:pPr algn="r" rtl="1">
                        <a:spcAft>
                          <a:spcPts val="0"/>
                        </a:spcAft>
                      </a:pPr>
                      <a:r>
                        <a:rPr lang="he-IL" sz="1400" b="0" dirty="0">
                          <a:solidFill>
                            <a:schemeClr val="tx2"/>
                          </a:solidFill>
                          <a:effectLst/>
                        </a:rPr>
                        <a:t>אהלים (100 ₪/מ"ר)</a:t>
                      </a:r>
                      <a:endParaRPr lang="en-US" sz="1400" b="0" dirty="0">
                        <a:solidFill>
                          <a:schemeClr val="tx2"/>
                        </a:solidFill>
                        <a:effectLst/>
                        <a:latin typeface="Times New Roman"/>
                        <a:ea typeface="Calibri"/>
                        <a:cs typeface="David"/>
                      </a:endParaRPr>
                    </a:p>
                  </a:txBody>
                  <a:tcPr marL="54002" marR="54002" marT="0" marB="0" anchor="ctr">
                    <a:solidFill>
                      <a:schemeClr val="accent2">
                        <a:lumMod val="20000"/>
                        <a:lumOff val="80000"/>
                      </a:schemeClr>
                    </a:solidFill>
                  </a:tcPr>
                </a:tc>
                <a:tc>
                  <a:txBody>
                    <a:bodyPr/>
                    <a:lstStyle/>
                    <a:p>
                      <a:pPr algn="r" rtl="1">
                        <a:lnSpc>
                          <a:spcPct val="150000"/>
                        </a:lnSpc>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54002" marR="54002" marT="0" marB="0">
                    <a:solidFill>
                      <a:schemeClr val="accent2">
                        <a:lumMod val="20000"/>
                        <a:lumOff val="80000"/>
                      </a:schemeClr>
                    </a:solidFill>
                  </a:tcPr>
                </a:tc>
                <a:tc>
                  <a:txBody>
                    <a:bodyPr/>
                    <a:lstStyle/>
                    <a:p>
                      <a:pPr algn="r" rtl="1">
                        <a:spcAft>
                          <a:spcPts val="0"/>
                        </a:spcAft>
                      </a:pPr>
                      <a:r>
                        <a:rPr lang="en-US" sz="1400" dirty="0">
                          <a:solidFill>
                            <a:schemeClr val="tx2"/>
                          </a:solidFill>
                          <a:effectLst/>
                        </a:rPr>
                        <a:t> </a:t>
                      </a:r>
                      <a:endParaRPr lang="en-US" sz="1400" dirty="0">
                        <a:solidFill>
                          <a:schemeClr val="tx2"/>
                        </a:solidFill>
                        <a:effectLst/>
                        <a:latin typeface="Times New Roman"/>
                        <a:ea typeface="Calibri"/>
                        <a:cs typeface="David"/>
                      </a:endParaRPr>
                    </a:p>
                  </a:txBody>
                  <a:tcPr marL="54002" marR="54002" marT="0" marB="0">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5" name="מלבן 4"/>
          <p:cNvSpPr/>
          <p:nvPr/>
        </p:nvSpPr>
        <p:spPr>
          <a:xfrm>
            <a:off x="323528" y="980728"/>
            <a:ext cx="7962722" cy="369332"/>
          </a:xfrm>
          <a:prstGeom prst="rect">
            <a:avLst/>
          </a:prstGeom>
        </p:spPr>
        <p:txBody>
          <a:bodyPr wrap="square">
            <a:spAutoFit/>
          </a:bodyPr>
          <a:lstStyle/>
          <a:p>
            <a:pPr algn="just" rtl="1"/>
            <a:r>
              <a:rPr lang="he-IL" dirty="0">
                <a:solidFill>
                  <a:schemeClr val="tx2"/>
                </a:solidFill>
              </a:rPr>
              <a:t>עלויות המבנים/ מתקנים מפורטים בהתאם לסוגי המבנים בטבלה 1 שלהלן:</a:t>
            </a:r>
            <a:endParaRPr lang="en-US" dirty="0">
              <a:solidFill>
                <a:schemeClr val="tx2"/>
              </a:solidFill>
            </a:endParaRPr>
          </a:p>
        </p:txBody>
      </p:sp>
      <p:sp>
        <p:nvSpPr>
          <p:cNvPr id="6"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sz="2600" b="0" kern="0" dirty="0"/>
              <a:t>עלויות המתקן למ"ר/מ"א :</a:t>
            </a:r>
            <a:endParaRPr lang="en-US" sz="2600" b="0" kern="0" dirty="0"/>
          </a:p>
        </p:txBody>
      </p:sp>
      <p:graphicFrame>
        <p:nvGraphicFramePr>
          <p:cNvPr id="7" name="טבלה 6"/>
          <p:cNvGraphicFramePr>
            <a:graphicFrameLocks noGrp="1"/>
          </p:cNvGraphicFramePr>
          <p:nvPr>
            <p:extLst>
              <p:ext uri="{D42A27DB-BD31-4B8C-83A1-F6EECF244321}">
                <p14:modId xmlns:p14="http://schemas.microsoft.com/office/powerpoint/2010/main" val="648975119"/>
              </p:ext>
            </p:extLst>
          </p:nvPr>
        </p:nvGraphicFramePr>
        <p:xfrm>
          <a:off x="539551" y="3256384"/>
          <a:ext cx="8352928" cy="1828800"/>
        </p:xfrm>
        <a:graphic>
          <a:graphicData uri="http://schemas.openxmlformats.org/drawingml/2006/table">
            <a:tbl>
              <a:tblPr rtl="1" firstRow="1" firstCol="1" bandRow="1">
                <a:tableStyleId>{5C22544A-7EE6-4342-B048-85BDC9FD1C3A}</a:tableStyleId>
              </a:tblPr>
              <a:tblGrid>
                <a:gridCol w="913239">
                  <a:extLst>
                    <a:ext uri="{9D8B030D-6E8A-4147-A177-3AD203B41FA5}">
                      <a16:colId xmlns:a16="http://schemas.microsoft.com/office/drawing/2014/main" xmlns="" val="20000"/>
                    </a:ext>
                  </a:extLst>
                </a:gridCol>
                <a:gridCol w="3284271">
                  <a:extLst>
                    <a:ext uri="{9D8B030D-6E8A-4147-A177-3AD203B41FA5}">
                      <a16:colId xmlns:a16="http://schemas.microsoft.com/office/drawing/2014/main" xmlns="" val="20001"/>
                    </a:ext>
                  </a:extLst>
                </a:gridCol>
                <a:gridCol w="2177577">
                  <a:extLst>
                    <a:ext uri="{9D8B030D-6E8A-4147-A177-3AD203B41FA5}">
                      <a16:colId xmlns:a16="http://schemas.microsoft.com/office/drawing/2014/main" xmlns="" val="20002"/>
                    </a:ext>
                  </a:extLst>
                </a:gridCol>
                <a:gridCol w="1977841">
                  <a:extLst>
                    <a:ext uri="{9D8B030D-6E8A-4147-A177-3AD203B41FA5}">
                      <a16:colId xmlns:a16="http://schemas.microsoft.com/office/drawing/2014/main" xmlns="" val="20003"/>
                    </a:ext>
                  </a:extLst>
                </a:gridCol>
              </a:tblGrid>
              <a:tr h="1098550">
                <a:tc>
                  <a:txBody>
                    <a:bodyPr/>
                    <a:lstStyle/>
                    <a:p>
                      <a:pPr algn="r" rtl="1">
                        <a:lnSpc>
                          <a:spcPct val="150000"/>
                        </a:lnSpc>
                        <a:spcAft>
                          <a:spcPts val="0"/>
                        </a:spcAft>
                      </a:pPr>
                      <a:r>
                        <a:rPr lang="he-IL" sz="1400" b="0" dirty="0">
                          <a:solidFill>
                            <a:schemeClr val="tx2"/>
                          </a:solidFill>
                          <a:effectLst/>
                        </a:rPr>
                        <a:t> </a:t>
                      </a:r>
                      <a:endParaRPr lang="en-US" sz="1400" b="0" dirty="0">
                        <a:solidFill>
                          <a:schemeClr val="tx2"/>
                        </a:solidFill>
                        <a:effectLst/>
                      </a:endParaRPr>
                    </a:p>
                    <a:p>
                      <a:pPr algn="r" rtl="1">
                        <a:lnSpc>
                          <a:spcPct val="150000"/>
                        </a:lnSpc>
                        <a:spcAft>
                          <a:spcPts val="0"/>
                        </a:spcAft>
                      </a:pPr>
                      <a:r>
                        <a:rPr lang="he-IL" sz="1400" b="0" dirty="0">
                          <a:solidFill>
                            <a:schemeClr val="tx2"/>
                          </a:solidFill>
                          <a:effectLst/>
                        </a:rPr>
                        <a:t> </a:t>
                      </a:r>
                      <a:endParaRPr lang="en-US" sz="1400" b="0" dirty="0">
                        <a:solidFill>
                          <a:schemeClr val="tx2"/>
                        </a:solidFill>
                        <a:effectLst/>
                      </a:endParaRPr>
                    </a:p>
                    <a:p>
                      <a:pPr algn="r" rtl="1">
                        <a:lnSpc>
                          <a:spcPct val="150000"/>
                        </a:lnSpc>
                        <a:spcAft>
                          <a:spcPts val="0"/>
                        </a:spcAft>
                      </a:pPr>
                      <a:r>
                        <a:rPr lang="he-IL" sz="1700" b="1" kern="1200" dirty="0">
                          <a:solidFill>
                            <a:schemeClr val="tx2"/>
                          </a:solidFill>
                          <a:effectLst/>
                          <a:latin typeface="+mn-lt"/>
                          <a:ea typeface="+mn-ea"/>
                          <a:cs typeface="+mn-cs"/>
                        </a:rPr>
                        <a:t>הדרכה</a:t>
                      </a:r>
                      <a:endParaRPr lang="en-US" sz="1700" b="1" kern="1200" dirty="0">
                        <a:solidFill>
                          <a:schemeClr val="tx2"/>
                        </a:solidFill>
                        <a:effectLst/>
                        <a:latin typeface="+mn-lt"/>
                        <a:ea typeface="+mn-ea"/>
                        <a:cs typeface="+mn-cs"/>
                      </a:endParaRPr>
                    </a:p>
                    <a:p>
                      <a:pPr algn="r" rtl="1">
                        <a:lnSpc>
                          <a:spcPct val="150000"/>
                        </a:lnSpc>
                        <a:spcAft>
                          <a:spcPts val="0"/>
                        </a:spcAft>
                      </a:pPr>
                      <a:r>
                        <a:rPr lang="en-US" sz="1400" b="0" dirty="0">
                          <a:solidFill>
                            <a:schemeClr val="tx2"/>
                          </a:solidFill>
                          <a:effectLst/>
                        </a:rPr>
                        <a:t> </a:t>
                      </a:r>
                      <a:endParaRPr lang="en-US" sz="1400" b="0" dirty="0">
                        <a:solidFill>
                          <a:schemeClr val="tx2"/>
                        </a:solidFill>
                        <a:effectLst/>
                        <a:latin typeface="Times New Roman"/>
                        <a:ea typeface="Calibri"/>
                        <a:cs typeface="David"/>
                      </a:endParaRPr>
                    </a:p>
                  </a:txBody>
                  <a:tcPr marL="45773" marR="45773" marT="0" marB="0"/>
                </a:tc>
                <a:tc>
                  <a:txBody>
                    <a:bodyPr/>
                    <a:lstStyle/>
                    <a:p>
                      <a:pPr algn="r" rtl="1">
                        <a:lnSpc>
                          <a:spcPct val="150000"/>
                        </a:lnSpc>
                        <a:spcAft>
                          <a:spcPts val="0"/>
                        </a:spcAft>
                      </a:pPr>
                      <a:r>
                        <a:rPr lang="he-IL" sz="1400" b="0" dirty="0">
                          <a:solidFill>
                            <a:schemeClr val="tx2"/>
                          </a:solidFill>
                          <a:effectLst/>
                        </a:rPr>
                        <a:t>סככות הדרכה (120 ₪/מ"ר)</a:t>
                      </a:r>
                      <a:endParaRPr lang="en-US" sz="1400" b="0" dirty="0">
                        <a:solidFill>
                          <a:schemeClr val="tx2"/>
                        </a:solidFill>
                        <a:effectLst/>
                      </a:endParaRPr>
                    </a:p>
                    <a:p>
                      <a:pPr algn="r" rtl="1">
                        <a:lnSpc>
                          <a:spcPct val="150000"/>
                        </a:lnSpc>
                        <a:spcAft>
                          <a:spcPts val="0"/>
                        </a:spcAft>
                      </a:pPr>
                      <a:r>
                        <a:rPr lang="he-IL" sz="1400" b="0" dirty="0">
                          <a:solidFill>
                            <a:schemeClr val="tx2"/>
                          </a:solidFill>
                          <a:effectLst/>
                        </a:rPr>
                        <a:t>סככות ירי פתוחות (120 ₪/מ"ר)</a:t>
                      </a:r>
                      <a:endParaRPr lang="en-US" sz="1400" b="0" dirty="0">
                        <a:solidFill>
                          <a:schemeClr val="tx2"/>
                        </a:solidFill>
                        <a:effectLst/>
                      </a:endParaRPr>
                    </a:p>
                    <a:p>
                      <a:pPr algn="r" rtl="1">
                        <a:lnSpc>
                          <a:spcPct val="150000"/>
                        </a:lnSpc>
                        <a:spcAft>
                          <a:spcPts val="0"/>
                        </a:spcAft>
                      </a:pPr>
                      <a:r>
                        <a:rPr lang="he-IL" sz="1400" b="0" dirty="0">
                          <a:solidFill>
                            <a:schemeClr val="tx2"/>
                          </a:solidFill>
                          <a:effectLst/>
                        </a:rPr>
                        <a:t>כיתות ואולמות הדרכה (500 ₪/מ"ר)</a:t>
                      </a:r>
                      <a:endParaRPr lang="en-US" sz="1400" b="0" dirty="0">
                        <a:solidFill>
                          <a:schemeClr val="tx2"/>
                        </a:solidFill>
                        <a:effectLst/>
                      </a:endParaRPr>
                    </a:p>
                    <a:p>
                      <a:pPr algn="r" rtl="1">
                        <a:lnSpc>
                          <a:spcPct val="150000"/>
                        </a:lnSpc>
                        <a:spcAft>
                          <a:spcPts val="0"/>
                        </a:spcAft>
                      </a:pPr>
                      <a:r>
                        <a:rPr lang="en-US" sz="1400" b="0" dirty="0">
                          <a:solidFill>
                            <a:schemeClr val="tx2"/>
                          </a:solidFill>
                          <a:effectLst/>
                        </a:rPr>
                        <a:t> </a:t>
                      </a:r>
                      <a:endParaRPr lang="en-US" sz="1400" b="0" dirty="0">
                        <a:solidFill>
                          <a:schemeClr val="tx2"/>
                        </a:solidFill>
                        <a:effectLst/>
                        <a:latin typeface="Times New Roman"/>
                        <a:ea typeface="Calibri"/>
                        <a:cs typeface="David"/>
                      </a:endParaRPr>
                    </a:p>
                  </a:txBody>
                  <a:tcPr marL="45773" marR="45773" marT="0" marB="0" anchor="ctr"/>
                </a:tc>
                <a:tc>
                  <a:txBody>
                    <a:bodyPr/>
                    <a:lstStyle/>
                    <a:p>
                      <a:pPr algn="r" rtl="1">
                        <a:lnSpc>
                          <a:spcPct val="100000"/>
                        </a:lnSpc>
                        <a:spcAft>
                          <a:spcPts val="0"/>
                        </a:spcAft>
                      </a:pPr>
                      <a:r>
                        <a:rPr lang="he-IL" sz="1400" b="0" dirty="0">
                          <a:solidFill>
                            <a:schemeClr val="tx2"/>
                          </a:solidFill>
                          <a:effectLst/>
                        </a:rPr>
                        <a:t>כיתות הדרכה עם מערכות מולטימדיה (1100 ₪/מ"ר)</a:t>
                      </a:r>
                      <a:endParaRPr lang="en-US" sz="1400" b="0" dirty="0">
                        <a:solidFill>
                          <a:schemeClr val="tx2"/>
                        </a:solidFill>
                        <a:effectLst/>
                      </a:endParaRPr>
                    </a:p>
                    <a:p>
                      <a:pPr algn="r" rtl="1">
                        <a:lnSpc>
                          <a:spcPct val="150000"/>
                        </a:lnSpc>
                        <a:spcBef>
                          <a:spcPts val="600"/>
                        </a:spcBef>
                        <a:spcAft>
                          <a:spcPts val="0"/>
                        </a:spcAft>
                      </a:pPr>
                      <a:r>
                        <a:rPr lang="he-IL" sz="1400" b="0" dirty="0">
                          <a:solidFill>
                            <a:schemeClr val="tx2"/>
                          </a:solidFill>
                          <a:effectLst/>
                        </a:rPr>
                        <a:t>מטווחים סגורים (750 ₪/מ"ר)</a:t>
                      </a:r>
                      <a:endParaRPr lang="en-US" sz="1400" b="0" dirty="0">
                        <a:solidFill>
                          <a:schemeClr val="tx2"/>
                        </a:solidFill>
                        <a:effectLst/>
                      </a:endParaRPr>
                    </a:p>
                    <a:p>
                      <a:pPr algn="r" rtl="1">
                        <a:lnSpc>
                          <a:spcPct val="100000"/>
                        </a:lnSpc>
                        <a:spcBef>
                          <a:spcPts val="600"/>
                        </a:spcBef>
                        <a:spcAft>
                          <a:spcPts val="0"/>
                        </a:spcAft>
                      </a:pPr>
                      <a:r>
                        <a:rPr lang="he-IL" sz="1400" b="0" dirty="0">
                          <a:solidFill>
                            <a:schemeClr val="tx2"/>
                          </a:solidFill>
                          <a:effectLst/>
                        </a:rPr>
                        <a:t>מבני מאמנים-סימולטורים (1000 ₪/מ"ר)</a:t>
                      </a:r>
                      <a:endParaRPr lang="en-US" sz="1400" b="0" dirty="0">
                        <a:solidFill>
                          <a:schemeClr val="tx2"/>
                        </a:solidFill>
                        <a:effectLst/>
                      </a:endParaRPr>
                    </a:p>
                    <a:p>
                      <a:pPr algn="r" rtl="1">
                        <a:lnSpc>
                          <a:spcPct val="100000"/>
                        </a:lnSpc>
                        <a:spcBef>
                          <a:spcPts val="600"/>
                        </a:spcBef>
                        <a:spcAft>
                          <a:spcPts val="0"/>
                        </a:spcAft>
                      </a:pPr>
                      <a:r>
                        <a:rPr lang="he-IL" sz="1400" b="0" dirty="0">
                          <a:solidFill>
                            <a:schemeClr val="tx2"/>
                          </a:solidFill>
                          <a:effectLst/>
                        </a:rPr>
                        <a:t>אודיטוריום/אולם כנסים (1000 ₪/מ"ר)</a:t>
                      </a:r>
                      <a:endParaRPr lang="en-US" sz="1400" b="0" dirty="0">
                        <a:solidFill>
                          <a:schemeClr val="tx2"/>
                        </a:solidFill>
                        <a:effectLst/>
                        <a:latin typeface="Times New Roman"/>
                        <a:ea typeface="Calibri"/>
                        <a:cs typeface="David"/>
                      </a:endParaRPr>
                    </a:p>
                  </a:txBody>
                  <a:tcPr marL="45773" marR="45773" marT="0" marB="0"/>
                </a:tc>
                <a:tc>
                  <a:txBody>
                    <a:bodyPr/>
                    <a:lstStyle/>
                    <a:p>
                      <a:pPr algn="r" rtl="1">
                        <a:lnSpc>
                          <a:spcPct val="150000"/>
                        </a:lnSpc>
                        <a:spcAft>
                          <a:spcPts val="0"/>
                        </a:spcAft>
                      </a:pPr>
                      <a:r>
                        <a:rPr lang="en-US" sz="1400" b="0" dirty="0">
                          <a:solidFill>
                            <a:schemeClr val="tx2"/>
                          </a:solidFill>
                          <a:effectLst/>
                        </a:rPr>
                        <a:t> </a:t>
                      </a:r>
                      <a:endParaRPr lang="en-US" sz="1400" b="0" dirty="0">
                        <a:solidFill>
                          <a:schemeClr val="tx2"/>
                        </a:solidFill>
                        <a:effectLst/>
                        <a:latin typeface="Times New Roman"/>
                        <a:ea typeface="Calibri"/>
                        <a:cs typeface="David"/>
                      </a:endParaRPr>
                    </a:p>
                  </a:txBody>
                  <a:tcPr marL="45773" marR="45773" marT="0" marB="0"/>
                </a:tc>
                <a:extLst>
                  <a:ext uri="{0D108BD9-81ED-4DB2-BD59-A6C34878D82A}">
                    <a16:rowId xmlns:a16="http://schemas.microsoft.com/office/drawing/2014/main" xmlns="" val="10000"/>
                  </a:ext>
                </a:extLst>
              </a:tr>
            </a:tbl>
          </a:graphicData>
        </a:graphic>
      </p:graphicFrame>
      <p:sp>
        <p:nvSpPr>
          <p:cNvPr id="8" name="מלבן 7"/>
          <p:cNvSpPr/>
          <p:nvPr/>
        </p:nvSpPr>
        <p:spPr>
          <a:xfrm>
            <a:off x="467544" y="5499229"/>
            <a:ext cx="8352928" cy="738664"/>
          </a:xfrm>
          <a:prstGeom prst="rect">
            <a:avLst/>
          </a:prstGeom>
        </p:spPr>
        <p:txBody>
          <a:bodyPr wrap="square">
            <a:spAutoFit/>
          </a:bodyPr>
          <a:lstStyle/>
          <a:p>
            <a:pPr algn="just" rtl="1"/>
            <a:r>
              <a:rPr lang="he-IL" sz="1400" dirty="0"/>
              <a:t>הערה -  לא תשולם תוספת שכר טרחה עבור תאורת חוץ הצמודה למבנה, תאורת כבישים וחניות, תאורה דקורטיבית ותשתיות חשמל בהיקף המבנה ועד למרחק של 15 מ' מהמבנה.</a:t>
            </a:r>
            <a:endParaRPr lang="en-US" sz="1400" dirty="0"/>
          </a:p>
          <a:p>
            <a:pPr algn="just" rtl="1"/>
            <a:r>
              <a:rPr lang="he-IL" sz="1400" dirty="0"/>
              <a:t>עבור מערכות החשמל והתאורה לעיל, במרחק שמעל 15 מטר מההיקף החיצוני של המבנה, יחושב שכר הטרחה בנפרד.</a:t>
            </a:r>
            <a:endParaRPr lang="en-US" sz="1400" dirty="0"/>
          </a:p>
        </p:txBody>
      </p:sp>
      <p:grpSp>
        <p:nvGrpSpPr>
          <p:cNvPr id="9" name="קבוצה 8"/>
          <p:cNvGrpSpPr/>
          <p:nvPr/>
        </p:nvGrpSpPr>
        <p:grpSpPr>
          <a:xfrm>
            <a:off x="35496" y="44624"/>
            <a:ext cx="864096" cy="720080"/>
            <a:chOff x="7573545" y="190500"/>
            <a:chExt cx="3047127" cy="2950468"/>
          </a:xfrm>
        </p:grpSpPr>
        <p:pic>
          <p:nvPicPr>
            <p:cNvPr id="10" name="תמונה 9"/>
            <p:cNvPicPr/>
            <p:nvPr/>
          </p:nvPicPr>
          <p:blipFill rotWithShape="1">
            <a:blip r:embed="rId2"/>
            <a:srcRect l="4150" t="4362" r="50000" b="73116"/>
            <a:stretch/>
          </p:blipFill>
          <p:spPr>
            <a:xfrm>
              <a:off x="7573545" y="190500"/>
              <a:ext cx="3047127" cy="1496786"/>
            </a:xfrm>
            <a:prstGeom prst="rect">
              <a:avLst/>
            </a:prstGeom>
          </p:spPr>
        </p:pic>
        <p:pic>
          <p:nvPicPr>
            <p:cNvPr id="11" name="תמונה 10"/>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37118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19</a:t>
            </a:fld>
            <a:endParaRPr lang="he-IL" altLang="he-IL"/>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marL="0" lvl="1" indent="0"/>
            <a:r>
              <a:rPr lang="he-IL" b="0" kern="0" dirty="0"/>
              <a:t>קביעת ערך המתקן עפ"י תוצאות מכרז לביצוע כ-% מערך העבודה:</a:t>
            </a:r>
            <a:endParaRPr lang="en-US" b="0" kern="0" dirty="0"/>
          </a:p>
        </p:txBody>
      </p:sp>
      <p:grpSp>
        <p:nvGrpSpPr>
          <p:cNvPr id="7" name="קבוצה 6"/>
          <p:cNvGrpSpPr/>
          <p:nvPr/>
        </p:nvGrpSpPr>
        <p:grpSpPr>
          <a:xfrm>
            <a:off x="35496" y="44624"/>
            <a:ext cx="864096" cy="720080"/>
            <a:chOff x="7573545" y="190500"/>
            <a:chExt cx="3047127" cy="2950468"/>
          </a:xfrm>
        </p:grpSpPr>
        <p:pic>
          <p:nvPicPr>
            <p:cNvPr id="9" name="תמונה 8"/>
            <p:cNvPicPr/>
            <p:nvPr/>
          </p:nvPicPr>
          <p:blipFill rotWithShape="1">
            <a:blip r:embed="rId2"/>
            <a:srcRect l="4150" t="4362" r="50000" b="73116"/>
            <a:stretch/>
          </p:blipFill>
          <p:spPr>
            <a:xfrm>
              <a:off x="7573545" y="190500"/>
              <a:ext cx="3047127" cy="1496786"/>
            </a:xfrm>
            <a:prstGeom prst="rect">
              <a:avLst/>
            </a:prstGeom>
          </p:spPr>
        </p:pic>
        <p:pic>
          <p:nvPicPr>
            <p:cNvPr id="10" name="תמונה 9"/>
            <p:cNvPicPr/>
            <p:nvPr/>
          </p:nvPicPr>
          <p:blipFill rotWithShape="1">
            <a:blip r:embed="rId2"/>
            <a:srcRect l="4150" t="27308" r="50000" b="50000"/>
            <a:stretch/>
          </p:blipFill>
          <p:spPr>
            <a:xfrm>
              <a:off x="7573545" y="1632843"/>
              <a:ext cx="3047127" cy="1508125"/>
            </a:xfrm>
            <a:prstGeom prst="rect">
              <a:avLst/>
            </a:prstGeom>
          </p:spPr>
        </p:pic>
      </p:grpSp>
      <p:sp>
        <p:nvSpPr>
          <p:cNvPr id="11" name="מלבן 10"/>
          <p:cNvSpPr/>
          <p:nvPr/>
        </p:nvSpPr>
        <p:spPr>
          <a:xfrm>
            <a:off x="467544" y="1372706"/>
            <a:ext cx="8208912" cy="830997"/>
          </a:xfrm>
          <a:prstGeom prst="rect">
            <a:avLst/>
          </a:prstGeom>
          <a:solidFill>
            <a:srgbClr val="FFFFA7"/>
          </a:solidFill>
        </p:spPr>
        <p:txBody>
          <a:bodyPr wrap="square">
            <a:spAutoFit/>
          </a:bodyPr>
          <a:lstStyle/>
          <a:p>
            <a:pPr marL="457200" lvl="2" indent="-457200" algn="just" rtl="1">
              <a:spcBef>
                <a:spcPts val="300"/>
              </a:spcBef>
              <a:spcAft>
                <a:spcPts val="600"/>
              </a:spcAft>
              <a:buFont typeface="+mj-lt"/>
              <a:buAutoNum type="arabicParenR"/>
            </a:pPr>
            <a:r>
              <a:rPr lang="he-IL" sz="2400" dirty="0"/>
              <a:t>עלויות המתקן  המפורטים בטבלאות לעיל ייקבעו בהפחתת ערכי ציוד כמפורט להלן :</a:t>
            </a:r>
            <a:endParaRPr lang="en-US" sz="2200" dirty="0"/>
          </a:p>
        </p:txBody>
      </p:sp>
      <p:sp>
        <p:nvSpPr>
          <p:cNvPr id="13" name="מלבן 12"/>
          <p:cNvSpPr/>
          <p:nvPr/>
        </p:nvSpPr>
        <p:spPr>
          <a:xfrm>
            <a:off x="467544" y="2200503"/>
            <a:ext cx="8208912" cy="1107996"/>
          </a:xfrm>
          <a:prstGeom prst="rect">
            <a:avLst/>
          </a:prstGeom>
          <a:solidFill>
            <a:srgbClr val="FFFFA7"/>
          </a:solidFill>
        </p:spPr>
        <p:txBody>
          <a:bodyPr wrap="square">
            <a:spAutoFit/>
          </a:bodyPr>
          <a:lstStyle/>
          <a:p>
            <a:pPr marL="457200" lvl="2" indent="-11113" algn="just" rtl="1">
              <a:spcBef>
                <a:spcPts val="300"/>
              </a:spcBef>
              <a:spcAft>
                <a:spcPts val="600"/>
              </a:spcAft>
              <a:buFont typeface="+mj-cs"/>
              <a:buAutoNum type="hebrew2Minus"/>
              <a:tabLst>
                <a:tab pos="719138" algn="l"/>
              </a:tabLst>
            </a:pPr>
            <a:r>
              <a:rPr lang="he-IL" sz="2200" dirty="0"/>
              <a:t>	ערך הציוד ששילובו במתקן דורש בחירה, תיאום ופירוט כללי בלבד (כגון: שנאים, גנרטורים, אל פסק, מסננים, ממירים, מישרי זרם וקולטי </a:t>
            </a:r>
            <a:r>
              <a:rPr lang="x-none" sz="2200"/>
              <a:t>PV</a:t>
            </a:r>
            <a:r>
              <a:rPr lang="he-IL" sz="2200" dirty="0"/>
              <a:t>) נחשב ב- 50% מערכו.</a:t>
            </a:r>
            <a:endParaRPr lang="en-US" sz="2200" dirty="0"/>
          </a:p>
        </p:txBody>
      </p:sp>
      <p:sp>
        <p:nvSpPr>
          <p:cNvPr id="14" name="מלבן 13"/>
          <p:cNvSpPr/>
          <p:nvPr/>
        </p:nvSpPr>
        <p:spPr>
          <a:xfrm>
            <a:off x="467544" y="3284984"/>
            <a:ext cx="8208912" cy="1107996"/>
          </a:xfrm>
          <a:prstGeom prst="rect">
            <a:avLst/>
          </a:prstGeom>
          <a:solidFill>
            <a:srgbClr val="FFFFA7"/>
          </a:solidFill>
        </p:spPr>
        <p:txBody>
          <a:bodyPr wrap="square">
            <a:spAutoFit/>
          </a:bodyPr>
          <a:lstStyle/>
          <a:p>
            <a:pPr marL="903287" lvl="2" indent="-457200" algn="just" rtl="1">
              <a:spcBef>
                <a:spcPts val="300"/>
              </a:spcBef>
              <a:spcAft>
                <a:spcPts val="600"/>
              </a:spcAft>
              <a:buFont typeface="+mj-cs"/>
              <a:buAutoNum type="hebrew2Minus" startAt="2"/>
              <a:tabLst>
                <a:tab pos="719138" algn="l"/>
              </a:tabLst>
            </a:pPr>
            <a:r>
              <a:rPr lang="he-IL" sz="2200" dirty="0"/>
              <a:t>ערך ציוד קצה בתכנון מערכות בקרת מבנים ששילובו במתקן דורש בחירה, תיאום ופירוט כללי בלבד, כגון: מצלמות ומסכים, בקרים וכו' נחשב ב- 20% מערכו.</a:t>
            </a:r>
            <a:endParaRPr lang="en-US" sz="2200" dirty="0"/>
          </a:p>
        </p:txBody>
      </p:sp>
      <p:sp>
        <p:nvSpPr>
          <p:cNvPr id="15" name="מלבן 14"/>
          <p:cNvSpPr/>
          <p:nvPr/>
        </p:nvSpPr>
        <p:spPr>
          <a:xfrm>
            <a:off x="467544" y="4424189"/>
            <a:ext cx="8208912" cy="1885131"/>
          </a:xfrm>
          <a:prstGeom prst="rect">
            <a:avLst/>
          </a:prstGeom>
          <a:solidFill>
            <a:srgbClr val="FFFFDD"/>
          </a:solidFill>
        </p:spPr>
        <p:txBody>
          <a:bodyPr wrap="square">
            <a:spAutoFit/>
          </a:bodyPr>
          <a:lstStyle/>
          <a:p>
            <a:pPr marL="457200" lvl="0" indent="-457200" algn="just" rtl="1">
              <a:buFont typeface="+mj-lt"/>
              <a:buAutoNum type="arabicParenR" startAt="2"/>
            </a:pPr>
            <a:r>
              <a:rPr lang="he-IL" sz="2400" dirty="0"/>
              <a:t>אגרות ותשלומים לרשויות ו/או תשלומים לחברת חשמל אינם נכללים בערך המתקן לצורך חישוב שכר הטרחה.</a:t>
            </a:r>
            <a:endParaRPr lang="en-US" sz="2400" dirty="0"/>
          </a:p>
          <a:p>
            <a:pPr marL="446087" lvl="0" algn="just" rtl="1">
              <a:tabLst>
                <a:tab pos="719138" algn="l"/>
              </a:tabLst>
            </a:pPr>
            <a:r>
              <a:rPr lang="he-IL" sz="2200" dirty="0"/>
              <a:t>ערכי המתקן לכל סוג מבנה בתוך טווח התכנון יקבעו על-ידי מנהל הפרויקט, בהסתמך על טבלת עלויות אגף ההנדסה והבינוי. </a:t>
            </a:r>
            <a:endParaRPr lang="en-US" sz="2200" dirty="0"/>
          </a:p>
          <a:p>
            <a:pPr marL="457200" lvl="2" indent="-457200" algn="just" rtl="1">
              <a:spcBef>
                <a:spcPts val="300"/>
              </a:spcBef>
              <a:spcAft>
                <a:spcPts val="600"/>
              </a:spcAft>
              <a:buFont typeface="+mj-lt"/>
              <a:buAutoNum type="arabicParenR" startAt="8"/>
            </a:pPr>
            <a:endParaRPr lang="en-US" sz="2200" dirty="0"/>
          </a:p>
        </p:txBody>
      </p:sp>
    </p:spTree>
    <p:extLst>
      <p:ext uri="{BB962C8B-B14F-4D97-AF65-F5344CB8AC3E}">
        <p14:creationId xmlns:p14="http://schemas.microsoft.com/office/powerpoint/2010/main" val="29782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a:t>
            </a:fld>
            <a:endParaRPr lang="he-IL" altLang="he-IL"/>
          </a:p>
        </p:txBody>
      </p:sp>
      <p:sp>
        <p:nvSpPr>
          <p:cNvPr id="3" name="מלבן 2"/>
          <p:cNvSpPr/>
          <p:nvPr/>
        </p:nvSpPr>
        <p:spPr>
          <a:xfrm>
            <a:off x="539552" y="1323637"/>
            <a:ext cx="8136904" cy="1107996"/>
          </a:xfrm>
          <a:prstGeom prst="rect">
            <a:avLst/>
          </a:prstGeom>
          <a:solidFill>
            <a:srgbClr val="E4FFC9"/>
          </a:solidFill>
          <a:ln/>
        </p:spPr>
        <p:style>
          <a:lnRef idx="1">
            <a:schemeClr val="accent1"/>
          </a:lnRef>
          <a:fillRef idx="2">
            <a:schemeClr val="accent1"/>
          </a:fillRef>
          <a:effectRef idx="1">
            <a:schemeClr val="accent1"/>
          </a:effectRef>
          <a:fontRef idx="minor">
            <a:schemeClr val="dk1"/>
          </a:fontRef>
        </p:style>
        <p:txBody>
          <a:bodyPr wrap="square" lIns="36000" tIns="0" rIns="36000" bIns="0" anchor="ctr">
            <a:spAutoFit/>
          </a:bodyPr>
          <a:lstStyle/>
          <a:p>
            <a:pPr marL="288000" lvl="2" indent="-288000" algn="just" defTabSz="908050" rtl="1">
              <a:spcBef>
                <a:spcPts val="600"/>
              </a:spcBef>
              <a:spcAft>
                <a:spcPts val="600"/>
              </a:spcAft>
              <a:buClr>
                <a:schemeClr val="tx2"/>
              </a:buClr>
              <a:buSzPct val="95000"/>
              <a:buFont typeface="+mj-lt"/>
              <a:buAutoNum type="arabicPeriod"/>
            </a:pPr>
            <a:r>
              <a:rPr lang="he-IL" sz="2400" dirty="0">
                <a:solidFill>
                  <a:schemeClr val="tx1"/>
                </a:solidFill>
                <a:latin typeface="+mn-lt"/>
                <a:cs typeface="+mn-cs"/>
              </a:rPr>
              <a:t>המתכנן יעניק שירותי תכנון חשמל ומתך נמוך מאוד בארבעה שלבים (תכנון מוקדם, תכנון סופי, תכנון מפורט ובדיקת התאמת הביצוע לתכנון- פיקוח עליון) על-פי המפורט בהמשך.</a:t>
            </a:r>
            <a:endParaRPr lang="en-US" sz="2400" dirty="0">
              <a:solidFill>
                <a:schemeClr val="tx1"/>
              </a:solidFill>
              <a:latin typeface="+mn-lt"/>
              <a:cs typeface="+mn-cs"/>
            </a:endParaRPr>
          </a:p>
        </p:txBody>
      </p:sp>
      <p:sp>
        <p:nvSpPr>
          <p:cNvPr id="6" name="מלבן 5"/>
          <p:cNvSpPr/>
          <p:nvPr/>
        </p:nvSpPr>
        <p:spPr>
          <a:xfrm>
            <a:off x="539552" y="4149080"/>
            <a:ext cx="8136904" cy="738664"/>
          </a:xfrm>
          <a:prstGeom prst="rect">
            <a:avLst/>
          </a:prstGeom>
          <a:solidFill>
            <a:srgbClr val="E4FFC9"/>
          </a:solidFill>
          <a:ln/>
        </p:spPr>
        <p:style>
          <a:lnRef idx="1">
            <a:schemeClr val="accent1"/>
          </a:lnRef>
          <a:fillRef idx="2">
            <a:schemeClr val="accent1"/>
          </a:fillRef>
          <a:effectRef idx="1">
            <a:schemeClr val="accent1"/>
          </a:effectRef>
          <a:fontRef idx="minor">
            <a:schemeClr val="dk1"/>
          </a:fontRef>
        </p:style>
        <p:txBody>
          <a:bodyPr wrap="square" lIns="36000" tIns="0" rIns="36000" bIns="0" anchor="ctr">
            <a:spAutoFit/>
          </a:bodyPr>
          <a:lstStyle/>
          <a:p>
            <a:pPr marL="288000" lvl="2" indent="-288000" algn="just" defTabSz="908050" rtl="1">
              <a:spcBef>
                <a:spcPts val="600"/>
              </a:spcBef>
              <a:spcAft>
                <a:spcPts val="600"/>
              </a:spcAft>
              <a:buClr>
                <a:schemeClr val="tx2"/>
              </a:buClr>
              <a:buSzPct val="95000"/>
              <a:buFont typeface="+mj-lt"/>
              <a:buAutoNum type="arabicPeriod" startAt="4"/>
            </a:pPr>
            <a:r>
              <a:rPr lang="he-IL" sz="2400" dirty="0">
                <a:solidFill>
                  <a:schemeClr val="tx1"/>
                </a:solidFill>
                <a:latin typeface="+mn-lt"/>
                <a:cs typeface="+mn-cs"/>
              </a:rPr>
              <a:t>תחילת כל אחד משלבי התכנון מותנה באישור בכתב של מנהל הפרויקט.</a:t>
            </a:r>
          </a:p>
        </p:txBody>
      </p:sp>
      <p:sp>
        <p:nvSpPr>
          <p:cNvPr id="8" name="מלבן 7"/>
          <p:cNvSpPr/>
          <p:nvPr/>
        </p:nvSpPr>
        <p:spPr>
          <a:xfrm>
            <a:off x="539552" y="4969331"/>
            <a:ext cx="8136904" cy="738664"/>
          </a:xfrm>
          <a:prstGeom prst="rect">
            <a:avLst/>
          </a:prstGeom>
          <a:solidFill>
            <a:srgbClr val="E4FFC9"/>
          </a:solidFill>
          <a:ln/>
        </p:spPr>
        <p:style>
          <a:lnRef idx="1">
            <a:schemeClr val="accent1"/>
          </a:lnRef>
          <a:fillRef idx="2">
            <a:schemeClr val="accent1"/>
          </a:fillRef>
          <a:effectRef idx="1">
            <a:schemeClr val="accent1"/>
          </a:effectRef>
          <a:fontRef idx="minor">
            <a:schemeClr val="dk1"/>
          </a:fontRef>
        </p:style>
        <p:txBody>
          <a:bodyPr wrap="square" lIns="36000" tIns="0" rIns="36000" bIns="0" anchor="ctr">
            <a:spAutoFit/>
          </a:bodyPr>
          <a:lstStyle/>
          <a:p>
            <a:pPr marL="288000" lvl="2" indent="-288000" algn="just" defTabSz="908050" rtl="1">
              <a:spcBef>
                <a:spcPts val="600"/>
              </a:spcBef>
              <a:spcAft>
                <a:spcPts val="600"/>
              </a:spcAft>
              <a:buClr>
                <a:schemeClr val="tx2"/>
              </a:buClr>
              <a:buSzPct val="95000"/>
              <a:buFont typeface="+mj-lt"/>
              <a:buAutoNum type="arabicPeriod" startAt="5"/>
            </a:pPr>
            <a:r>
              <a:rPr lang="he-IL" sz="2400" dirty="0">
                <a:solidFill>
                  <a:schemeClr val="tx1"/>
                </a:solidFill>
                <a:latin typeface="+mn-lt"/>
                <a:cs typeface="+mn-cs"/>
              </a:rPr>
              <a:t>שירותים הנוגעים לתכנון ב-</a:t>
            </a:r>
            <a:r>
              <a:rPr lang="en-US" sz="2400" dirty="0">
                <a:solidFill>
                  <a:schemeClr val="tx1"/>
                </a:solidFill>
                <a:latin typeface="+mn-lt"/>
                <a:cs typeface="+mn-cs"/>
              </a:rPr>
              <a:t>BIM </a:t>
            </a:r>
            <a:r>
              <a:rPr lang="he-IL" sz="2400" dirty="0">
                <a:solidFill>
                  <a:schemeClr val="tx1"/>
                </a:solidFill>
                <a:latin typeface="+mn-lt"/>
                <a:cs typeface="+mn-cs"/>
              </a:rPr>
              <a:t> סומנו ב"*", </a:t>
            </a:r>
            <a:r>
              <a:rPr lang="he-IL" sz="2400" dirty="0" err="1">
                <a:solidFill>
                  <a:schemeClr val="tx1"/>
                </a:solidFill>
                <a:latin typeface="+mn-lt"/>
                <a:cs typeface="+mn-cs"/>
              </a:rPr>
              <a:t>בפרויקטי</a:t>
            </a:r>
            <a:r>
              <a:rPr lang="he-IL" sz="2400" dirty="0">
                <a:solidFill>
                  <a:schemeClr val="tx1"/>
                </a:solidFill>
                <a:latin typeface="+mn-lt"/>
                <a:cs typeface="+mn-cs"/>
              </a:rPr>
              <a:t> </a:t>
            </a:r>
            <a:r>
              <a:rPr lang="en-US" sz="2400" dirty="0">
                <a:solidFill>
                  <a:schemeClr val="tx1"/>
                </a:solidFill>
                <a:latin typeface="+mn-lt"/>
                <a:cs typeface="+mn-cs"/>
              </a:rPr>
              <a:t>BIM</a:t>
            </a:r>
            <a:r>
              <a:rPr lang="he-IL" sz="2400" dirty="0">
                <a:solidFill>
                  <a:schemeClr val="tx1"/>
                </a:solidFill>
                <a:latin typeface="+mn-lt"/>
                <a:cs typeface="+mn-cs"/>
              </a:rPr>
              <a:t> שירותים אלו מחייבים בנוסף ליתר השירותים. </a:t>
            </a:r>
            <a:endParaRPr lang="en-US" sz="2400" dirty="0">
              <a:solidFill>
                <a:schemeClr val="tx1"/>
              </a:solidFill>
              <a:latin typeface="+mn-lt"/>
              <a:cs typeface="+mn-cs"/>
            </a:endParaRPr>
          </a:p>
        </p:txBody>
      </p:sp>
      <p:sp>
        <p:nvSpPr>
          <p:cNvPr id="9" name="Title 1"/>
          <p:cNvSpPr txBox="1">
            <a:spLocks/>
          </p:cNvSpPr>
          <p:nvPr/>
        </p:nvSpPr>
        <p:spPr>
          <a:xfrm>
            <a:off x="0" y="180529"/>
            <a:ext cx="831234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שירותי המתכנן חשמל </a:t>
            </a:r>
            <a:endParaRPr lang="he-IL" altLang="he-IL" sz="2600" kern="0" dirty="0"/>
          </a:p>
        </p:txBody>
      </p:sp>
      <p:sp>
        <p:nvSpPr>
          <p:cNvPr id="12" name="Content Placeholder 2"/>
          <p:cNvSpPr txBox="1">
            <a:spLocks/>
          </p:cNvSpPr>
          <p:nvPr/>
        </p:nvSpPr>
        <p:spPr bwMode="auto">
          <a:xfrm>
            <a:off x="539552" y="2518737"/>
            <a:ext cx="8136904" cy="369332"/>
          </a:xfrm>
          <a:prstGeom prst="rect">
            <a:avLst/>
          </a:prstGeom>
          <a:solidFill>
            <a:srgbClr val="E4FFC9"/>
          </a:solidFill>
          <a:ln/>
        </p:spPr>
        <p:style>
          <a:lnRef idx="1">
            <a:schemeClr val="accent1"/>
          </a:lnRef>
          <a:fillRef idx="2">
            <a:schemeClr val="accent1"/>
          </a:fillRef>
          <a:effectRef idx="1">
            <a:schemeClr val="accent1"/>
          </a:effectRef>
          <a:fontRef idx="minor">
            <a:schemeClr val="dk1"/>
          </a:fontRef>
        </p:style>
        <p:txBody>
          <a:bodyPr wrap="square" lIns="36000" tIns="0" rIns="36000" bIns="0" anchor="ctr">
            <a:spAutoFit/>
          </a:bodyPr>
          <a:lstStyle>
            <a:defPPr>
              <a:defRPr lang="ru-RU"/>
            </a:defPPr>
            <a:lvl1pPr>
              <a:defRPr>
                <a:solidFill>
                  <a:schemeClr val="dk1"/>
                </a:solidFill>
              </a:defRPr>
            </a:lvl1pPr>
            <a:lvl2pPr>
              <a:defRPr>
                <a:solidFill>
                  <a:schemeClr val="dk1"/>
                </a:solidFill>
              </a:defRPr>
            </a:lvl2pPr>
            <a:lvl3pPr marL="288000" lvl="2" indent="-288000" algn="just" defTabSz="908050" rtl="1">
              <a:spcBef>
                <a:spcPts val="600"/>
              </a:spcBef>
              <a:spcAft>
                <a:spcPts val="600"/>
              </a:spcAft>
              <a:buClr>
                <a:schemeClr val="tx2"/>
              </a:buClr>
              <a:buSzPct val="95000"/>
              <a:buFont typeface="+mj-lt"/>
              <a:buAutoNum type="arabicPeriod" startAt="2"/>
              <a:defRPr sz="2200">
                <a:solidFill>
                  <a:schemeClr val="tx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71463" indent="-271463" algn="just" rtl="1">
              <a:buSzPct val="95000"/>
              <a:buFont typeface="+mj-lt"/>
              <a:buAutoNum type="arabicPeriod" startAt="2"/>
            </a:pPr>
            <a:r>
              <a:rPr lang="he-IL" altLang="he-IL" sz="2400" dirty="0"/>
              <a:t>פירוט תוצרי התכנון הנדרשים</a:t>
            </a:r>
          </a:p>
        </p:txBody>
      </p:sp>
      <p:sp>
        <p:nvSpPr>
          <p:cNvPr id="14" name="מלבן 13"/>
          <p:cNvSpPr/>
          <p:nvPr/>
        </p:nvSpPr>
        <p:spPr>
          <a:xfrm>
            <a:off x="539552" y="2969076"/>
            <a:ext cx="8136904" cy="1107996"/>
          </a:xfrm>
          <a:prstGeom prst="rect">
            <a:avLst/>
          </a:prstGeom>
          <a:solidFill>
            <a:srgbClr val="E4FFC9"/>
          </a:solidFill>
          <a:ln/>
        </p:spPr>
        <p:style>
          <a:lnRef idx="1">
            <a:schemeClr val="accent1"/>
          </a:lnRef>
          <a:fillRef idx="2">
            <a:schemeClr val="accent1"/>
          </a:fillRef>
          <a:effectRef idx="1">
            <a:schemeClr val="accent1"/>
          </a:effectRef>
          <a:fontRef idx="minor">
            <a:schemeClr val="dk1"/>
          </a:fontRef>
        </p:style>
        <p:txBody>
          <a:bodyPr wrap="square" lIns="36000" tIns="0" rIns="36000" bIns="0" anchor="ctr">
            <a:spAutoFit/>
          </a:bodyPr>
          <a:lstStyle/>
          <a:p>
            <a:pPr marL="271463" lvl="2" indent="-271463" algn="just" defTabSz="908050" rtl="1">
              <a:spcBef>
                <a:spcPts val="600"/>
              </a:spcBef>
              <a:spcAft>
                <a:spcPts val="600"/>
              </a:spcAft>
              <a:buClr>
                <a:schemeClr val="tx2"/>
              </a:buClr>
              <a:buSzPct val="95000"/>
              <a:buFont typeface="+mj-lt"/>
              <a:buAutoNum type="arabicPeriod" startAt="3"/>
            </a:pPr>
            <a:r>
              <a:rPr lang="he-IL" altLang="he-IL" sz="2400" dirty="0"/>
              <a:t>תכולת שירותים מיוחדים : הכנת פרוגרמה, בקשה להיתר, תכניות סופרפוזיציה, ניהול מיזם בתכנון כוללני, מפרטים מיוחדים וכתבי כמויות לאדריכלות, לוח זמנים שלדי לביצוע, עיצוב פנים.</a:t>
            </a:r>
          </a:p>
        </p:txBody>
      </p:sp>
      <p:grpSp>
        <p:nvGrpSpPr>
          <p:cNvPr id="10" name="קבוצה 9"/>
          <p:cNvGrpSpPr/>
          <p:nvPr/>
        </p:nvGrpSpPr>
        <p:grpSpPr>
          <a:xfrm>
            <a:off x="35496" y="44624"/>
            <a:ext cx="864096" cy="720080"/>
            <a:chOff x="7573545" y="190500"/>
            <a:chExt cx="3047127" cy="2950468"/>
          </a:xfrm>
        </p:grpSpPr>
        <p:pic>
          <p:nvPicPr>
            <p:cNvPr id="13" name="תמונה 12"/>
            <p:cNvPicPr/>
            <p:nvPr/>
          </p:nvPicPr>
          <p:blipFill rotWithShape="1">
            <a:blip r:embed="rId2"/>
            <a:srcRect l="4150" t="4362" r="50000" b="73116"/>
            <a:stretch/>
          </p:blipFill>
          <p:spPr>
            <a:xfrm>
              <a:off x="7573545" y="190500"/>
              <a:ext cx="3047127" cy="1496786"/>
            </a:xfrm>
            <a:prstGeom prst="rect">
              <a:avLst/>
            </a:prstGeom>
          </p:spPr>
        </p:pic>
        <p:pic>
          <p:nvPicPr>
            <p:cNvPr id="15" name="תמונה 14"/>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10449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20</a:t>
            </a:fld>
            <a:endParaRPr lang="he-IL" altLang="he-IL"/>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sz="2600" b="0" kern="0" dirty="0"/>
              <a:t>מכסות שכר יסוד (</a:t>
            </a:r>
            <a:r>
              <a:rPr lang="en-US" sz="2600" b="0" kern="0" dirty="0" err="1"/>
              <a:t>Sy</a:t>
            </a:r>
            <a:r>
              <a:rPr lang="he-IL" sz="2600" b="0" kern="0" dirty="0"/>
              <a:t>)</a:t>
            </a:r>
            <a:endParaRPr lang="en-US" sz="2600" b="0" kern="0" dirty="0"/>
          </a:p>
        </p:txBody>
      </p:sp>
      <p:grpSp>
        <p:nvGrpSpPr>
          <p:cNvPr id="7" name="קבוצה 6"/>
          <p:cNvGrpSpPr/>
          <p:nvPr/>
        </p:nvGrpSpPr>
        <p:grpSpPr>
          <a:xfrm>
            <a:off x="35496" y="44624"/>
            <a:ext cx="864096" cy="720080"/>
            <a:chOff x="7573545" y="190500"/>
            <a:chExt cx="3047127" cy="2950468"/>
          </a:xfrm>
        </p:grpSpPr>
        <p:pic>
          <p:nvPicPr>
            <p:cNvPr id="9" name="תמונה 8"/>
            <p:cNvPicPr/>
            <p:nvPr/>
          </p:nvPicPr>
          <p:blipFill rotWithShape="1">
            <a:blip r:embed="rId2"/>
            <a:srcRect l="4150" t="4362" r="50000" b="73116"/>
            <a:stretch/>
          </p:blipFill>
          <p:spPr>
            <a:xfrm>
              <a:off x="7573545" y="190500"/>
              <a:ext cx="3047127" cy="1496786"/>
            </a:xfrm>
            <a:prstGeom prst="rect">
              <a:avLst/>
            </a:prstGeom>
          </p:spPr>
        </p:pic>
        <p:pic>
          <p:nvPicPr>
            <p:cNvPr id="10" name="תמונה 9"/>
            <p:cNvPicPr/>
            <p:nvPr/>
          </p:nvPicPr>
          <p:blipFill rotWithShape="1">
            <a:blip r:embed="rId2"/>
            <a:srcRect l="4150" t="27308" r="50000" b="50000"/>
            <a:stretch/>
          </p:blipFill>
          <p:spPr>
            <a:xfrm>
              <a:off x="7573545" y="1632843"/>
              <a:ext cx="3047127" cy="1508125"/>
            </a:xfrm>
            <a:prstGeom prst="rect">
              <a:avLst/>
            </a:prstGeom>
          </p:spPr>
        </p:pic>
      </p:grpSp>
      <p:sp>
        <p:nvSpPr>
          <p:cNvPr id="11" name="מלבן 10"/>
          <p:cNvSpPr/>
          <p:nvPr/>
        </p:nvSpPr>
        <p:spPr>
          <a:xfrm>
            <a:off x="467544" y="1372706"/>
            <a:ext cx="8208912" cy="4170372"/>
          </a:xfrm>
          <a:prstGeom prst="rect">
            <a:avLst/>
          </a:prstGeom>
          <a:solidFill>
            <a:srgbClr val="FFFFA7"/>
          </a:solidFill>
        </p:spPr>
        <p:txBody>
          <a:bodyPr wrap="square">
            <a:spAutoFit/>
          </a:bodyPr>
          <a:lstStyle/>
          <a:p>
            <a:pPr marL="457200" lvl="2" indent="-457200" algn="just" rtl="1">
              <a:spcBef>
                <a:spcPts val="300"/>
              </a:spcBef>
              <a:spcAft>
                <a:spcPts val="600"/>
              </a:spcAft>
              <a:buFont typeface="+mj-lt"/>
              <a:buAutoNum type="arabicParenR"/>
            </a:pPr>
            <a:r>
              <a:rPr lang="he-IL" sz="2400" b="1" dirty="0"/>
              <a:t>מהות</a:t>
            </a:r>
            <a:r>
              <a:rPr lang="he-IL" sz="2400" dirty="0"/>
              <a:t> :</a:t>
            </a:r>
          </a:p>
          <a:p>
            <a:pPr marL="912813" lvl="1" indent="-457200" algn="just" rtl="1">
              <a:spcBef>
                <a:spcPts val="600"/>
              </a:spcBef>
              <a:buFont typeface="+mj-cs"/>
              <a:buAutoNum type="hebrew2Minus"/>
            </a:pPr>
            <a:r>
              <a:rPr lang="he-IL" sz="2400" dirty="0"/>
              <a:t>מכסות שכר היסוד נקבעות באחוזים למאה מערך המתקן.</a:t>
            </a:r>
            <a:endParaRPr lang="en-US" sz="2400" dirty="0"/>
          </a:p>
          <a:p>
            <a:pPr marL="912813" lvl="1" indent="-457200" algn="just" rtl="1">
              <a:spcBef>
                <a:spcPts val="600"/>
              </a:spcBef>
              <a:buFont typeface="+mj-cs"/>
              <a:buAutoNum type="hebrew2Minus"/>
            </a:pPr>
            <a:r>
              <a:rPr lang="he-IL" sz="2400" dirty="0"/>
              <a:t>ערכי מכסות שכר היסוד לערכי העלות השונים של המתקנים כלולים בטבלה מס' 2.</a:t>
            </a:r>
            <a:endParaRPr lang="en-US" sz="2400" dirty="0"/>
          </a:p>
          <a:p>
            <a:pPr marL="912813" lvl="1" indent="-457200" algn="just" rtl="1">
              <a:spcBef>
                <a:spcPts val="600"/>
              </a:spcBef>
              <a:buFont typeface="+mj-cs"/>
              <a:buAutoNum type="hebrew2Minus"/>
            </a:pPr>
            <a:r>
              <a:rPr lang="he-IL" sz="2400" dirty="0"/>
              <a:t>לערכי עלות הקטנים מהשורה הראשונה הכלולה בטבלה, יש לפעול לפי האמור בפרק 1.10"עבודות קטנות" של חלק 1 – נהלים.</a:t>
            </a:r>
            <a:endParaRPr lang="en-US" sz="2400" dirty="0"/>
          </a:p>
          <a:p>
            <a:pPr marL="912813" lvl="1" indent="-457200" algn="just" rtl="1">
              <a:spcBef>
                <a:spcPts val="600"/>
              </a:spcBef>
              <a:buFont typeface="+mj-cs"/>
              <a:buAutoNum type="hebrew2Minus"/>
            </a:pPr>
            <a:r>
              <a:rPr lang="he-IL" sz="2400" dirty="0"/>
              <a:t>לקביעת מכסות שכר היסוד למתקנים שעלותם מעל השורה האחרונה הכלולה בטבלה, ייקבע ערך מכסת היסוד במשא ומתן בין מנהל החוזה לבין המתכנן.</a:t>
            </a:r>
            <a:endParaRPr lang="en-US" sz="2200" dirty="0"/>
          </a:p>
        </p:txBody>
      </p:sp>
    </p:spTree>
    <p:extLst>
      <p:ext uri="{BB962C8B-B14F-4D97-AF65-F5344CB8AC3E}">
        <p14:creationId xmlns:p14="http://schemas.microsoft.com/office/powerpoint/2010/main" val="29782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21</a:t>
            </a:fld>
            <a:endParaRPr lang="he-IL" altLang="he-IL"/>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lvl="0"/>
            <a:r>
              <a:rPr lang="he-IL" sz="2600" b="0" kern="0" dirty="0"/>
              <a:t>מכסות שכר יסוד (</a:t>
            </a:r>
            <a:r>
              <a:rPr lang="en-US" sz="2600" b="0" kern="0" dirty="0" err="1"/>
              <a:t>Sy</a:t>
            </a:r>
            <a:r>
              <a:rPr lang="he-IL" sz="2600" b="0" kern="0" dirty="0"/>
              <a:t>) &gt; </a:t>
            </a:r>
          </a:p>
          <a:p>
            <a:pPr lvl="0"/>
            <a:r>
              <a:rPr lang="he-IL" altLang="he-IL" sz="2600" b="0" kern="0" dirty="0"/>
              <a:t>טבלה מס' 2–ערכים טיפוסיים של מכסות שכר היסוד</a:t>
            </a:r>
            <a:endParaRPr lang="en-US" altLang="he-IL" sz="2600" b="0" kern="0" dirty="0"/>
          </a:p>
          <a:p>
            <a:endParaRPr lang="en-US" sz="2600" b="0" kern="0" dirty="0"/>
          </a:p>
        </p:txBody>
      </p:sp>
      <p:grpSp>
        <p:nvGrpSpPr>
          <p:cNvPr id="7" name="קבוצה 6"/>
          <p:cNvGrpSpPr/>
          <p:nvPr/>
        </p:nvGrpSpPr>
        <p:grpSpPr>
          <a:xfrm>
            <a:off x="35496" y="44624"/>
            <a:ext cx="864096" cy="720080"/>
            <a:chOff x="7573545" y="190500"/>
            <a:chExt cx="3047127" cy="2950468"/>
          </a:xfrm>
        </p:grpSpPr>
        <p:pic>
          <p:nvPicPr>
            <p:cNvPr id="9" name="תמונה 8"/>
            <p:cNvPicPr/>
            <p:nvPr/>
          </p:nvPicPr>
          <p:blipFill rotWithShape="1">
            <a:blip r:embed="rId2"/>
            <a:srcRect l="4150" t="4362" r="50000" b="73116"/>
            <a:stretch/>
          </p:blipFill>
          <p:spPr>
            <a:xfrm>
              <a:off x="7573545" y="190500"/>
              <a:ext cx="3047127" cy="1496786"/>
            </a:xfrm>
            <a:prstGeom prst="rect">
              <a:avLst/>
            </a:prstGeom>
          </p:spPr>
        </p:pic>
        <p:pic>
          <p:nvPicPr>
            <p:cNvPr id="10" name="תמונה 9"/>
            <p:cNvPicPr/>
            <p:nvPr/>
          </p:nvPicPr>
          <p:blipFill rotWithShape="1">
            <a:blip r:embed="rId2"/>
            <a:srcRect l="4150" t="27308" r="50000" b="50000"/>
            <a:stretch/>
          </p:blipFill>
          <p:spPr>
            <a:xfrm>
              <a:off x="7573545" y="1632843"/>
              <a:ext cx="3047127" cy="1508125"/>
            </a:xfrm>
            <a:prstGeom prst="rect">
              <a:avLst/>
            </a:prstGeom>
          </p:spPr>
        </p:pic>
      </p:grpSp>
      <p:graphicFrame>
        <p:nvGraphicFramePr>
          <p:cNvPr id="3" name="טבלה 2"/>
          <p:cNvGraphicFramePr>
            <a:graphicFrameLocks noGrp="1"/>
          </p:cNvGraphicFramePr>
          <p:nvPr>
            <p:extLst>
              <p:ext uri="{D42A27DB-BD31-4B8C-83A1-F6EECF244321}">
                <p14:modId xmlns:p14="http://schemas.microsoft.com/office/powerpoint/2010/main" val="1361477667"/>
              </p:ext>
            </p:extLst>
          </p:nvPr>
        </p:nvGraphicFramePr>
        <p:xfrm>
          <a:off x="1043608" y="1484784"/>
          <a:ext cx="7128000" cy="5087848"/>
        </p:xfrm>
        <a:graphic>
          <a:graphicData uri="http://schemas.openxmlformats.org/drawingml/2006/table">
            <a:tbl>
              <a:tblPr rtl="1">
                <a:tableStyleId>{5C22544A-7EE6-4342-B048-85BDC9FD1C3A}</a:tableStyleId>
              </a:tblPr>
              <a:tblGrid>
                <a:gridCol w="2376000">
                  <a:extLst>
                    <a:ext uri="{9D8B030D-6E8A-4147-A177-3AD203B41FA5}">
                      <a16:colId xmlns:a16="http://schemas.microsoft.com/office/drawing/2014/main" xmlns="" val="20000"/>
                    </a:ext>
                  </a:extLst>
                </a:gridCol>
                <a:gridCol w="2376000">
                  <a:extLst>
                    <a:ext uri="{9D8B030D-6E8A-4147-A177-3AD203B41FA5}">
                      <a16:colId xmlns:a16="http://schemas.microsoft.com/office/drawing/2014/main" xmlns="" val="20001"/>
                    </a:ext>
                  </a:extLst>
                </a:gridCol>
                <a:gridCol w="2376000">
                  <a:extLst>
                    <a:ext uri="{9D8B030D-6E8A-4147-A177-3AD203B41FA5}">
                      <a16:colId xmlns:a16="http://schemas.microsoft.com/office/drawing/2014/main" xmlns="" val="20002"/>
                    </a:ext>
                  </a:extLst>
                </a:gridCol>
              </a:tblGrid>
              <a:tr h="287248">
                <a:tc>
                  <a:txBody>
                    <a:bodyPr/>
                    <a:lstStyle/>
                    <a:p>
                      <a:pPr marL="36000" algn="ctr" rtl="1">
                        <a:lnSpc>
                          <a:spcPct val="100000"/>
                        </a:lnSpc>
                        <a:spcAft>
                          <a:spcPts val="0"/>
                        </a:spcAft>
                        <a:tabLst>
                          <a:tab pos="473710" algn="l"/>
                          <a:tab pos="816610" algn="l"/>
                          <a:tab pos="457200" algn="l"/>
                          <a:tab pos="914400" algn="l"/>
                          <a:tab pos="1371600" algn="l"/>
                          <a:tab pos="1828800" algn="l"/>
                          <a:tab pos="2286000" algn="l"/>
                          <a:tab pos="2743200" algn="l"/>
                        </a:tabLst>
                      </a:pPr>
                      <a:r>
                        <a:rPr lang="he-IL" sz="1400" b="1" dirty="0">
                          <a:solidFill>
                            <a:schemeClr val="tx1"/>
                          </a:solidFill>
                          <a:effectLst/>
                        </a:rPr>
                        <a:t>ערך המתקן באלפי ₪ </a:t>
                      </a:r>
                      <a:endParaRPr lang="en-US" sz="1400" b="1" dirty="0">
                        <a:solidFill>
                          <a:schemeClr val="tx1"/>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00000"/>
                        </a:lnSpc>
                        <a:spcAft>
                          <a:spcPts val="0"/>
                        </a:spcAft>
                        <a:tabLst>
                          <a:tab pos="473710" algn="l"/>
                          <a:tab pos="816610" algn="l"/>
                          <a:tab pos="457200" algn="l"/>
                          <a:tab pos="914400" algn="l"/>
                          <a:tab pos="1371600" algn="l"/>
                          <a:tab pos="1828800" algn="l"/>
                          <a:tab pos="2286000" algn="l"/>
                          <a:tab pos="2743200" algn="l"/>
                        </a:tabLst>
                      </a:pPr>
                      <a:r>
                        <a:rPr lang="he-IL" sz="1400" b="1" dirty="0">
                          <a:solidFill>
                            <a:schemeClr val="tx1"/>
                          </a:solidFill>
                          <a:effectLst/>
                        </a:rPr>
                        <a:t>אחוז שכר מבנים מורכבים</a:t>
                      </a:r>
                      <a:endParaRPr lang="en-US" sz="1400" b="1" dirty="0">
                        <a:solidFill>
                          <a:schemeClr val="tx1"/>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00000"/>
                        </a:lnSpc>
                        <a:spcAft>
                          <a:spcPts val="0"/>
                        </a:spcAft>
                        <a:tabLst>
                          <a:tab pos="473710" algn="l"/>
                          <a:tab pos="816610" algn="l"/>
                          <a:tab pos="457200" algn="l"/>
                          <a:tab pos="914400" algn="l"/>
                          <a:tab pos="1371600" algn="l"/>
                          <a:tab pos="1828800" algn="l"/>
                          <a:tab pos="2286000" algn="l"/>
                          <a:tab pos="2743200" algn="l"/>
                        </a:tabLst>
                      </a:pPr>
                      <a:r>
                        <a:rPr lang="he-IL" sz="1400" b="1" dirty="0">
                          <a:solidFill>
                            <a:schemeClr val="tx1"/>
                          </a:solidFill>
                          <a:effectLst/>
                        </a:rPr>
                        <a:t>אחוז השכר</a:t>
                      </a:r>
                      <a:endParaRPr lang="en-US" sz="1400" b="1" dirty="0">
                        <a:solidFill>
                          <a:schemeClr val="tx1"/>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11.907</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9.720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200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10.973</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8.958</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10.318</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8.423</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500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9.287</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7.581</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7.795</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6.364</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2,000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6.758</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5.516</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6"/>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6.479</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5.289</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7"/>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5,000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6.122</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4.998</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8"/>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5.285</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4.396</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09"/>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15,000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4.926</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4.043</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0"/>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4.447</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3.666</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1"/>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4.288</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3.542</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2"/>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60,000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4.069</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3.351</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3"/>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80,000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3.880</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3.168</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4"/>
                  </a:ext>
                </a:extLst>
              </a:tr>
              <a:tr h="306000">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100,000</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3600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3.753</a:t>
                      </a:r>
                      <a:endParaRPr lang="en-US" sz="1400" b="1" dirty="0">
                        <a:solidFill>
                          <a:srgbClr val="FF0000"/>
                        </a:solidFill>
                        <a:effectLst/>
                        <a:latin typeface="Times New Roman"/>
                        <a:ea typeface="Times New Roman"/>
                      </a:endParaRPr>
                    </a:p>
                  </a:txBody>
                  <a:tcPr marL="2982" marR="2982" marT="0" marB="0">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tc>
                  <a:txBody>
                    <a:bodyPr/>
                    <a:lstStyle/>
                    <a:p>
                      <a:pPr marL="0" algn="ctr" rtl="1">
                        <a:lnSpc>
                          <a:spcPct val="150000"/>
                        </a:lnSpc>
                        <a:spcBef>
                          <a:spcPts val="200"/>
                        </a:spcBef>
                        <a:spcAft>
                          <a:spcPts val="200"/>
                        </a:spcAft>
                        <a:tabLst>
                          <a:tab pos="473710" algn="l"/>
                          <a:tab pos="816610" algn="l"/>
                          <a:tab pos="457200" algn="l"/>
                          <a:tab pos="914400" algn="l"/>
                          <a:tab pos="1371600" algn="l"/>
                          <a:tab pos="1828800" algn="l"/>
                          <a:tab pos="2286000" algn="l"/>
                          <a:tab pos="2743200" algn="l"/>
                        </a:tabLst>
                      </a:pPr>
                      <a:r>
                        <a:rPr lang="he-IL" sz="1400" b="1" dirty="0">
                          <a:solidFill>
                            <a:srgbClr val="FF0000"/>
                          </a:solidFill>
                          <a:effectLst/>
                        </a:rPr>
                        <a:t>3.095</a:t>
                      </a:r>
                      <a:endParaRPr lang="en-US" sz="1400" b="1" dirty="0">
                        <a:solidFill>
                          <a:srgbClr val="FF0000"/>
                        </a:solidFill>
                        <a:effectLst/>
                        <a:latin typeface="Times New Roman"/>
                        <a:ea typeface="Times New Roman"/>
                      </a:endParaRPr>
                    </a:p>
                  </a:txBody>
                  <a:tcPr marL="2982" marR="2982"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805664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5095401"/>
              </p:ext>
            </p:extLst>
          </p:nvPr>
        </p:nvGraphicFramePr>
        <p:xfrm>
          <a:off x="611188" y="1118976"/>
          <a:ext cx="8189912" cy="3144250"/>
        </p:xfrm>
        <a:graphic>
          <a:graphicData uri="http://schemas.openxmlformats.org/drawingml/2006/table">
            <a:tbl>
              <a:tblPr rtl="1" firstRow="1" bandRow="1">
                <a:tableStyleId>{21E4AEA4-8DFA-4A89-87EB-49C32662AFE0}</a:tableStyleId>
              </a:tblPr>
              <a:tblGrid>
                <a:gridCol w="3058378">
                  <a:extLst>
                    <a:ext uri="{9D8B030D-6E8A-4147-A177-3AD203B41FA5}">
                      <a16:colId xmlns:a16="http://schemas.microsoft.com/office/drawing/2014/main" xmlns="" val="20000"/>
                    </a:ext>
                  </a:extLst>
                </a:gridCol>
                <a:gridCol w="1200782">
                  <a:extLst>
                    <a:ext uri="{9D8B030D-6E8A-4147-A177-3AD203B41FA5}">
                      <a16:colId xmlns:a16="http://schemas.microsoft.com/office/drawing/2014/main" xmlns="" val="20001"/>
                    </a:ext>
                  </a:extLst>
                </a:gridCol>
                <a:gridCol w="1200782">
                  <a:extLst>
                    <a:ext uri="{9D8B030D-6E8A-4147-A177-3AD203B41FA5}">
                      <a16:colId xmlns:a16="http://schemas.microsoft.com/office/drawing/2014/main" xmlns="" val="20002"/>
                    </a:ext>
                  </a:extLst>
                </a:gridCol>
                <a:gridCol w="1364985">
                  <a:extLst>
                    <a:ext uri="{9D8B030D-6E8A-4147-A177-3AD203B41FA5}">
                      <a16:colId xmlns:a16="http://schemas.microsoft.com/office/drawing/2014/main" xmlns="" val="20003"/>
                    </a:ext>
                  </a:extLst>
                </a:gridCol>
                <a:gridCol w="1364985">
                  <a:extLst>
                    <a:ext uri="{9D8B030D-6E8A-4147-A177-3AD203B41FA5}">
                      <a16:colId xmlns:a16="http://schemas.microsoft.com/office/drawing/2014/main" xmlns="" val="20004"/>
                    </a:ext>
                  </a:extLst>
                </a:gridCol>
              </a:tblGrid>
              <a:tr h="380682">
                <a:tc>
                  <a:txBody>
                    <a:bodyPr/>
                    <a:lstStyle/>
                    <a:p>
                      <a:pPr rtl="1"/>
                      <a:r>
                        <a:rPr lang="he-IL" sz="1800" dirty="0">
                          <a:solidFill>
                            <a:schemeClr val="tx1"/>
                          </a:solidFill>
                        </a:rPr>
                        <a:t>תיאור</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gridSpan="2">
                  <a:txBody>
                    <a:bodyPr/>
                    <a:lstStyle/>
                    <a:p>
                      <a:pPr algn="ctr" rtl="1"/>
                      <a:r>
                        <a:rPr lang="he-IL" sz="1800" dirty="0">
                          <a:solidFill>
                            <a:srgbClr val="FFFF00"/>
                          </a:solidFill>
                          <a:effectLst>
                            <a:outerShdw blurRad="38100" dist="38100" dir="2700000" algn="tl">
                              <a:srgbClr val="000000">
                                <a:alpha val="43137"/>
                              </a:srgbClr>
                            </a:outerShdw>
                          </a:effectLst>
                        </a:rPr>
                        <a:t>תכנון</a:t>
                      </a:r>
                      <a:r>
                        <a:rPr lang="he-IL" sz="1800" baseline="0" dirty="0">
                          <a:solidFill>
                            <a:srgbClr val="FFFF00"/>
                          </a:solidFill>
                          <a:effectLst>
                            <a:outerShdw blurRad="38100" dist="38100" dir="2700000" algn="tl">
                              <a:srgbClr val="000000">
                                <a:alpha val="43137"/>
                              </a:srgbClr>
                            </a:outerShdw>
                          </a:effectLst>
                        </a:rPr>
                        <a:t> ב- </a:t>
                      </a:r>
                      <a:r>
                        <a:rPr lang="en-US" sz="1800" baseline="0" dirty="0">
                          <a:solidFill>
                            <a:srgbClr val="FFFF00"/>
                          </a:solidFill>
                          <a:effectLst>
                            <a:outerShdw blurRad="38100" dist="38100" dir="2700000" algn="tl">
                              <a:srgbClr val="000000">
                                <a:alpha val="43137"/>
                              </a:srgbClr>
                            </a:outerShdw>
                          </a:effectLst>
                        </a:rPr>
                        <a:t>BIM</a:t>
                      </a:r>
                      <a:endParaRPr lang="he-IL" sz="1800" dirty="0">
                        <a:solidFill>
                          <a:srgbClr val="FFFF00"/>
                        </a:solidFill>
                        <a:effectLst>
                          <a:outerShdw blurRad="38100" dist="38100" dir="2700000" algn="tl">
                            <a:srgbClr val="000000">
                              <a:alpha val="43137"/>
                            </a:srgbClr>
                          </a:outerShdw>
                        </a:effectLst>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hMerge="1">
                  <a:txBody>
                    <a:bodyPr/>
                    <a:lstStyle/>
                    <a:p>
                      <a:pPr rtl="1"/>
                      <a:endParaRPr lang="he-IL"/>
                    </a:p>
                  </a:txBody>
                  <a:tcPr/>
                </a:tc>
                <a:tc gridSpan="2">
                  <a:txBody>
                    <a:bodyPr/>
                    <a:lstStyle/>
                    <a:p>
                      <a:pPr algn="ctr" rtl="1"/>
                      <a:r>
                        <a:rPr lang="he-IL" sz="1800" dirty="0">
                          <a:solidFill>
                            <a:srgbClr val="FF0000"/>
                          </a:solidFill>
                        </a:rPr>
                        <a:t>תעריף חדש</a:t>
                      </a:r>
                      <a:r>
                        <a:rPr lang="en-US" sz="1800" baseline="0" dirty="0">
                          <a:solidFill>
                            <a:srgbClr val="FF0000"/>
                          </a:solidFill>
                        </a:rPr>
                        <a:t> </a:t>
                      </a:r>
                      <a:r>
                        <a:rPr lang="he-IL" sz="1800" baseline="0" dirty="0">
                          <a:solidFill>
                            <a:srgbClr val="FF0000"/>
                          </a:solidFill>
                        </a:rPr>
                        <a:t>/ תכנון ב-</a:t>
                      </a:r>
                      <a:r>
                        <a:rPr lang="en-US" sz="1800" baseline="0" dirty="0">
                          <a:solidFill>
                            <a:srgbClr val="FF0000"/>
                          </a:solidFill>
                        </a:rPr>
                        <a:t>CAD</a:t>
                      </a:r>
                      <a:endParaRPr lang="he-IL" sz="1800" dirty="0">
                        <a:solidFill>
                          <a:srgbClr val="FF0000"/>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hMerge="1">
                  <a:txBody>
                    <a:bodyPr/>
                    <a:lstStyle/>
                    <a:p>
                      <a:pPr rtl="1"/>
                      <a:endParaRPr lang="he-IL"/>
                    </a:p>
                  </a:txBody>
                  <a:tcPr/>
                </a:tc>
                <a:extLst>
                  <a:ext uri="{0D108BD9-81ED-4DB2-BD59-A6C34878D82A}">
                    <a16:rowId xmlns:a16="http://schemas.microsoft.com/office/drawing/2014/main" xmlns="" val="10000"/>
                  </a:ext>
                </a:extLst>
              </a:tr>
              <a:tr h="0">
                <a:tc>
                  <a:txBody>
                    <a:bodyPr/>
                    <a:lstStyle/>
                    <a:p>
                      <a:pPr rtl="1">
                        <a:lnSpc>
                          <a:spcPts val="2000"/>
                        </a:lnSpc>
                      </a:pPr>
                      <a:r>
                        <a:rPr lang="he-IL" sz="1500" b="1" dirty="0"/>
                        <a:t>תכנון מוקדם</a:t>
                      </a:r>
                      <a:endParaRPr lang="he-IL" sz="1500" b="1" dirty="0">
                        <a:solidFill>
                          <a:schemeClr val="tx1"/>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r>
                        <a:rPr lang="he-IL" sz="1500" dirty="0">
                          <a:solidFill>
                            <a:srgbClr val="FFFF00"/>
                          </a:solidFill>
                          <a:effectLst>
                            <a:outerShdw blurRad="38100" dist="38100" dir="2700000" algn="tl">
                              <a:srgbClr val="000000">
                                <a:alpha val="43137"/>
                              </a:srgbClr>
                            </a:outerShdw>
                          </a:effectLst>
                        </a:rPr>
                        <a:t>20%</a:t>
                      </a:r>
                    </a:p>
                  </a:txBody>
                  <a:tcPr marR="72000"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rowSpan="5">
                  <a:txBody>
                    <a:bodyPr/>
                    <a:lstStyle/>
                    <a:p>
                      <a:pPr algn="ctr" rtl="1">
                        <a:lnSpc>
                          <a:spcPts val="2000"/>
                        </a:lnSpc>
                      </a:pPr>
                      <a:r>
                        <a:rPr lang="he-IL" sz="1800" b="1" dirty="0">
                          <a:solidFill>
                            <a:srgbClr val="FFFF00"/>
                          </a:solidFill>
                          <a:effectLst>
                            <a:outerShdw blurRad="38100" dist="38100" dir="2700000" algn="tl">
                              <a:srgbClr val="000000">
                                <a:alpha val="43137"/>
                              </a:srgbClr>
                            </a:outerShdw>
                          </a:effectLst>
                        </a:rPr>
                        <a:t>80%</a:t>
                      </a: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rgbClr val="DCE4FF"/>
                    </a:solidFill>
                  </a:tcPr>
                </a:tc>
                <a:tc>
                  <a:txBody>
                    <a:bodyPr/>
                    <a:lstStyle/>
                    <a:p>
                      <a:pPr marL="444500" indent="-444500" algn="ctr" rtl="1">
                        <a:lnSpc>
                          <a:spcPts val="2000"/>
                        </a:lnSpc>
                      </a:pPr>
                      <a:r>
                        <a:rPr lang="he-IL" sz="1500" dirty="0">
                          <a:solidFill>
                            <a:srgbClr val="FF0000"/>
                          </a:solidFill>
                          <a:effectLst>
                            <a:outerShdw blurRad="38100" dist="38100" dir="2700000" algn="tl">
                              <a:srgbClr val="000000">
                                <a:alpha val="43137"/>
                              </a:srgbClr>
                            </a:outerShdw>
                          </a:effectLst>
                        </a:rPr>
                        <a:t>15%</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rowSpan="5">
                  <a:txBody>
                    <a:bodyPr/>
                    <a:lstStyle/>
                    <a:p>
                      <a:pPr algn="ctr" rtl="1">
                        <a:lnSpc>
                          <a:spcPts val="2000"/>
                        </a:lnSpc>
                      </a:pPr>
                      <a:r>
                        <a:rPr lang="he-IL" sz="1800" b="1" dirty="0">
                          <a:solidFill>
                            <a:srgbClr val="FF0000"/>
                          </a:solidFill>
                          <a:effectLst>
                            <a:outerShdw blurRad="38100" dist="38100" dir="2700000" algn="tl">
                              <a:srgbClr val="000000">
                                <a:alpha val="43137"/>
                              </a:srgbClr>
                            </a:outerShdw>
                          </a:effectLst>
                        </a:rPr>
                        <a:t>80%</a:t>
                      </a: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0001"/>
                  </a:ext>
                </a:extLst>
              </a:tr>
              <a:tr h="0">
                <a:tc>
                  <a:txBody>
                    <a:bodyPr/>
                    <a:lstStyle/>
                    <a:p>
                      <a:pPr rtl="1">
                        <a:lnSpc>
                          <a:spcPts val="2000"/>
                        </a:lnSpc>
                      </a:pPr>
                      <a:r>
                        <a:rPr lang="he-IL" sz="1500" b="1" dirty="0"/>
                        <a:t>תכניות סופיות</a:t>
                      </a:r>
                      <a:endParaRPr lang="he-IL" sz="1500" b="1" dirty="0">
                        <a:solidFill>
                          <a:schemeClr val="tx1"/>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r>
                        <a:rPr lang="he-IL" sz="1500" dirty="0">
                          <a:solidFill>
                            <a:srgbClr val="FFFF00"/>
                          </a:solidFill>
                          <a:effectLst>
                            <a:outerShdw blurRad="38100" dist="38100" dir="2700000" algn="tl">
                              <a:srgbClr val="000000">
                                <a:alpha val="43137"/>
                              </a:srgbClr>
                            </a:outerShdw>
                          </a:effectLst>
                        </a:rPr>
                        <a:t>15%</a:t>
                      </a:r>
                    </a:p>
                  </a:txBody>
                  <a:tcPr marR="72000"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lnSpc>
                          <a:spcPts val="2000"/>
                        </a:lnSpc>
                      </a:pPr>
                      <a:endParaRPr lang="he-IL" sz="1500" b="1" dirty="0">
                        <a:solidFill>
                          <a:srgbClr val="FFFF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647700" indent="-647700" algn="ctr" rtl="1">
                        <a:lnSpc>
                          <a:spcPts val="2000"/>
                        </a:lnSpc>
                      </a:pPr>
                      <a:r>
                        <a:rPr lang="he-IL" sz="1500" dirty="0">
                          <a:solidFill>
                            <a:srgbClr val="FF0000"/>
                          </a:solidFill>
                          <a:effectLst>
                            <a:outerShdw blurRad="38100" dist="38100" dir="2700000" algn="tl">
                              <a:srgbClr val="000000">
                                <a:alpha val="43137"/>
                              </a:srgbClr>
                            </a:outerShdw>
                          </a:effectLst>
                        </a:rPr>
                        <a:t>5%</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endParaRPr lang="he-IL" sz="2000" b="1" dirty="0">
                        <a:solidFill>
                          <a:srgbClr val="FF0000"/>
                        </a:solidFill>
                        <a:effectLst>
                          <a:outerShdw blurRad="38100" dist="38100" dir="2700000" algn="tl">
                            <a:srgbClr val="000000">
                              <a:alpha val="43137"/>
                            </a:srgbClr>
                          </a:outerShdw>
                        </a:effectLst>
                      </a:endParaRPr>
                    </a:p>
                  </a:txBody>
                  <a:tcPr marT="45723" marB="45723" anchor="ctr"/>
                </a:tc>
                <a:extLst>
                  <a:ext uri="{0D108BD9-81ED-4DB2-BD59-A6C34878D82A}">
                    <a16:rowId xmlns:a16="http://schemas.microsoft.com/office/drawing/2014/main" xmlns="" val="10002"/>
                  </a:ext>
                </a:extLst>
              </a:tr>
              <a:tr h="0">
                <a:tc>
                  <a:txBody>
                    <a:bodyPr/>
                    <a:lstStyle/>
                    <a:p>
                      <a:pPr rtl="1">
                        <a:lnSpc>
                          <a:spcPts val="2000"/>
                        </a:lnSpc>
                      </a:pPr>
                      <a:r>
                        <a:rPr lang="he-IL" sz="1500" b="1" dirty="0">
                          <a:solidFill>
                            <a:schemeClr val="tx1"/>
                          </a:solidFill>
                        </a:rPr>
                        <a:t>הכנת בקשה להיתר בניה צה"לי</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1" eaLnBrk="1" fontAlgn="auto" latinLnBrk="0" hangingPunct="1">
                        <a:lnSpc>
                          <a:spcPts val="2000"/>
                        </a:lnSpc>
                        <a:spcBef>
                          <a:spcPts val="0"/>
                        </a:spcBef>
                        <a:spcAft>
                          <a:spcPts val="0"/>
                        </a:spcAft>
                        <a:buClrTx/>
                        <a:buSzTx/>
                        <a:buFontTx/>
                        <a:buNone/>
                        <a:tabLst/>
                        <a:defRPr/>
                      </a:pPr>
                      <a:r>
                        <a:rPr lang="he-IL" sz="1500" dirty="0">
                          <a:solidFill>
                            <a:srgbClr val="FFFF00"/>
                          </a:solidFill>
                          <a:effectLst>
                            <a:outerShdw blurRad="38100" dist="38100" dir="2700000" algn="tl">
                              <a:srgbClr val="000000">
                                <a:alpha val="43137"/>
                              </a:srgbClr>
                            </a:outerShdw>
                          </a:effectLst>
                        </a:rPr>
                        <a:t>1%</a:t>
                      </a:r>
                    </a:p>
                  </a:txBody>
                  <a:tcPr marR="7200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lnSpc>
                          <a:spcPts val="2000"/>
                        </a:lnSpc>
                      </a:pPr>
                      <a:endParaRPr lang="he-IL" sz="1500" b="1" dirty="0">
                        <a:solidFill>
                          <a:srgbClr val="FFFF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647700" marR="0" indent="-647700" algn="ctr" defTabSz="914400" rtl="1" eaLnBrk="1" fontAlgn="auto" latinLnBrk="0" hangingPunct="1">
                        <a:lnSpc>
                          <a:spcPts val="2000"/>
                        </a:lnSpc>
                        <a:spcBef>
                          <a:spcPts val="0"/>
                        </a:spcBef>
                        <a:spcAft>
                          <a:spcPts val="0"/>
                        </a:spcAft>
                        <a:buClrTx/>
                        <a:buSzTx/>
                        <a:buFontTx/>
                        <a:buNone/>
                        <a:tabLst/>
                        <a:defRPr/>
                      </a:pPr>
                      <a:r>
                        <a:rPr lang="he-IL" sz="1500" dirty="0">
                          <a:solidFill>
                            <a:srgbClr val="FF0000"/>
                          </a:solidFill>
                          <a:effectLst>
                            <a:outerShdw blurRad="38100" dist="38100" dir="2700000" algn="tl">
                              <a:srgbClr val="000000">
                                <a:alpha val="43137"/>
                              </a:srgbClr>
                            </a:outerShdw>
                          </a:effectLst>
                        </a:rPr>
                        <a:t>1%</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endParaRPr lang="he-IL" sz="2000" b="1" dirty="0">
                        <a:solidFill>
                          <a:srgbClr val="FF0000"/>
                        </a:solidFill>
                        <a:effectLst>
                          <a:outerShdw blurRad="38100" dist="38100" dir="2700000" algn="tl">
                            <a:srgbClr val="000000">
                              <a:alpha val="43137"/>
                            </a:srgbClr>
                          </a:outerShdw>
                        </a:effectLst>
                      </a:endParaRPr>
                    </a:p>
                  </a:txBody>
                  <a:tcPr marT="45723" marB="45723" anchor="ctr"/>
                </a:tc>
                <a:extLst>
                  <a:ext uri="{0D108BD9-81ED-4DB2-BD59-A6C34878D82A}">
                    <a16:rowId xmlns:a16="http://schemas.microsoft.com/office/drawing/2014/main" xmlns="" val="10003"/>
                  </a:ext>
                </a:extLst>
              </a:tr>
              <a:tr h="0">
                <a:tc>
                  <a:txBody>
                    <a:bodyPr/>
                    <a:lstStyle/>
                    <a:p>
                      <a:pPr rtl="1">
                        <a:lnSpc>
                          <a:spcPts val="2000"/>
                        </a:lnSpc>
                      </a:pPr>
                      <a:r>
                        <a:rPr lang="he-IL" sz="1500" b="1" dirty="0">
                          <a:solidFill>
                            <a:schemeClr val="tx1"/>
                          </a:solidFill>
                        </a:rPr>
                        <a:t>תכניות לרשויות וטיפול</a:t>
                      </a:r>
                      <a:r>
                        <a:rPr lang="he-IL" sz="1500" b="1" baseline="0" dirty="0">
                          <a:solidFill>
                            <a:schemeClr val="tx1"/>
                          </a:solidFill>
                        </a:rPr>
                        <a:t> באישורן</a:t>
                      </a:r>
                      <a:endParaRPr lang="he-IL" sz="1500" b="1" dirty="0">
                        <a:solidFill>
                          <a:schemeClr val="tx1"/>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1" eaLnBrk="1" fontAlgn="auto" latinLnBrk="0" hangingPunct="1">
                        <a:lnSpc>
                          <a:spcPts val="2000"/>
                        </a:lnSpc>
                        <a:spcBef>
                          <a:spcPts val="0"/>
                        </a:spcBef>
                        <a:spcAft>
                          <a:spcPts val="0"/>
                        </a:spcAft>
                        <a:buClrTx/>
                        <a:buSzTx/>
                        <a:buFontTx/>
                        <a:buNone/>
                        <a:tabLst/>
                        <a:defRPr/>
                      </a:pPr>
                      <a:r>
                        <a:rPr lang="he-IL" sz="1500" dirty="0">
                          <a:solidFill>
                            <a:srgbClr val="FFFF00"/>
                          </a:solidFill>
                          <a:effectLst>
                            <a:outerShdw blurRad="38100" dist="38100" dir="2700000" algn="tl">
                              <a:srgbClr val="000000">
                                <a:alpha val="43137"/>
                              </a:srgbClr>
                            </a:outerShdw>
                          </a:effectLst>
                        </a:rPr>
                        <a:t>4%</a:t>
                      </a:r>
                    </a:p>
                  </a:txBody>
                  <a:tcPr marR="7200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lnSpc>
                          <a:spcPts val="2000"/>
                        </a:lnSpc>
                      </a:pPr>
                      <a:endParaRPr lang="he-IL" sz="1500" b="1" dirty="0">
                        <a:solidFill>
                          <a:srgbClr val="FFFF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647700" marR="0" indent="-647700" algn="ctr" defTabSz="914400" rtl="1" eaLnBrk="1" fontAlgn="auto" latinLnBrk="0" hangingPunct="1">
                        <a:lnSpc>
                          <a:spcPts val="2000"/>
                        </a:lnSpc>
                        <a:spcBef>
                          <a:spcPts val="0"/>
                        </a:spcBef>
                        <a:spcAft>
                          <a:spcPts val="0"/>
                        </a:spcAft>
                        <a:buClrTx/>
                        <a:buSzTx/>
                        <a:buFontTx/>
                        <a:buNone/>
                        <a:tabLst/>
                        <a:defRPr/>
                      </a:pPr>
                      <a:r>
                        <a:rPr lang="he-IL" sz="1500" dirty="0">
                          <a:solidFill>
                            <a:srgbClr val="FF0000"/>
                          </a:solidFill>
                          <a:effectLst>
                            <a:outerShdw blurRad="38100" dist="38100" dir="2700000" algn="tl">
                              <a:srgbClr val="000000">
                                <a:alpha val="43137"/>
                              </a:srgbClr>
                            </a:outerShdw>
                          </a:effectLst>
                        </a:rPr>
                        <a:t>4%</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endParaRPr lang="he-IL" sz="2000" b="1" dirty="0">
                        <a:solidFill>
                          <a:srgbClr val="FF0000"/>
                        </a:solidFill>
                        <a:effectLst>
                          <a:outerShdw blurRad="38100" dist="38100" dir="2700000" algn="tl">
                            <a:srgbClr val="000000">
                              <a:alpha val="43137"/>
                            </a:srgbClr>
                          </a:outerShdw>
                        </a:effectLst>
                      </a:endParaRPr>
                    </a:p>
                  </a:txBody>
                  <a:tcPr marT="45723" marB="45723" anchor="ctr"/>
                </a:tc>
                <a:extLst>
                  <a:ext uri="{0D108BD9-81ED-4DB2-BD59-A6C34878D82A}">
                    <a16:rowId xmlns:a16="http://schemas.microsoft.com/office/drawing/2014/main" xmlns="" val="10004"/>
                  </a:ext>
                </a:extLst>
              </a:tr>
              <a:tr h="0">
                <a:tc>
                  <a:txBody>
                    <a:bodyPr/>
                    <a:lstStyle/>
                    <a:p>
                      <a:pPr rtl="1">
                        <a:lnSpc>
                          <a:spcPts val="2000"/>
                        </a:lnSpc>
                      </a:pPr>
                      <a:r>
                        <a:rPr lang="he-IL" sz="1500" b="1" dirty="0"/>
                        <a:t>תכנון מפורט</a:t>
                      </a:r>
                      <a:endParaRPr lang="he-IL" sz="1500" b="1" dirty="0">
                        <a:solidFill>
                          <a:schemeClr val="tx1"/>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r>
                        <a:rPr lang="he-IL" sz="1500" dirty="0">
                          <a:solidFill>
                            <a:srgbClr val="FFFF00"/>
                          </a:solidFill>
                          <a:effectLst>
                            <a:outerShdw blurRad="38100" dist="38100" dir="2700000" algn="tl">
                              <a:srgbClr val="000000">
                                <a:alpha val="43137"/>
                              </a:srgbClr>
                            </a:outerShdw>
                          </a:effectLst>
                        </a:rPr>
                        <a:t>40%</a:t>
                      </a:r>
                    </a:p>
                  </a:txBody>
                  <a:tcPr marR="7200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lnSpc>
                          <a:spcPts val="2000"/>
                        </a:lnSpc>
                      </a:pPr>
                      <a:endParaRPr lang="he-IL" sz="1500" b="1" dirty="0">
                        <a:solidFill>
                          <a:srgbClr val="FFFF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647700" indent="-647700" algn="ctr" rtl="1">
                        <a:lnSpc>
                          <a:spcPts val="2000"/>
                        </a:lnSpc>
                      </a:pPr>
                      <a:r>
                        <a:rPr lang="he-IL" sz="1500" dirty="0">
                          <a:solidFill>
                            <a:srgbClr val="FF0000"/>
                          </a:solidFill>
                          <a:effectLst>
                            <a:outerShdw blurRad="38100" dist="38100" dir="2700000" algn="tl">
                              <a:srgbClr val="000000">
                                <a:alpha val="43137"/>
                              </a:srgbClr>
                            </a:outerShdw>
                          </a:effectLst>
                        </a:rPr>
                        <a:t>55%</a:t>
                      </a: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vMerge="1">
                  <a:txBody>
                    <a:bodyPr/>
                    <a:lstStyle/>
                    <a:p>
                      <a:pPr algn="ctr" rtl="1"/>
                      <a:endParaRPr lang="he-IL" sz="2000" b="1" dirty="0">
                        <a:solidFill>
                          <a:srgbClr val="FF0000"/>
                        </a:solidFill>
                        <a:effectLst>
                          <a:outerShdw blurRad="38100" dist="38100" dir="2700000" algn="tl">
                            <a:srgbClr val="000000">
                              <a:alpha val="43137"/>
                            </a:srgbClr>
                          </a:outerShdw>
                        </a:effectLst>
                      </a:endParaRPr>
                    </a:p>
                  </a:txBody>
                  <a:tcPr marT="45723" marB="45723" anchor="ctr"/>
                </a:tc>
                <a:extLst>
                  <a:ext uri="{0D108BD9-81ED-4DB2-BD59-A6C34878D82A}">
                    <a16:rowId xmlns:a16="http://schemas.microsoft.com/office/drawing/2014/main" xmlns="" val="10005"/>
                  </a:ext>
                </a:extLst>
              </a:tr>
              <a:tr h="0">
                <a:tc>
                  <a:txBody>
                    <a:bodyPr/>
                    <a:lstStyle/>
                    <a:p>
                      <a:pPr rtl="1">
                        <a:lnSpc>
                          <a:spcPts val="2000"/>
                        </a:lnSpc>
                      </a:pPr>
                      <a:r>
                        <a:rPr lang="he-IL" sz="1500" b="1" dirty="0">
                          <a:solidFill>
                            <a:schemeClr val="accent5">
                              <a:lumMod val="25000"/>
                            </a:schemeClr>
                          </a:solidFill>
                        </a:rPr>
                        <a:t>א)</a:t>
                      </a:r>
                      <a:r>
                        <a:rPr lang="he-IL" sz="1500" b="1" baseline="0" dirty="0">
                          <a:solidFill>
                            <a:schemeClr val="accent5">
                              <a:lumMod val="25000"/>
                            </a:schemeClr>
                          </a:solidFill>
                        </a:rPr>
                        <a:t> חישוב מערכות המתקן</a:t>
                      </a:r>
                      <a:endParaRPr lang="he-IL" sz="1500" b="1" dirty="0">
                        <a:solidFill>
                          <a:schemeClr val="accent5">
                            <a:lumMod val="25000"/>
                          </a:schemeClr>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500" dirty="0">
                          <a:solidFill>
                            <a:schemeClr val="accent5">
                              <a:lumMod val="25000"/>
                            </a:schemeClr>
                          </a:solidFill>
                          <a:effectLst>
                            <a:outerShdw blurRad="38100" dist="38100" dir="2700000" algn="tl">
                              <a:srgbClr val="000000">
                                <a:alpha val="43137"/>
                              </a:srgbClr>
                            </a:outerShdw>
                          </a:effectLst>
                        </a:rPr>
                        <a:t>10%</a:t>
                      </a:r>
                    </a:p>
                  </a:txBody>
                  <a:tcPr marL="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chemeClr val="accent5">
                            <a:lumMod val="25000"/>
                          </a:schemeClr>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rgbClr val="DCE4FF"/>
                    </a:solidFill>
                  </a:tcPr>
                </a:tc>
                <a:tc>
                  <a:txBody>
                    <a:bodyPr/>
                    <a:lstStyle/>
                    <a:p>
                      <a:pPr algn="ctr" rtl="1">
                        <a:lnSpc>
                          <a:spcPts val="2000"/>
                        </a:lnSpc>
                        <a:tabLst>
                          <a:tab pos="174625" algn="l"/>
                        </a:tabLst>
                      </a:pPr>
                      <a:r>
                        <a:rPr lang="he-IL" sz="1500" dirty="0">
                          <a:solidFill>
                            <a:schemeClr val="accent5">
                              <a:lumMod val="25000"/>
                            </a:schemeClr>
                          </a:solidFill>
                          <a:effectLst>
                            <a:outerShdw blurRad="38100" dist="38100" dir="2700000" algn="tl">
                              <a:srgbClr val="000000">
                                <a:alpha val="43137"/>
                              </a:srgbClr>
                            </a:outerShdw>
                          </a:effectLst>
                        </a:rPr>
                        <a:t> 10%</a:t>
                      </a:r>
                    </a:p>
                  </a:txBody>
                  <a:tcPr marR="36000"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rgbClr val="FF00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0006"/>
                  </a:ext>
                </a:extLst>
              </a:tr>
              <a:tr h="0">
                <a:tc>
                  <a:txBody>
                    <a:bodyPr/>
                    <a:lstStyle/>
                    <a:p>
                      <a:pPr rtl="1">
                        <a:lnSpc>
                          <a:spcPts val="2000"/>
                        </a:lnSpc>
                      </a:pPr>
                      <a:r>
                        <a:rPr lang="he-IL" sz="1500" b="1" dirty="0">
                          <a:solidFill>
                            <a:schemeClr val="accent5">
                              <a:lumMod val="25000"/>
                            </a:schemeClr>
                          </a:solidFill>
                        </a:rPr>
                        <a:t>ב)</a:t>
                      </a:r>
                      <a:r>
                        <a:rPr lang="he-IL" sz="1500" b="1" baseline="0" dirty="0">
                          <a:solidFill>
                            <a:schemeClr val="accent5">
                              <a:lumMod val="25000"/>
                            </a:schemeClr>
                          </a:solidFill>
                        </a:rPr>
                        <a:t> תכניות מערך והתקנה כוללות</a:t>
                      </a:r>
                      <a:endParaRPr lang="he-IL" sz="1500" b="1" dirty="0">
                        <a:solidFill>
                          <a:schemeClr val="accent5">
                            <a:lumMod val="25000"/>
                          </a:schemeClr>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500" dirty="0">
                          <a:solidFill>
                            <a:schemeClr val="accent5">
                              <a:lumMod val="25000"/>
                            </a:schemeClr>
                          </a:solidFill>
                          <a:effectLst>
                            <a:outerShdw blurRad="38100" dist="38100" dir="2700000" algn="tl">
                              <a:srgbClr val="000000">
                                <a:alpha val="43137"/>
                              </a:srgbClr>
                            </a:outerShdw>
                          </a:effectLst>
                        </a:rPr>
                        <a:t>20%</a:t>
                      </a:r>
                    </a:p>
                  </a:txBody>
                  <a:tcPr marL="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chemeClr val="accent5">
                            <a:lumMod val="25000"/>
                          </a:schemeClr>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rgbClr val="DCE4FF"/>
                    </a:solidFill>
                  </a:tcPr>
                </a:tc>
                <a:tc>
                  <a:txBody>
                    <a:bodyPr/>
                    <a:lstStyle/>
                    <a:p>
                      <a:pPr algn="ctr" rtl="1">
                        <a:lnSpc>
                          <a:spcPts val="2000"/>
                        </a:lnSpc>
                        <a:tabLst>
                          <a:tab pos="174625" algn="l"/>
                        </a:tabLst>
                      </a:pPr>
                      <a:r>
                        <a:rPr lang="he-IL" sz="1500" dirty="0">
                          <a:solidFill>
                            <a:schemeClr val="accent5">
                              <a:lumMod val="25000"/>
                            </a:schemeClr>
                          </a:solidFill>
                          <a:effectLst>
                            <a:outerShdw blurRad="38100" dist="38100" dir="2700000" algn="tl">
                              <a:srgbClr val="000000">
                                <a:alpha val="43137"/>
                              </a:srgbClr>
                            </a:outerShdw>
                          </a:effectLst>
                        </a:rPr>
                        <a:t> 35%</a:t>
                      </a:r>
                    </a:p>
                  </a:txBody>
                  <a:tcPr marR="36000"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rgbClr val="FF00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0007"/>
                  </a:ext>
                </a:extLst>
              </a:tr>
              <a:tr h="0">
                <a:tc>
                  <a:txBody>
                    <a:bodyPr/>
                    <a:lstStyle/>
                    <a:p>
                      <a:pPr rtl="1">
                        <a:lnSpc>
                          <a:spcPts val="2000"/>
                        </a:lnSpc>
                      </a:pPr>
                      <a:r>
                        <a:rPr lang="he-IL" sz="1500" b="1" dirty="0">
                          <a:solidFill>
                            <a:schemeClr val="accent5">
                              <a:lumMod val="25000"/>
                            </a:schemeClr>
                          </a:solidFill>
                        </a:rPr>
                        <a:t>ג)</a:t>
                      </a:r>
                      <a:r>
                        <a:rPr lang="he-IL" sz="1500" b="1" baseline="0" dirty="0">
                          <a:solidFill>
                            <a:schemeClr val="accent5">
                              <a:lumMod val="25000"/>
                            </a:schemeClr>
                          </a:solidFill>
                        </a:rPr>
                        <a:t> מפרטים, כתבי כמויות ואומדן</a:t>
                      </a:r>
                      <a:endParaRPr lang="he-IL" sz="1500" b="1" dirty="0">
                        <a:solidFill>
                          <a:schemeClr val="accent5">
                            <a:lumMod val="25000"/>
                          </a:schemeClr>
                        </a:solidFill>
                      </a:endParaRPr>
                    </a:p>
                  </a:txBody>
                  <a:tcPr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500" dirty="0">
                          <a:solidFill>
                            <a:schemeClr val="accent5">
                              <a:lumMod val="25000"/>
                            </a:schemeClr>
                          </a:solidFill>
                          <a:effectLst>
                            <a:outerShdw blurRad="38100" dist="38100" dir="2700000" algn="tl">
                              <a:srgbClr val="000000">
                                <a:alpha val="43137"/>
                              </a:srgbClr>
                            </a:outerShdw>
                          </a:effectLst>
                        </a:rPr>
                        <a:t>10%</a:t>
                      </a:r>
                    </a:p>
                  </a:txBody>
                  <a:tcPr marL="0"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chemeClr val="accent5">
                            <a:lumMod val="25000"/>
                          </a:schemeClr>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rgbClr val="DCE4FF"/>
                    </a:solidFill>
                  </a:tcPr>
                </a:tc>
                <a:tc>
                  <a:txBody>
                    <a:bodyPr/>
                    <a:lstStyle/>
                    <a:p>
                      <a:pPr algn="ctr" rtl="1">
                        <a:lnSpc>
                          <a:spcPts val="2000"/>
                        </a:lnSpc>
                        <a:tabLst>
                          <a:tab pos="174625" algn="l"/>
                        </a:tabLst>
                      </a:pPr>
                      <a:r>
                        <a:rPr lang="he-IL" sz="1500" dirty="0">
                          <a:solidFill>
                            <a:schemeClr val="accent5">
                              <a:lumMod val="25000"/>
                            </a:schemeClr>
                          </a:solidFill>
                          <a:effectLst>
                            <a:outerShdw blurRad="38100" dist="38100" dir="2700000" algn="tl">
                              <a:srgbClr val="000000">
                                <a:alpha val="43137"/>
                              </a:srgbClr>
                            </a:outerShdw>
                          </a:effectLst>
                        </a:rPr>
                        <a:t> 10%</a:t>
                      </a:r>
                    </a:p>
                  </a:txBody>
                  <a:tcPr marR="36000" marT="45723" marB="45723">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tcPr>
                </a:tc>
                <a:tc>
                  <a:txBody>
                    <a:bodyPr/>
                    <a:lstStyle/>
                    <a:p>
                      <a:pPr algn="ctr" rtl="1">
                        <a:lnSpc>
                          <a:spcPts val="2000"/>
                        </a:lnSpc>
                      </a:pPr>
                      <a:endParaRPr lang="he-IL" sz="1500" b="1" dirty="0">
                        <a:solidFill>
                          <a:srgbClr val="FF0000"/>
                        </a:solidFill>
                        <a:effectLst>
                          <a:outerShdw blurRad="38100" dist="38100" dir="2700000" algn="tl">
                            <a:srgbClr val="000000">
                              <a:alpha val="43137"/>
                            </a:srgbClr>
                          </a:outerShdw>
                        </a:effectLst>
                      </a:endParaRPr>
                    </a:p>
                  </a:txBody>
                  <a:tcPr marT="45723" marB="45723"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lnT w="3175" cap="flat" cmpd="sng" algn="ctr">
                      <a:solidFill>
                        <a:schemeClr val="accent1">
                          <a:lumMod val="75000"/>
                        </a:schemeClr>
                      </a:solidFill>
                      <a:prstDash val="solid"/>
                      <a:round/>
                      <a:headEnd type="none" w="med" len="med"/>
                      <a:tailEnd type="none" w="med" len="med"/>
                    </a:lnT>
                    <a:lnB w="3175" cap="flat" cmpd="sng" algn="ctr">
                      <a:solidFill>
                        <a:schemeClr val="accent1">
                          <a:lumMod val="75000"/>
                        </a:schemeClr>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xmlns="" val="10008"/>
                  </a:ext>
                </a:extLst>
              </a:tr>
            </a:tbl>
          </a:graphicData>
        </a:graphic>
      </p:graphicFrame>
      <p:sp>
        <p:nvSpPr>
          <p:cNvPr id="43043"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0AB8417-393C-466F-A5F1-C96567B4986C}" type="slidenum">
              <a:rPr lang="he-IL" altLang="he-IL" smtClean="0"/>
              <a:pPr/>
              <a:t>22</a:t>
            </a:fld>
            <a:endParaRPr lang="he-IL" altLang="he-IL"/>
          </a:p>
        </p:txBody>
      </p:sp>
      <p:graphicFrame>
        <p:nvGraphicFramePr>
          <p:cNvPr id="7" name="Content Placeholder 3"/>
          <p:cNvGraphicFramePr>
            <a:graphicFrameLocks/>
          </p:cNvGraphicFramePr>
          <p:nvPr>
            <p:extLst>
              <p:ext uri="{D42A27DB-BD31-4B8C-83A1-F6EECF244321}">
                <p14:modId xmlns:p14="http://schemas.microsoft.com/office/powerpoint/2010/main" val="4187554198"/>
              </p:ext>
            </p:extLst>
          </p:nvPr>
        </p:nvGraphicFramePr>
        <p:xfrm>
          <a:off x="611187" y="5998086"/>
          <a:ext cx="8189913" cy="383242"/>
        </p:xfrm>
        <a:graphic>
          <a:graphicData uri="http://schemas.openxmlformats.org/drawingml/2006/table">
            <a:tbl>
              <a:tblPr rtl="1" firstRow="1" bandRow="1">
                <a:tableStyleId>{21E4AEA4-8DFA-4A89-87EB-49C32662AFE0}</a:tableStyleId>
              </a:tblPr>
              <a:tblGrid>
                <a:gridCol w="2729971">
                  <a:extLst>
                    <a:ext uri="{9D8B030D-6E8A-4147-A177-3AD203B41FA5}">
                      <a16:colId xmlns:a16="http://schemas.microsoft.com/office/drawing/2014/main" xmlns="" val="20000"/>
                    </a:ext>
                  </a:extLst>
                </a:gridCol>
                <a:gridCol w="2729971">
                  <a:extLst>
                    <a:ext uri="{9D8B030D-6E8A-4147-A177-3AD203B41FA5}">
                      <a16:colId xmlns:a16="http://schemas.microsoft.com/office/drawing/2014/main" xmlns="" val="20001"/>
                    </a:ext>
                  </a:extLst>
                </a:gridCol>
                <a:gridCol w="2729971">
                  <a:extLst>
                    <a:ext uri="{9D8B030D-6E8A-4147-A177-3AD203B41FA5}">
                      <a16:colId xmlns:a16="http://schemas.microsoft.com/office/drawing/2014/main" xmlns="" val="20002"/>
                    </a:ext>
                  </a:extLst>
                </a:gridCol>
              </a:tblGrid>
              <a:tr h="360000">
                <a:tc>
                  <a:txBody>
                    <a:bodyPr/>
                    <a:lstStyle/>
                    <a:p>
                      <a:pPr rtl="1">
                        <a:lnSpc>
                          <a:spcPts val="2300"/>
                        </a:lnSpc>
                      </a:pPr>
                      <a:r>
                        <a:rPr lang="he-IL" sz="1800" dirty="0">
                          <a:solidFill>
                            <a:schemeClr val="tx1"/>
                          </a:solidFill>
                        </a:rPr>
                        <a:t>סה"כ</a:t>
                      </a:r>
                    </a:p>
                  </a:txBody>
                  <a:tcPr marT="45571" marB="45571">
                    <a:solidFill>
                      <a:srgbClr val="FFFFCC"/>
                    </a:solidFill>
                  </a:tcPr>
                </a:tc>
                <a:tc>
                  <a:txBody>
                    <a:bodyPr/>
                    <a:lstStyle/>
                    <a:p>
                      <a:pPr algn="ctr" rtl="1">
                        <a:lnSpc>
                          <a:spcPts val="2300"/>
                        </a:lnSpc>
                      </a:pPr>
                      <a:r>
                        <a:rPr lang="he-IL" sz="2200" dirty="0">
                          <a:solidFill>
                            <a:srgbClr val="FFFF00"/>
                          </a:solidFill>
                          <a:effectLst>
                            <a:outerShdw blurRad="38100" dist="38100" dir="2700000" algn="tl">
                              <a:srgbClr val="000000">
                                <a:alpha val="43137"/>
                              </a:srgbClr>
                            </a:outerShdw>
                          </a:effectLst>
                        </a:rPr>
                        <a:t>100%</a:t>
                      </a:r>
                    </a:p>
                  </a:txBody>
                  <a:tcPr marT="45571" marB="45571">
                    <a:solidFill>
                      <a:srgbClr val="FFFFCC"/>
                    </a:solidFill>
                  </a:tcPr>
                </a:tc>
                <a:tc>
                  <a:txBody>
                    <a:bodyPr/>
                    <a:lstStyle/>
                    <a:p>
                      <a:pPr algn="r" rtl="1">
                        <a:lnSpc>
                          <a:spcPts val="2300"/>
                        </a:lnSpc>
                      </a:pPr>
                      <a:r>
                        <a:rPr lang="he-IL" sz="2200" dirty="0">
                          <a:solidFill>
                            <a:srgbClr val="FF0000"/>
                          </a:solidFill>
                          <a:effectLst>
                            <a:outerShdw blurRad="38100" dist="38100" dir="2700000" algn="tl">
                              <a:srgbClr val="000000">
                                <a:alpha val="43137"/>
                              </a:srgbClr>
                            </a:outerShdw>
                          </a:effectLst>
                        </a:rPr>
                        <a:t>                     100%  </a:t>
                      </a:r>
                    </a:p>
                  </a:txBody>
                  <a:tcPr marT="45571" marB="45571" anchor="ctr">
                    <a:solidFill>
                      <a:srgbClr val="FFFFCC"/>
                    </a:solidFill>
                  </a:tcPr>
                </a:tc>
                <a:extLst>
                  <a:ext uri="{0D108BD9-81ED-4DB2-BD59-A6C34878D82A}">
                    <a16:rowId xmlns:a16="http://schemas.microsoft.com/office/drawing/2014/main" xmlns="" val="10000"/>
                  </a:ext>
                </a:extLst>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406700892"/>
              </p:ext>
            </p:extLst>
          </p:nvPr>
        </p:nvGraphicFramePr>
        <p:xfrm>
          <a:off x="611560" y="4149080"/>
          <a:ext cx="8189911" cy="1888568"/>
        </p:xfrm>
        <a:graphic>
          <a:graphicData uri="http://schemas.openxmlformats.org/drawingml/2006/table">
            <a:tbl>
              <a:tblPr rtl="1" firstRow="1" bandRow="1">
                <a:tableStyleId>{21E4AEA4-8DFA-4A89-87EB-49C32662AFE0}</a:tableStyleId>
              </a:tblPr>
              <a:tblGrid>
                <a:gridCol w="3058749">
                  <a:extLst>
                    <a:ext uri="{9D8B030D-6E8A-4147-A177-3AD203B41FA5}">
                      <a16:colId xmlns:a16="http://schemas.microsoft.com/office/drawing/2014/main" xmlns="" val="20000"/>
                    </a:ext>
                  </a:extLst>
                </a:gridCol>
                <a:gridCol w="1200596">
                  <a:extLst>
                    <a:ext uri="{9D8B030D-6E8A-4147-A177-3AD203B41FA5}">
                      <a16:colId xmlns:a16="http://schemas.microsoft.com/office/drawing/2014/main" xmlns="" val="20001"/>
                    </a:ext>
                  </a:extLst>
                </a:gridCol>
                <a:gridCol w="1200596">
                  <a:extLst>
                    <a:ext uri="{9D8B030D-6E8A-4147-A177-3AD203B41FA5}">
                      <a16:colId xmlns:a16="http://schemas.microsoft.com/office/drawing/2014/main" xmlns="" val="20002"/>
                    </a:ext>
                  </a:extLst>
                </a:gridCol>
                <a:gridCol w="1364985">
                  <a:extLst>
                    <a:ext uri="{9D8B030D-6E8A-4147-A177-3AD203B41FA5}">
                      <a16:colId xmlns:a16="http://schemas.microsoft.com/office/drawing/2014/main" xmlns="" val="20003"/>
                    </a:ext>
                  </a:extLst>
                </a:gridCol>
                <a:gridCol w="1364985">
                  <a:extLst>
                    <a:ext uri="{9D8B030D-6E8A-4147-A177-3AD203B41FA5}">
                      <a16:colId xmlns:a16="http://schemas.microsoft.com/office/drawing/2014/main" xmlns="" val="20004"/>
                    </a:ext>
                  </a:extLst>
                </a:gridCol>
              </a:tblGrid>
              <a:tr h="0">
                <a:tc>
                  <a:txBody>
                    <a:bodyPr/>
                    <a:lstStyle/>
                    <a:p>
                      <a:pPr rtl="1">
                        <a:lnSpc>
                          <a:spcPts val="2000"/>
                        </a:lnSpc>
                      </a:pPr>
                      <a:r>
                        <a:rPr lang="he-IL" sz="1500" b="1" u="none" dirty="0">
                          <a:solidFill>
                            <a:schemeClr val="tx1"/>
                          </a:solidFill>
                        </a:rPr>
                        <a:t>פיקוח עליון</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a:txBody>
                    <a:bodyPr/>
                    <a:lstStyle/>
                    <a:p>
                      <a:pPr algn="ctr" rtl="1">
                        <a:lnSpc>
                          <a:spcPts val="2000"/>
                        </a:lnSpc>
                      </a:pPr>
                      <a:r>
                        <a:rPr lang="en-US" sz="1500" b="1" u="none" dirty="0">
                          <a:solidFill>
                            <a:srgbClr val="FFFF00"/>
                          </a:solidFill>
                          <a:effectLst>
                            <a:outerShdw blurRad="38100" dist="38100" dir="2700000" algn="tl">
                              <a:srgbClr val="000000">
                                <a:alpha val="43137"/>
                              </a:srgbClr>
                            </a:outerShdw>
                          </a:effectLst>
                        </a:rPr>
                        <a:t>12%</a:t>
                      </a:r>
                      <a:endParaRPr lang="he-IL" sz="1500" b="1" u="none" dirty="0">
                        <a:solidFill>
                          <a:srgbClr val="FFFF00"/>
                        </a:solidFill>
                        <a:effectLst>
                          <a:outerShdw blurRad="38100" dist="38100" dir="2700000" algn="tl">
                            <a:srgbClr val="000000">
                              <a:alpha val="43137"/>
                            </a:srgbClr>
                          </a:outerShdw>
                        </a:effectLst>
                      </a:endParaRP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rowSpan="4">
                  <a:txBody>
                    <a:bodyPr/>
                    <a:lstStyle/>
                    <a:p>
                      <a:pPr algn="ctr" rtl="1">
                        <a:lnSpc>
                          <a:spcPts val="2000"/>
                        </a:lnSpc>
                      </a:pPr>
                      <a:r>
                        <a:rPr lang="he-IL" sz="1800" b="1" u="none" dirty="0">
                          <a:solidFill>
                            <a:srgbClr val="FFFF00"/>
                          </a:solidFill>
                          <a:effectLst>
                            <a:outerShdw blurRad="38100" dist="38100" dir="2700000" algn="tl">
                              <a:srgbClr val="000000">
                                <a:alpha val="43137"/>
                              </a:srgbClr>
                            </a:outerShdw>
                          </a:effectLst>
                        </a:rPr>
                        <a:t>20%</a:t>
                      </a: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a:txBody>
                    <a:bodyPr/>
                    <a:lstStyle/>
                    <a:p>
                      <a:pPr marL="719138" indent="-719138" algn="ctr" rtl="1">
                        <a:lnSpc>
                          <a:spcPts val="2000"/>
                        </a:lnSpc>
                      </a:pPr>
                      <a:r>
                        <a:rPr lang="he-IL" sz="1500" b="1" u="none" dirty="0">
                          <a:solidFill>
                            <a:srgbClr val="FF0000"/>
                          </a:solidFill>
                          <a:effectLst>
                            <a:outerShdw blurRad="38100" dist="38100" dir="2700000" algn="tl">
                              <a:srgbClr val="000000">
                                <a:alpha val="43137"/>
                              </a:srgbClr>
                            </a:outerShdw>
                          </a:effectLst>
                        </a:rPr>
                        <a:t>12%</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rowSpan="4">
                  <a:txBody>
                    <a:bodyPr/>
                    <a:lstStyle/>
                    <a:p>
                      <a:pPr algn="ctr" rtl="1"/>
                      <a:r>
                        <a:rPr lang="he-IL" sz="1800" b="1" u="none" dirty="0">
                          <a:solidFill>
                            <a:srgbClr val="FF0000"/>
                          </a:solidFill>
                          <a:effectLst>
                            <a:outerShdw blurRad="38100" dist="38100" dir="2700000" algn="tl">
                              <a:srgbClr val="000000">
                                <a:alpha val="43137"/>
                              </a:srgbClr>
                            </a:outerShdw>
                          </a:effectLst>
                        </a:rPr>
                        <a:t>20%</a:t>
                      </a: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extLst>
                  <a:ext uri="{0D108BD9-81ED-4DB2-BD59-A6C34878D82A}">
                    <a16:rowId xmlns:a16="http://schemas.microsoft.com/office/drawing/2014/main" xmlns="" val="10000"/>
                  </a:ext>
                </a:extLst>
              </a:tr>
              <a:tr h="0">
                <a:tc>
                  <a:txBody>
                    <a:bodyPr/>
                    <a:lstStyle/>
                    <a:p>
                      <a:pPr rtl="1">
                        <a:lnSpc>
                          <a:spcPts val="2000"/>
                        </a:lnSpc>
                      </a:pPr>
                      <a:r>
                        <a:rPr lang="he-IL" sz="1500" b="1" u="none" dirty="0">
                          <a:solidFill>
                            <a:schemeClr val="tx1"/>
                          </a:solidFill>
                        </a:rPr>
                        <a:t>בדיקת תכניות יצור והרכבה וחלופות תכנון</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a:txBody>
                    <a:bodyPr/>
                    <a:lstStyle/>
                    <a:p>
                      <a:pPr algn="ctr" rtl="1">
                        <a:lnSpc>
                          <a:spcPts val="2000"/>
                        </a:lnSpc>
                      </a:pPr>
                      <a:r>
                        <a:rPr lang="en-US" sz="1500" b="1" u="none" dirty="0">
                          <a:solidFill>
                            <a:srgbClr val="FFFF00"/>
                          </a:solidFill>
                          <a:effectLst>
                            <a:outerShdw blurRad="38100" dist="38100" dir="2700000" algn="tl">
                              <a:srgbClr val="000000">
                                <a:alpha val="43137"/>
                              </a:srgbClr>
                            </a:outerShdw>
                          </a:effectLst>
                        </a:rPr>
                        <a:t>4%</a:t>
                      </a:r>
                      <a:endParaRPr lang="he-IL" sz="1500" b="1" u="none" dirty="0">
                        <a:solidFill>
                          <a:srgbClr val="FFFF00"/>
                        </a:solidFill>
                        <a:effectLst>
                          <a:outerShdw blurRad="38100" dist="38100" dir="2700000" algn="tl">
                            <a:srgbClr val="000000">
                              <a:alpha val="43137"/>
                            </a:srgbClr>
                          </a:outerShdw>
                        </a:effectLst>
                      </a:endParaRP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vMerge="1">
                  <a:txBody>
                    <a:bodyPr/>
                    <a:lstStyle/>
                    <a:p>
                      <a:pPr algn="ctr" rtl="1">
                        <a:lnSpc>
                          <a:spcPts val="2000"/>
                        </a:lnSpc>
                      </a:pPr>
                      <a:endParaRPr lang="he-IL" sz="1500" b="1" u="none" dirty="0">
                        <a:solidFill>
                          <a:srgbClr val="FFFF00"/>
                        </a:solidFill>
                        <a:effectLst>
                          <a:outerShdw blurRad="38100" dist="38100" dir="2700000" algn="tl">
                            <a:srgbClr val="000000">
                              <a:alpha val="43137"/>
                            </a:srgbClr>
                          </a:outerShdw>
                        </a:effectLst>
                      </a:endParaRP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a:txBody>
                    <a:bodyPr/>
                    <a:lstStyle/>
                    <a:p>
                      <a:pPr marL="719138" indent="-719138" algn="ctr" rtl="1">
                        <a:lnSpc>
                          <a:spcPts val="2000"/>
                        </a:lnSpc>
                      </a:pPr>
                      <a:r>
                        <a:rPr lang="he-IL" sz="1500" b="1" u="none" dirty="0">
                          <a:solidFill>
                            <a:srgbClr val="FF0000"/>
                          </a:solidFill>
                          <a:effectLst>
                            <a:outerShdw blurRad="38100" dist="38100" dir="2700000" algn="tl">
                              <a:srgbClr val="000000">
                                <a:alpha val="43137"/>
                              </a:srgbClr>
                            </a:outerShdw>
                          </a:effectLst>
                        </a:rPr>
                        <a:t>4%</a:t>
                      </a: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vMerge="1">
                  <a:txBody>
                    <a:bodyPr/>
                    <a:lstStyle/>
                    <a:p>
                      <a:pPr algn="ctr" rtl="1"/>
                      <a:endParaRPr lang="he-IL" sz="2000" b="1" u="none" dirty="0">
                        <a:solidFill>
                          <a:srgbClr val="FF0000"/>
                        </a:solidFill>
                        <a:effectLst>
                          <a:outerShdw blurRad="38100" dist="38100" dir="2700000" algn="tl">
                            <a:srgbClr val="000000">
                              <a:alpha val="43137"/>
                            </a:srgbClr>
                          </a:outerShdw>
                        </a:effectLst>
                      </a:endParaRPr>
                    </a:p>
                  </a:txBody>
                  <a:tcPr marT="45571" marB="45571">
                    <a:solidFill>
                      <a:srgbClr val="CCFF99"/>
                    </a:solidFill>
                  </a:tcPr>
                </a:tc>
                <a:extLst>
                  <a:ext uri="{0D108BD9-81ED-4DB2-BD59-A6C34878D82A}">
                    <a16:rowId xmlns:a16="http://schemas.microsoft.com/office/drawing/2014/main" xmlns="" val="10001"/>
                  </a:ext>
                </a:extLst>
              </a:tr>
              <a:tr h="0">
                <a:tc>
                  <a:txBody>
                    <a:bodyPr/>
                    <a:lstStyle/>
                    <a:p>
                      <a:pPr rtl="1">
                        <a:lnSpc>
                          <a:spcPts val="2000"/>
                        </a:lnSpc>
                      </a:pPr>
                      <a:r>
                        <a:rPr lang="he-IL" sz="1500" b="1" u="none" dirty="0">
                          <a:solidFill>
                            <a:schemeClr val="tx1"/>
                          </a:solidFill>
                        </a:rPr>
                        <a:t>בדיקה ואישור תכניות עדות </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a:txBody>
                    <a:bodyPr/>
                    <a:lstStyle/>
                    <a:p>
                      <a:pPr algn="ctr" rtl="1">
                        <a:lnSpc>
                          <a:spcPts val="2000"/>
                        </a:lnSpc>
                      </a:pPr>
                      <a:r>
                        <a:rPr lang="en-US" sz="1500" b="1" u="none" dirty="0">
                          <a:solidFill>
                            <a:srgbClr val="FFFF00"/>
                          </a:solidFill>
                          <a:effectLst>
                            <a:outerShdw blurRad="38100" dist="38100" dir="2700000" algn="tl">
                              <a:srgbClr val="000000">
                                <a:alpha val="43137"/>
                              </a:srgbClr>
                            </a:outerShdw>
                          </a:effectLst>
                        </a:rPr>
                        <a:t>2%</a:t>
                      </a:r>
                      <a:endParaRPr lang="he-IL" sz="1500" b="1" u="none" dirty="0">
                        <a:solidFill>
                          <a:srgbClr val="FFFF00"/>
                        </a:solidFill>
                        <a:effectLst>
                          <a:outerShdw blurRad="38100" dist="38100" dir="2700000" algn="tl">
                            <a:srgbClr val="000000">
                              <a:alpha val="43137"/>
                            </a:srgbClr>
                          </a:outerShdw>
                        </a:effectLst>
                      </a:endParaRP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vMerge="1">
                  <a:txBody>
                    <a:bodyPr/>
                    <a:lstStyle/>
                    <a:p>
                      <a:pPr algn="ctr" rtl="1">
                        <a:lnSpc>
                          <a:spcPts val="2000"/>
                        </a:lnSpc>
                      </a:pPr>
                      <a:endParaRPr lang="he-IL" sz="1500" b="1" u="none" dirty="0">
                        <a:solidFill>
                          <a:srgbClr val="FFFF00"/>
                        </a:solidFill>
                        <a:effectLst>
                          <a:outerShdw blurRad="38100" dist="38100" dir="2700000" algn="tl">
                            <a:srgbClr val="000000">
                              <a:alpha val="43137"/>
                            </a:srgbClr>
                          </a:outerShdw>
                        </a:effectLst>
                      </a:endParaRP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a:txBody>
                    <a:bodyPr/>
                    <a:lstStyle/>
                    <a:p>
                      <a:pPr marL="719138" indent="-719138" algn="ctr" rtl="1">
                        <a:lnSpc>
                          <a:spcPts val="2000"/>
                        </a:lnSpc>
                      </a:pPr>
                      <a:r>
                        <a:rPr lang="he-IL" sz="1500" b="1" u="none" dirty="0">
                          <a:solidFill>
                            <a:srgbClr val="FF0000"/>
                          </a:solidFill>
                          <a:effectLst>
                            <a:outerShdw blurRad="38100" dist="38100" dir="2700000" algn="tl">
                              <a:srgbClr val="000000">
                                <a:alpha val="43137"/>
                              </a:srgbClr>
                            </a:outerShdw>
                          </a:effectLst>
                        </a:rPr>
                        <a:t>2%</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99"/>
                    </a:solidFill>
                  </a:tcPr>
                </a:tc>
                <a:tc vMerge="1">
                  <a:txBody>
                    <a:bodyPr/>
                    <a:lstStyle/>
                    <a:p>
                      <a:pPr algn="ctr" rtl="1"/>
                      <a:endParaRPr lang="he-IL" sz="2000" b="1" u="none" dirty="0">
                        <a:solidFill>
                          <a:srgbClr val="FF0000"/>
                        </a:solidFill>
                        <a:effectLst>
                          <a:outerShdw blurRad="38100" dist="38100" dir="2700000" algn="tl">
                            <a:srgbClr val="000000">
                              <a:alpha val="43137"/>
                            </a:srgbClr>
                          </a:outerShdw>
                        </a:effectLst>
                      </a:endParaRPr>
                    </a:p>
                  </a:txBody>
                  <a:tcPr marT="45571" marB="45571">
                    <a:solidFill>
                      <a:srgbClr val="CCFF99"/>
                    </a:solidFill>
                  </a:tcPr>
                </a:tc>
                <a:extLst>
                  <a:ext uri="{0D108BD9-81ED-4DB2-BD59-A6C34878D82A}">
                    <a16:rowId xmlns:a16="http://schemas.microsoft.com/office/drawing/2014/main" xmlns="" val="10002"/>
                  </a:ext>
                </a:extLst>
              </a:tr>
              <a:tr h="0">
                <a:tc>
                  <a:txBody>
                    <a:bodyPr/>
                    <a:lstStyle/>
                    <a:p>
                      <a:pPr rtl="1">
                        <a:lnSpc>
                          <a:spcPts val="2000"/>
                        </a:lnSpc>
                      </a:pPr>
                      <a:r>
                        <a:rPr lang="he-IL" sz="1500" b="1" u="none" dirty="0">
                          <a:solidFill>
                            <a:schemeClr val="tx1"/>
                          </a:solidFill>
                        </a:rPr>
                        <a:t>בדיקת המתקן ואישורו:</a:t>
                      </a:r>
                    </a:p>
                    <a:p>
                      <a:pPr rtl="1">
                        <a:lnSpc>
                          <a:spcPts val="2000"/>
                        </a:lnSpc>
                      </a:pPr>
                      <a:r>
                        <a:rPr lang="he-IL" sz="1500" b="1" u="none" dirty="0">
                          <a:solidFill>
                            <a:schemeClr val="tx1"/>
                          </a:solidFill>
                        </a:rPr>
                        <a:t>השתתפות בהליכי קבלת המתקן</a:t>
                      </a: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a:txBody>
                    <a:bodyPr/>
                    <a:lstStyle/>
                    <a:p>
                      <a:pPr algn="ctr" rtl="1">
                        <a:lnSpc>
                          <a:spcPts val="2000"/>
                        </a:lnSpc>
                      </a:pPr>
                      <a:r>
                        <a:rPr lang="en-US" sz="1500" b="1" u="none" dirty="0">
                          <a:solidFill>
                            <a:srgbClr val="FFFF00"/>
                          </a:solidFill>
                          <a:effectLst>
                            <a:outerShdw blurRad="38100" dist="38100" dir="2700000" algn="tl">
                              <a:srgbClr val="000000">
                                <a:alpha val="43137"/>
                              </a:srgbClr>
                            </a:outerShdw>
                          </a:effectLst>
                        </a:rPr>
                        <a:t>2%</a:t>
                      </a:r>
                      <a:endParaRPr lang="he-IL" sz="1500" b="1" u="none" dirty="0">
                        <a:solidFill>
                          <a:srgbClr val="FFFF00"/>
                        </a:solidFill>
                        <a:effectLst>
                          <a:outerShdw blurRad="38100" dist="38100" dir="2700000" algn="tl">
                            <a:srgbClr val="000000">
                              <a:alpha val="43137"/>
                            </a:srgbClr>
                          </a:outerShdw>
                        </a:effectLst>
                      </a:endParaRP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vMerge="1">
                  <a:txBody>
                    <a:bodyPr/>
                    <a:lstStyle/>
                    <a:p>
                      <a:pPr algn="ctr" rtl="1">
                        <a:lnSpc>
                          <a:spcPts val="2000"/>
                        </a:lnSpc>
                      </a:pPr>
                      <a:endParaRPr lang="he-IL" sz="1500" b="1" u="none" dirty="0">
                        <a:solidFill>
                          <a:srgbClr val="FFFF00"/>
                        </a:solidFill>
                        <a:effectLst>
                          <a:outerShdw blurRad="38100" dist="38100" dir="2700000" algn="tl">
                            <a:srgbClr val="000000">
                              <a:alpha val="43137"/>
                            </a:srgbClr>
                          </a:outerShdw>
                        </a:effectLst>
                      </a:endParaRPr>
                    </a:p>
                  </a:txBody>
                  <a:tcPr marT="45571" marB="45571">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a:txBody>
                    <a:bodyPr/>
                    <a:lstStyle/>
                    <a:p>
                      <a:pPr marL="0" marR="0" indent="0" algn="ctr" defTabSz="914400" rtl="1" eaLnBrk="1" fontAlgn="auto" latinLnBrk="0" hangingPunct="1">
                        <a:lnSpc>
                          <a:spcPts val="2000"/>
                        </a:lnSpc>
                        <a:spcBef>
                          <a:spcPts val="0"/>
                        </a:spcBef>
                        <a:spcAft>
                          <a:spcPts val="0"/>
                        </a:spcAft>
                        <a:buClrTx/>
                        <a:buSzTx/>
                        <a:buFontTx/>
                        <a:buNone/>
                        <a:tabLst/>
                        <a:defRPr/>
                      </a:pPr>
                      <a:r>
                        <a:rPr lang="he-IL" sz="1500" b="1" u="none" dirty="0">
                          <a:solidFill>
                            <a:srgbClr val="FF0000"/>
                          </a:solidFill>
                          <a:effectLst>
                            <a:outerShdw blurRad="38100" dist="38100" dir="2700000" algn="tl">
                              <a:srgbClr val="000000">
                                <a:alpha val="43137"/>
                              </a:srgbClr>
                            </a:outerShdw>
                          </a:effectLst>
                        </a:rPr>
                        <a:t>2%</a:t>
                      </a:r>
                      <a:r>
                        <a:rPr lang="he-IL" sz="1500" b="1" u="none" baseline="0" dirty="0">
                          <a:solidFill>
                            <a:srgbClr val="FF0000"/>
                          </a:solidFill>
                          <a:effectLst>
                            <a:outerShdw blurRad="38100" dist="38100" dir="2700000" algn="tl">
                              <a:srgbClr val="000000">
                                <a:alpha val="43137"/>
                              </a:srgbClr>
                            </a:outerShdw>
                          </a:effectLst>
                        </a:rPr>
                        <a:t>  </a:t>
                      </a:r>
                      <a:endParaRPr lang="he-IL" sz="1500" b="1" u="none" dirty="0">
                        <a:solidFill>
                          <a:srgbClr val="FF0000"/>
                        </a:solidFill>
                        <a:effectLst>
                          <a:outerShdw blurRad="38100" dist="38100" dir="2700000" algn="tl">
                            <a:srgbClr val="000000">
                              <a:alpha val="43137"/>
                            </a:srgbClr>
                          </a:outerShdw>
                        </a:effectLst>
                      </a:endParaRPr>
                    </a:p>
                  </a:txBody>
                  <a:tcPr marT="45571" marB="45571" anchor="ctr">
                    <a:lnL w="3175" cap="flat" cmpd="sng" algn="ctr">
                      <a:solidFill>
                        <a:srgbClr val="00B050"/>
                      </a:solidFill>
                      <a:prstDash val="solid"/>
                      <a:round/>
                      <a:headEnd type="none" w="med" len="med"/>
                      <a:tailEnd type="none" w="med" len="med"/>
                    </a:lnL>
                    <a:lnR w="3175" cap="flat" cmpd="sng" algn="ctr">
                      <a:solidFill>
                        <a:srgbClr val="00B050"/>
                      </a:solidFill>
                      <a:prstDash val="solid"/>
                      <a:round/>
                      <a:headEnd type="none" w="med" len="med"/>
                      <a:tailEnd type="none" w="med" len="med"/>
                    </a:lnR>
                    <a:lnT w="3175" cap="flat" cmpd="sng" algn="ctr">
                      <a:solidFill>
                        <a:srgbClr val="00B050"/>
                      </a:solidFill>
                      <a:prstDash val="solid"/>
                      <a:round/>
                      <a:headEnd type="none" w="med" len="med"/>
                      <a:tailEnd type="none" w="med" len="med"/>
                    </a:lnT>
                    <a:lnB w="3175" cap="flat" cmpd="sng" algn="ctr">
                      <a:solidFill>
                        <a:srgbClr val="00B050"/>
                      </a:solidFill>
                      <a:prstDash val="solid"/>
                      <a:round/>
                      <a:headEnd type="none" w="med" len="med"/>
                      <a:tailEnd type="none" w="med" len="med"/>
                    </a:lnB>
                    <a:solidFill>
                      <a:srgbClr val="CCFFCC"/>
                    </a:solidFill>
                  </a:tcPr>
                </a:tc>
                <a:tc vMerge="1">
                  <a:txBody>
                    <a:bodyPr/>
                    <a:lstStyle/>
                    <a:p>
                      <a:pPr algn="ctr" rtl="1"/>
                      <a:endParaRPr lang="he-IL" sz="2000" b="1" u="none" dirty="0">
                        <a:solidFill>
                          <a:srgbClr val="FF0000"/>
                        </a:solidFill>
                        <a:effectLst>
                          <a:outerShdw blurRad="38100" dist="38100" dir="2700000" algn="tl">
                            <a:srgbClr val="000000">
                              <a:alpha val="43137"/>
                            </a:srgbClr>
                          </a:outerShdw>
                        </a:effectLst>
                      </a:endParaRPr>
                    </a:p>
                  </a:txBody>
                  <a:tcPr marT="45571" marB="45571">
                    <a:solidFill>
                      <a:srgbClr val="CCFF99"/>
                    </a:solidFill>
                  </a:tcPr>
                </a:tc>
                <a:extLst>
                  <a:ext uri="{0D108BD9-81ED-4DB2-BD59-A6C34878D82A}">
                    <a16:rowId xmlns:a16="http://schemas.microsoft.com/office/drawing/2014/main" xmlns="" val="10003"/>
                  </a:ext>
                </a:extLst>
              </a:tr>
            </a:tbl>
          </a:graphicData>
        </a:graphic>
      </p:graphicFrame>
      <p:sp>
        <p:nvSpPr>
          <p:cNvPr id="12"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lvl="0">
              <a:lnSpc>
                <a:spcPts val="2800"/>
              </a:lnSpc>
            </a:pPr>
            <a:r>
              <a:rPr lang="he-IL" sz="2600" b="0" kern="0" dirty="0"/>
              <a:t>שיעורי השירותים החלקיים יהיו כמפורט להלן:</a:t>
            </a:r>
          </a:p>
        </p:txBody>
      </p:sp>
      <p:grpSp>
        <p:nvGrpSpPr>
          <p:cNvPr id="13" name="קבוצה 12"/>
          <p:cNvGrpSpPr/>
          <p:nvPr/>
        </p:nvGrpSpPr>
        <p:grpSpPr>
          <a:xfrm>
            <a:off x="35496" y="44624"/>
            <a:ext cx="864096" cy="720080"/>
            <a:chOff x="7573545" y="190500"/>
            <a:chExt cx="3047127" cy="2950468"/>
          </a:xfrm>
        </p:grpSpPr>
        <p:pic>
          <p:nvPicPr>
            <p:cNvPr id="14" name="תמונה 13"/>
            <p:cNvPicPr/>
            <p:nvPr/>
          </p:nvPicPr>
          <p:blipFill rotWithShape="1">
            <a:blip r:embed="rId2"/>
            <a:srcRect l="4150" t="4362" r="50000" b="73116"/>
            <a:stretch/>
          </p:blipFill>
          <p:spPr>
            <a:xfrm>
              <a:off x="7573545" y="190500"/>
              <a:ext cx="3047127" cy="1496786"/>
            </a:xfrm>
            <a:prstGeom prst="rect">
              <a:avLst/>
            </a:prstGeom>
          </p:spPr>
        </p:pic>
        <p:pic>
          <p:nvPicPr>
            <p:cNvPr id="15" name="תמונה 14"/>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431630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C64238-480E-4292-AA51-805DEB6552C6}" type="slidenum">
              <a:rPr lang="he-IL" altLang="he-IL" smtClean="0"/>
              <a:pPr/>
              <a:t>23</a:t>
            </a:fld>
            <a:endParaRPr lang="he-IL" altLang="he-IL"/>
          </a:p>
        </p:txBody>
      </p:sp>
      <p:sp>
        <p:nvSpPr>
          <p:cNvPr id="17"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lvl="0">
              <a:lnSpc>
                <a:spcPts val="2800"/>
              </a:lnSpc>
            </a:pPr>
            <a:r>
              <a:rPr lang="he-IL" sz="2600" b="0" kern="0" dirty="0"/>
              <a:t>שירותים נוספים:</a:t>
            </a:r>
          </a:p>
        </p:txBody>
      </p:sp>
      <p:grpSp>
        <p:nvGrpSpPr>
          <p:cNvPr id="19" name="קבוצה 18"/>
          <p:cNvGrpSpPr/>
          <p:nvPr/>
        </p:nvGrpSpPr>
        <p:grpSpPr>
          <a:xfrm>
            <a:off x="35496" y="44624"/>
            <a:ext cx="864096" cy="720080"/>
            <a:chOff x="7573545" y="190500"/>
            <a:chExt cx="3047127" cy="2950468"/>
          </a:xfrm>
        </p:grpSpPr>
        <p:pic>
          <p:nvPicPr>
            <p:cNvPr id="20" name="תמונה 19"/>
            <p:cNvPicPr/>
            <p:nvPr/>
          </p:nvPicPr>
          <p:blipFill rotWithShape="1">
            <a:blip r:embed="rId2"/>
            <a:srcRect l="4150" t="4362" r="50000" b="73116"/>
            <a:stretch/>
          </p:blipFill>
          <p:spPr>
            <a:xfrm>
              <a:off x="7573545" y="190500"/>
              <a:ext cx="3047127" cy="1496786"/>
            </a:xfrm>
            <a:prstGeom prst="rect">
              <a:avLst/>
            </a:prstGeom>
          </p:spPr>
        </p:pic>
        <p:pic>
          <p:nvPicPr>
            <p:cNvPr id="21" name="תמונה 20"/>
            <p:cNvPicPr/>
            <p:nvPr/>
          </p:nvPicPr>
          <p:blipFill rotWithShape="1">
            <a:blip r:embed="rId2"/>
            <a:srcRect l="4150" t="27308" r="50000" b="50000"/>
            <a:stretch/>
          </p:blipFill>
          <p:spPr>
            <a:xfrm>
              <a:off x="7573545" y="1632843"/>
              <a:ext cx="3047127" cy="1508125"/>
            </a:xfrm>
            <a:prstGeom prst="rect">
              <a:avLst/>
            </a:prstGeom>
          </p:spPr>
        </p:pic>
      </p:grpSp>
      <p:sp>
        <p:nvSpPr>
          <p:cNvPr id="2" name="מלבן 1"/>
          <p:cNvSpPr/>
          <p:nvPr/>
        </p:nvSpPr>
        <p:spPr>
          <a:xfrm>
            <a:off x="467544" y="1196752"/>
            <a:ext cx="8208912" cy="3541482"/>
          </a:xfrm>
          <a:prstGeom prst="rect">
            <a:avLst/>
          </a:prstGeom>
          <a:solidFill>
            <a:srgbClr val="FFFFA7"/>
          </a:solidFill>
        </p:spPr>
        <p:txBody>
          <a:bodyPr wrap="square">
            <a:spAutoFit/>
          </a:bodyPr>
          <a:lstStyle/>
          <a:p>
            <a:pPr algn="just" rtl="1">
              <a:lnSpc>
                <a:spcPts val="3400"/>
              </a:lnSpc>
            </a:pPr>
            <a:r>
              <a:rPr lang="he-IL" sz="2400" dirty="0"/>
              <a:t>במידה ובחוזה עם המתכנן יכללו דרישות לביצוע שירותים נוספים כגון: תיאום תכנון, תיאום מערכות מבנה, ייעוץ בטיחות, מדידות וכו' כמתכנן ראשי במסגרת תכנון כוללני, ישולם למתכנן חשמל שכר טרחה בהתאם להוראות התעריפים למקצועות השונים (לרבות התעריף עפ"י פרק</a:t>
            </a:r>
            <a:r>
              <a:rPr lang="x-none" sz="2400"/>
              <a:t> 2.21 </a:t>
            </a:r>
            <a:r>
              <a:rPr lang="he-IL" sz="2400" dirty="0"/>
              <a:t>א</a:t>
            </a:r>
            <a:r>
              <a:rPr lang="x-none" sz="2400"/>
              <a:t>' </a:t>
            </a:r>
            <a:r>
              <a:rPr lang="he-IL" sz="2400" dirty="0"/>
              <a:t>תעריף מתכננים ויועצים לפי ש</a:t>
            </a:r>
            <a:r>
              <a:rPr lang="x-none" sz="2400"/>
              <a:t>"</a:t>
            </a:r>
            <a:r>
              <a:rPr lang="he-IL" sz="2400" dirty="0"/>
              <a:t>ע / עמודה </a:t>
            </a:r>
            <a:r>
              <a:rPr lang="en-US" sz="2400" dirty="0"/>
              <a:t>D</a:t>
            </a:r>
            <a:r>
              <a:rPr lang="he-IL" sz="2400" dirty="0"/>
              <a:t>) בתוקף בעת ביצוע ההזמנה.</a:t>
            </a:r>
            <a:endParaRPr lang="en-US" sz="2400" dirty="0"/>
          </a:p>
          <a:p>
            <a:pPr algn="just" rtl="1">
              <a:lnSpc>
                <a:spcPts val="3400"/>
              </a:lnSpc>
            </a:pPr>
            <a:r>
              <a:rPr lang="he-IL" sz="2400" dirty="0"/>
              <a:t>המתכנן יבצע השירותים הנוספים אך ורק לאחר קבלת הנחיית מנהל החוזה מראש ובכתב.</a:t>
            </a:r>
            <a:endParaRPr lang="en-US" sz="2400" dirty="0"/>
          </a:p>
        </p:txBody>
      </p:sp>
    </p:spTree>
    <p:extLst>
      <p:ext uri="{BB962C8B-B14F-4D97-AF65-F5344CB8AC3E}">
        <p14:creationId xmlns:p14="http://schemas.microsoft.com/office/powerpoint/2010/main" val="26017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מציין מיקום של מספר שקופית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C64238-480E-4292-AA51-805DEB6552C6}" type="slidenum">
              <a:rPr lang="he-IL" altLang="he-IL" smtClean="0"/>
              <a:pPr/>
              <a:t>24</a:t>
            </a:fld>
            <a:endParaRPr lang="he-IL" altLang="he-IL"/>
          </a:p>
        </p:txBody>
      </p:sp>
      <p:sp>
        <p:nvSpPr>
          <p:cNvPr id="17"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pPr lvl="0">
              <a:lnSpc>
                <a:spcPts val="2800"/>
              </a:lnSpc>
            </a:pPr>
            <a:r>
              <a:rPr lang="he-IL" sz="2600" b="0" kern="0" dirty="0"/>
              <a:t>שירותים נוספים:</a:t>
            </a:r>
          </a:p>
        </p:txBody>
      </p:sp>
      <p:grpSp>
        <p:nvGrpSpPr>
          <p:cNvPr id="19" name="קבוצה 18"/>
          <p:cNvGrpSpPr/>
          <p:nvPr/>
        </p:nvGrpSpPr>
        <p:grpSpPr>
          <a:xfrm>
            <a:off x="35496" y="44624"/>
            <a:ext cx="864096" cy="720080"/>
            <a:chOff x="7573545" y="190500"/>
            <a:chExt cx="3047127" cy="2950468"/>
          </a:xfrm>
        </p:grpSpPr>
        <p:pic>
          <p:nvPicPr>
            <p:cNvPr id="20" name="תמונה 19"/>
            <p:cNvPicPr/>
            <p:nvPr/>
          </p:nvPicPr>
          <p:blipFill rotWithShape="1">
            <a:blip r:embed="rId2"/>
            <a:srcRect l="4150" t="4362" r="50000" b="73116"/>
            <a:stretch/>
          </p:blipFill>
          <p:spPr>
            <a:xfrm>
              <a:off x="7573545" y="190500"/>
              <a:ext cx="3047127" cy="1496786"/>
            </a:xfrm>
            <a:prstGeom prst="rect">
              <a:avLst/>
            </a:prstGeom>
          </p:spPr>
        </p:pic>
        <p:pic>
          <p:nvPicPr>
            <p:cNvPr id="21" name="תמונה 20"/>
            <p:cNvPicPr/>
            <p:nvPr/>
          </p:nvPicPr>
          <p:blipFill rotWithShape="1">
            <a:blip r:embed="rId2"/>
            <a:srcRect l="4150" t="27308" r="50000" b="50000"/>
            <a:stretch/>
          </p:blipFill>
          <p:spPr>
            <a:xfrm>
              <a:off x="7573545" y="1632843"/>
              <a:ext cx="3047127" cy="1508125"/>
            </a:xfrm>
            <a:prstGeom prst="rect">
              <a:avLst/>
            </a:prstGeom>
          </p:spPr>
        </p:pic>
      </p:grpSp>
      <p:sp>
        <p:nvSpPr>
          <p:cNvPr id="4" name="מלבן 3"/>
          <p:cNvSpPr/>
          <p:nvPr/>
        </p:nvSpPr>
        <p:spPr>
          <a:xfrm>
            <a:off x="467544" y="1196752"/>
            <a:ext cx="8208912" cy="2521972"/>
          </a:xfrm>
          <a:prstGeom prst="rect">
            <a:avLst/>
          </a:prstGeom>
          <a:solidFill>
            <a:srgbClr val="FFFFA7"/>
          </a:solidFill>
        </p:spPr>
        <p:txBody>
          <a:bodyPr wrap="square">
            <a:spAutoFit/>
          </a:bodyPr>
          <a:lstStyle/>
          <a:p>
            <a:pPr marL="457200" lvl="0" indent="-457200" algn="just" rtl="1">
              <a:lnSpc>
                <a:spcPts val="3200"/>
              </a:lnSpc>
              <a:buFont typeface="+mj-lt"/>
              <a:buAutoNum type="arabicPeriod" startAt="2"/>
            </a:pPr>
            <a:r>
              <a:rPr lang="he-IL" sz="2400" dirty="0"/>
              <a:t>הדרישות לחישובים לתאימות אלקטרומגנטית (בהתאם לחוק הקרינה הבלתי מייננת </a:t>
            </a:r>
            <a:r>
              <a:rPr lang="he-IL" sz="2400" dirty="0" err="1"/>
              <a:t>התשס"ו</a:t>
            </a:r>
            <a:r>
              <a:rPr lang="he-IL" sz="2400" dirty="0"/>
              <a:t> 2006 והמלצות המשרד להגנת הסביבה), תוגדרנה בתחילת כל התקשרות עם מתכנן החשמל, והתמורה עבור שירותים אילו, תסוכם בין הצדדים מראש ובכתב, לפי שעות עבודה או לפי היקף שעות עבודה סופי וקבוע אשר יסוכם במועד קביעת שכ"ט למתכנן.</a:t>
            </a:r>
            <a:endParaRPr lang="en-US" sz="2400" dirty="0"/>
          </a:p>
        </p:txBody>
      </p:sp>
    </p:spTree>
    <p:extLst>
      <p:ext uri="{BB962C8B-B14F-4D97-AF65-F5344CB8AC3E}">
        <p14:creationId xmlns:p14="http://schemas.microsoft.com/office/powerpoint/2010/main" val="117076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25</a:t>
            </a:fld>
            <a:endParaRPr lang="he-IL" altLang="he-IL"/>
          </a:p>
        </p:txBody>
      </p:sp>
      <p:pic>
        <p:nvPicPr>
          <p:cNvPr id="3" name="תמונה 2" descr="Dibujos animados trabajando personas con rompecabezas. Doodle linda escena en miniatura de dos equipos. Dibujado a mano ilustración vectorial para negocios y diseño social. Foto de archivo - 97072249"/>
          <p:cNvPicPr/>
          <p:nvPr/>
        </p:nvPicPr>
        <p:blipFill rotWithShape="1">
          <a:blip r:embed="rId2">
            <a:clrChange>
              <a:clrFrom>
                <a:srgbClr val="F1FFF0"/>
              </a:clrFrom>
              <a:clrTo>
                <a:srgbClr val="F1FFF0">
                  <a:alpha val="0"/>
                </a:srgbClr>
              </a:clrTo>
            </a:clrChange>
            <a:extLst>
              <a:ext uri="{28A0092B-C50C-407E-A947-70E740481C1C}">
                <a14:useLocalDpi xmlns:a14="http://schemas.microsoft.com/office/drawing/2010/main" val="0"/>
              </a:ext>
            </a:extLst>
          </a:blip>
          <a:srcRect t="19517"/>
          <a:stretch/>
        </p:blipFill>
        <p:spPr bwMode="auto">
          <a:xfrm>
            <a:off x="611560" y="1412776"/>
            <a:ext cx="8030818" cy="4968552"/>
          </a:xfrm>
          <a:prstGeom prst="rect">
            <a:avLst/>
          </a:prstGeom>
          <a:noFill/>
          <a:ln>
            <a:noFill/>
          </a:ln>
        </p:spPr>
      </p:pic>
      <p:sp>
        <p:nvSpPr>
          <p:cNvPr id="4" name="מלבן 3"/>
          <p:cNvSpPr/>
          <p:nvPr/>
        </p:nvSpPr>
        <p:spPr>
          <a:xfrm>
            <a:off x="611560" y="5027691"/>
            <a:ext cx="8030817" cy="1015663"/>
          </a:xfrm>
          <a:prstGeom prst="rect">
            <a:avLst/>
          </a:prstGeom>
        </p:spPr>
        <p:txBody>
          <a:bodyPr wrap="square">
            <a:spAutoFit/>
          </a:bodyPr>
          <a:lstStyle/>
          <a:p>
            <a:pPr algn="just" rtl="1"/>
            <a:r>
              <a:rPr lang="he-IL" sz="2000" dirty="0"/>
              <a:t>נשמח לקבל את הערותיכם והצעותיכם החשובות בעניין המבוא והתעריפים, על מנת להמשיך ולשפר את איכותו של הקובץ ו/או להשלים נושאים חסרים או נושאים שאינם ברורים. </a:t>
            </a:r>
          </a:p>
        </p:txBody>
      </p:sp>
      <p:sp>
        <p:nvSpPr>
          <p:cNvPr id="5" name="מלבן 4"/>
          <p:cNvSpPr/>
          <p:nvPr/>
        </p:nvSpPr>
        <p:spPr>
          <a:xfrm>
            <a:off x="611560" y="5981218"/>
            <a:ext cx="8030817" cy="400110"/>
          </a:xfrm>
          <a:prstGeom prst="rect">
            <a:avLst/>
          </a:prstGeom>
        </p:spPr>
        <p:txBody>
          <a:bodyPr wrap="square">
            <a:spAutoFit/>
          </a:bodyPr>
          <a:lstStyle/>
          <a:p>
            <a:pPr algn="just" rtl="1"/>
            <a:r>
              <a:rPr lang="he-IL" sz="2000" dirty="0"/>
              <a:t>הערותיכם והצעותיכם יהוו בסיס לעדכון התעריפים בהמשך.</a:t>
            </a:r>
          </a:p>
        </p:txBody>
      </p:sp>
    </p:spTree>
    <p:extLst>
      <p:ext uri="{BB962C8B-B14F-4D97-AF65-F5344CB8AC3E}">
        <p14:creationId xmlns:p14="http://schemas.microsoft.com/office/powerpoint/2010/main" val="36096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3</a:t>
            </a:fld>
            <a:endParaRPr lang="he-IL" altLang="he-IL"/>
          </a:p>
        </p:txBody>
      </p:sp>
      <p:sp>
        <p:nvSpPr>
          <p:cNvPr id="3" name="מלבן 2"/>
          <p:cNvSpPr/>
          <p:nvPr/>
        </p:nvSpPr>
        <p:spPr>
          <a:xfrm>
            <a:off x="539552" y="1124744"/>
            <a:ext cx="8136904" cy="1092607"/>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271463" lvl="0" indent="-271463" algn="just" rtl="1">
              <a:lnSpc>
                <a:spcPts val="2600"/>
              </a:lnSpc>
              <a:spcBef>
                <a:spcPts val="600"/>
              </a:spcBef>
              <a:spcAft>
                <a:spcPts val="600"/>
              </a:spcAft>
              <a:buFont typeface="+mj-lt"/>
              <a:buAutoNum type="arabicPeriod"/>
            </a:pPr>
            <a:r>
              <a:rPr lang="he-IL" sz="2400" dirty="0">
                <a:solidFill>
                  <a:schemeClr val="tx1"/>
                </a:solidFill>
              </a:rPr>
              <a:t>המהנדס יבצע שירותי תכנון בסיסיים ב-4 שלבים (תכנון מוקדם, תכנון סופי, תכנון מפורט ובדיקת התאמת הביצוע לתכנון- פיקוח עליון) על פי המפורט להלן.</a:t>
            </a:r>
            <a:endParaRPr lang="en-US" sz="2200" dirty="0">
              <a:solidFill>
                <a:schemeClr val="tx1"/>
              </a:solidFill>
            </a:endParaRPr>
          </a:p>
        </p:txBody>
      </p:sp>
      <p:sp>
        <p:nvSpPr>
          <p:cNvPr id="4" name="Title 1"/>
          <p:cNvSpPr txBox="1">
            <a:spLocks/>
          </p:cNvSpPr>
          <p:nvPr/>
        </p:nvSpPr>
        <p:spPr>
          <a:xfrm>
            <a:off x="0" y="180529"/>
            <a:ext cx="831234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תכולת שירותי המהנדס &gt; כללי</a:t>
            </a:r>
            <a:endParaRPr lang="he-IL" altLang="he-IL" sz="2600" kern="0" dirty="0"/>
          </a:p>
        </p:txBody>
      </p:sp>
      <p:sp>
        <p:nvSpPr>
          <p:cNvPr id="5" name="מלבן 4"/>
          <p:cNvSpPr/>
          <p:nvPr/>
        </p:nvSpPr>
        <p:spPr>
          <a:xfrm>
            <a:off x="539552" y="2276872"/>
            <a:ext cx="8136904" cy="1426031"/>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271463" lvl="0" indent="-271463" algn="just" rtl="1">
              <a:lnSpc>
                <a:spcPts val="2600"/>
              </a:lnSpc>
              <a:spcBef>
                <a:spcPts val="600"/>
              </a:spcBef>
              <a:spcAft>
                <a:spcPts val="600"/>
              </a:spcAft>
              <a:buFont typeface="+mj-lt"/>
              <a:buAutoNum type="arabicPeriod" startAt="2"/>
            </a:pPr>
            <a:r>
              <a:rPr lang="he-IL" sz="2400" dirty="0">
                <a:solidFill>
                  <a:schemeClr val="tx1"/>
                </a:solidFill>
              </a:rPr>
              <a:t>הרשות בידי מנהל החוזה לקבוע לפני סיום התכנון שהתמורה בגין שרותי פיקוח עליון תשולם לפי ביקורים באתר על בסיס ש"ע עפ"י דיווח ולא לפי השירותים החלקיים עבור בדיקת התאמת הביצוע לתכנון.</a:t>
            </a:r>
            <a:endParaRPr lang="en-US" sz="2200" dirty="0">
              <a:solidFill>
                <a:schemeClr val="tx1"/>
              </a:solidFill>
            </a:endParaRPr>
          </a:p>
        </p:txBody>
      </p:sp>
      <p:sp>
        <p:nvSpPr>
          <p:cNvPr id="6" name="מלבן 5"/>
          <p:cNvSpPr/>
          <p:nvPr/>
        </p:nvSpPr>
        <p:spPr>
          <a:xfrm>
            <a:off x="539552" y="3757776"/>
            <a:ext cx="8136904" cy="759182"/>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271463" lvl="0" indent="-271463" algn="just" rtl="1">
              <a:lnSpc>
                <a:spcPts val="2600"/>
              </a:lnSpc>
              <a:spcBef>
                <a:spcPts val="600"/>
              </a:spcBef>
              <a:spcAft>
                <a:spcPts val="600"/>
              </a:spcAft>
              <a:buFont typeface="+mj-lt"/>
              <a:buAutoNum type="arabicPeriod" startAt="3"/>
            </a:pPr>
            <a:r>
              <a:rPr lang="he-IL" sz="2400" dirty="0">
                <a:solidFill>
                  <a:schemeClr val="tx1"/>
                </a:solidFill>
              </a:rPr>
              <a:t>תחילת כל אחד מהשלבים מותנה באישור בכתב של מנהל הפרויקט.</a:t>
            </a:r>
            <a:endParaRPr lang="en-US" sz="2200" dirty="0">
              <a:solidFill>
                <a:schemeClr val="tx1"/>
              </a:solidFill>
            </a:endParaRPr>
          </a:p>
        </p:txBody>
      </p:sp>
      <p:sp>
        <p:nvSpPr>
          <p:cNvPr id="7" name="מלבן 6"/>
          <p:cNvSpPr/>
          <p:nvPr/>
        </p:nvSpPr>
        <p:spPr>
          <a:xfrm>
            <a:off x="539552" y="4549864"/>
            <a:ext cx="8136904" cy="1759456"/>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271463" lvl="0" indent="-271463" algn="just" rtl="1">
              <a:lnSpc>
                <a:spcPts val="2600"/>
              </a:lnSpc>
              <a:spcBef>
                <a:spcPts val="600"/>
              </a:spcBef>
              <a:spcAft>
                <a:spcPts val="600"/>
              </a:spcAft>
              <a:buFont typeface="+mj-lt"/>
              <a:buAutoNum type="arabicPeriod" startAt="4"/>
            </a:pPr>
            <a:r>
              <a:rPr lang="he-IL" sz="2400" dirty="0">
                <a:solidFill>
                  <a:schemeClr val="tx1"/>
                </a:solidFill>
              </a:rPr>
              <a:t>בתכנון מתקני חשמל במבנים - התכנון מתייחס אל כל קומות המבנה ממרתפי החניה, המחסנים, קומת כניסה, קומות המבנה או שטחים אחרים, גג המבנה ומערכותיו, שטחים חיצוניים פתוחים (כגון חניות המשרתות את המבנה, גנים, פיתוח צמוד, כבישי גישה וכו').</a:t>
            </a:r>
            <a:endParaRPr lang="en-US" sz="2200" dirty="0">
              <a:solidFill>
                <a:schemeClr val="tx1"/>
              </a:solidFill>
            </a:endParaRPr>
          </a:p>
        </p:txBody>
      </p:sp>
      <p:grpSp>
        <p:nvGrpSpPr>
          <p:cNvPr id="8" name="קבוצה 7"/>
          <p:cNvGrpSpPr/>
          <p:nvPr/>
        </p:nvGrpSpPr>
        <p:grpSpPr>
          <a:xfrm>
            <a:off x="35496" y="44624"/>
            <a:ext cx="864096" cy="720080"/>
            <a:chOff x="7573545" y="190500"/>
            <a:chExt cx="3047127" cy="2950468"/>
          </a:xfrm>
        </p:grpSpPr>
        <p:pic>
          <p:nvPicPr>
            <p:cNvPr id="9" name="תמונה 8"/>
            <p:cNvPicPr/>
            <p:nvPr/>
          </p:nvPicPr>
          <p:blipFill rotWithShape="1">
            <a:blip r:embed="rId2"/>
            <a:srcRect l="4150" t="4362" r="50000" b="73116"/>
            <a:stretch/>
          </p:blipFill>
          <p:spPr>
            <a:xfrm>
              <a:off x="7573545" y="190500"/>
              <a:ext cx="3047127" cy="1496786"/>
            </a:xfrm>
            <a:prstGeom prst="rect">
              <a:avLst/>
            </a:prstGeom>
          </p:spPr>
        </p:pic>
        <p:pic>
          <p:nvPicPr>
            <p:cNvPr id="10" name="תמונה 9"/>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7509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4</a:t>
            </a:fld>
            <a:endParaRPr lang="he-IL" altLang="he-IL"/>
          </a:p>
        </p:txBody>
      </p:sp>
      <p:sp>
        <p:nvSpPr>
          <p:cNvPr id="4" name="Title 1"/>
          <p:cNvSpPr txBox="1">
            <a:spLocks/>
          </p:cNvSpPr>
          <p:nvPr/>
        </p:nvSpPr>
        <p:spPr>
          <a:xfrm>
            <a:off x="0" y="180529"/>
            <a:ext cx="831234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תכולת שירותי המהנדס &gt; כללי</a:t>
            </a:r>
            <a:endParaRPr lang="he-IL" altLang="he-IL" sz="2600" kern="0" dirty="0"/>
          </a:p>
        </p:txBody>
      </p:sp>
      <p:sp>
        <p:nvSpPr>
          <p:cNvPr id="5" name="מלבן 4"/>
          <p:cNvSpPr/>
          <p:nvPr/>
        </p:nvSpPr>
        <p:spPr>
          <a:xfrm>
            <a:off x="539552" y="1124744"/>
            <a:ext cx="8136904" cy="2477601"/>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271463" indent="-271463" algn="just" rtl="1">
              <a:lnSpc>
                <a:spcPts val="2600"/>
              </a:lnSpc>
              <a:spcBef>
                <a:spcPts val="300"/>
              </a:spcBef>
              <a:spcAft>
                <a:spcPts val="300"/>
              </a:spcAft>
              <a:buFont typeface="+mj-lt"/>
              <a:buAutoNum type="arabicPeriod" startAt="5"/>
            </a:pPr>
            <a:r>
              <a:rPr lang="he-IL" sz="2200" dirty="0">
                <a:solidFill>
                  <a:schemeClr val="tx1"/>
                </a:solidFill>
              </a:rPr>
              <a:t>המערכות הכלולות בתכנון מתקני חשמל במבנים כוללות בין היתר:</a:t>
            </a:r>
            <a:endParaRPr lang="en-US" sz="2200" dirty="0">
              <a:solidFill>
                <a:schemeClr val="tx1"/>
              </a:solidFill>
            </a:endParaRPr>
          </a:p>
          <a:p>
            <a:pPr marL="457200" indent="-185738" algn="just" rtl="1">
              <a:lnSpc>
                <a:spcPts val="2600"/>
              </a:lnSpc>
              <a:spcBef>
                <a:spcPts val="300"/>
              </a:spcBef>
              <a:spcAft>
                <a:spcPts val="300"/>
              </a:spcAft>
              <a:buFont typeface="+mj-cs"/>
              <a:buAutoNum type="hebrew2Minus"/>
              <a:tabLst>
                <a:tab pos="631825" algn="l"/>
              </a:tabLst>
            </a:pPr>
            <a:r>
              <a:rPr lang="he-IL" sz="2200" dirty="0">
                <a:solidFill>
                  <a:schemeClr val="tx1"/>
                </a:solidFill>
              </a:rPr>
              <a:t>	אספקת חשמל כללית למבנה, לרבות לכל אביזרי הקצה.</a:t>
            </a:r>
          </a:p>
          <a:p>
            <a:pPr marL="457200" indent="-185738" algn="just" rtl="1">
              <a:lnSpc>
                <a:spcPts val="2600"/>
              </a:lnSpc>
              <a:spcBef>
                <a:spcPts val="300"/>
              </a:spcBef>
              <a:spcAft>
                <a:spcPts val="300"/>
              </a:spcAft>
              <a:buFont typeface="+mj-cs"/>
              <a:buAutoNum type="hebrew2Minus"/>
              <a:tabLst>
                <a:tab pos="631825" algn="l"/>
              </a:tabLst>
            </a:pPr>
            <a:r>
              <a:rPr lang="he-IL" sz="2200" dirty="0">
                <a:solidFill>
                  <a:schemeClr val="tx1"/>
                </a:solidFill>
              </a:rPr>
              <a:t>תאורה, לרבות תאורת חירום.</a:t>
            </a:r>
          </a:p>
          <a:p>
            <a:pPr marL="457200" indent="-185738" algn="just" rtl="1">
              <a:lnSpc>
                <a:spcPts val="2600"/>
              </a:lnSpc>
              <a:spcBef>
                <a:spcPts val="300"/>
              </a:spcBef>
              <a:spcAft>
                <a:spcPts val="300"/>
              </a:spcAft>
              <a:buFont typeface="+mj-cs"/>
              <a:buAutoNum type="hebrew2Minus"/>
              <a:tabLst>
                <a:tab pos="631825" algn="l"/>
              </a:tabLst>
            </a:pPr>
            <a:r>
              <a:rPr lang="he-IL" sz="2200" dirty="0">
                <a:solidFill>
                  <a:schemeClr val="tx1"/>
                </a:solidFill>
              </a:rPr>
              <a:t>חיבור הבניין למערכת התשתית החיצונית עד 100 מ' מהמבנה/מתקן.</a:t>
            </a:r>
          </a:p>
          <a:p>
            <a:pPr marL="457200" indent="-185738" algn="just" rtl="1">
              <a:lnSpc>
                <a:spcPts val="2600"/>
              </a:lnSpc>
              <a:spcBef>
                <a:spcPts val="300"/>
              </a:spcBef>
              <a:spcAft>
                <a:spcPts val="300"/>
              </a:spcAft>
              <a:buFont typeface="+mj-cs"/>
              <a:buAutoNum type="hebrew2Minus"/>
              <a:tabLst>
                <a:tab pos="631825" algn="l"/>
              </a:tabLst>
            </a:pPr>
            <a:r>
              <a:rPr lang="he-IL" sz="2200" dirty="0">
                <a:solidFill>
                  <a:schemeClr val="tx1"/>
                </a:solidFill>
              </a:rPr>
              <a:t>תאורת חוץ הצמודה למבנה, תאורת כבישים וחניות, תאורה דקורטיבית </a:t>
            </a:r>
          </a:p>
          <a:p>
            <a:pPr marL="457200" indent="-185738" algn="just" rtl="1">
              <a:lnSpc>
                <a:spcPts val="2600"/>
              </a:lnSpc>
              <a:spcBef>
                <a:spcPts val="300"/>
              </a:spcBef>
              <a:spcAft>
                <a:spcPts val="300"/>
              </a:spcAft>
              <a:buFont typeface="+mj-cs"/>
              <a:buAutoNum type="hebrew2Minus"/>
              <a:tabLst>
                <a:tab pos="631825" algn="l"/>
              </a:tabLst>
            </a:pPr>
            <a:r>
              <a:rPr lang="he-IL" sz="2200" dirty="0">
                <a:solidFill>
                  <a:schemeClr val="tx1"/>
                </a:solidFill>
              </a:rPr>
              <a:t> תשתיות למערכות המבנה:</a:t>
            </a:r>
            <a:endParaRPr lang="en-US" sz="2200" dirty="0">
              <a:solidFill>
                <a:schemeClr val="tx1"/>
              </a:solidFill>
            </a:endParaRPr>
          </a:p>
        </p:txBody>
      </p:sp>
      <p:sp>
        <p:nvSpPr>
          <p:cNvPr id="6" name="מלבן 5"/>
          <p:cNvSpPr/>
          <p:nvPr/>
        </p:nvSpPr>
        <p:spPr>
          <a:xfrm>
            <a:off x="529410" y="3685718"/>
            <a:ext cx="8136904" cy="2695610"/>
          </a:xfrm>
          <a:prstGeom prst="rect">
            <a:avLst/>
          </a:prstGeom>
          <a:solidFill>
            <a:srgbClr val="FFFFA7"/>
          </a:solidFill>
        </p:spPr>
        <p:style>
          <a:lnRef idx="0">
            <a:schemeClr val="accent5"/>
          </a:lnRef>
          <a:fillRef idx="3">
            <a:schemeClr val="accent5"/>
          </a:fillRef>
          <a:effectRef idx="3">
            <a:schemeClr val="accent5"/>
          </a:effectRef>
          <a:fontRef idx="minor">
            <a:schemeClr val="lt1"/>
          </a:fontRef>
        </p:style>
        <p:txBody>
          <a:bodyPr wrap="square">
            <a:spAutoFit/>
          </a:bodyPr>
          <a:lstStyle/>
          <a:p>
            <a:pPr marL="719138" lvl="0" indent="-87313" algn="just" rtl="1">
              <a:spcBef>
                <a:spcPts val="400"/>
              </a:spcBef>
              <a:spcAft>
                <a:spcPts val="300"/>
              </a:spcAft>
              <a:buFont typeface="+mj-lt"/>
              <a:buAutoNum type="arabicParenR"/>
            </a:pPr>
            <a:r>
              <a:rPr lang="he-IL" sz="2000" dirty="0">
                <a:solidFill>
                  <a:schemeClr val="tx1"/>
                </a:solidFill>
              </a:rPr>
              <a:t>רשתות תקשורת לרבות טלפון, טלוויזיה בכבלים ואינטרקום.</a:t>
            </a:r>
            <a:endParaRPr lang="en-US" sz="2000" dirty="0">
              <a:solidFill>
                <a:schemeClr val="tx1"/>
              </a:solidFill>
            </a:endParaRPr>
          </a:p>
          <a:p>
            <a:pPr marL="719138" lvl="0" indent="-87313" algn="just" rtl="1">
              <a:spcBef>
                <a:spcPts val="400"/>
              </a:spcBef>
              <a:spcAft>
                <a:spcPts val="300"/>
              </a:spcAft>
              <a:buFont typeface="+mj-lt"/>
              <a:buAutoNum type="arabicParenR"/>
            </a:pPr>
            <a:r>
              <a:rPr lang="he-IL" sz="2000" dirty="0">
                <a:solidFill>
                  <a:schemeClr val="tx1"/>
                </a:solidFill>
              </a:rPr>
              <a:t>טלפוניה ייעודית.</a:t>
            </a:r>
            <a:endParaRPr lang="en-US" sz="2000" dirty="0">
              <a:solidFill>
                <a:schemeClr val="tx1"/>
              </a:solidFill>
            </a:endParaRPr>
          </a:p>
          <a:p>
            <a:pPr marL="892175" lvl="0" indent="-260350" algn="just" rtl="1">
              <a:spcBef>
                <a:spcPts val="400"/>
              </a:spcBef>
              <a:spcAft>
                <a:spcPts val="300"/>
              </a:spcAft>
              <a:buFont typeface="+mj-lt"/>
              <a:buAutoNum type="arabicParenR"/>
            </a:pPr>
            <a:r>
              <a:rPr lang="he-IL" sz="2000" dirty="0">
                <a:solidFill>
                  <a:schemeClr val="tx1"/>
                </a:solidFill>
              </a:rPr>
              <a:t>הזנות למתקנים אלקטרומכניים (מים וביוב, מזוג אויר, מתקני הגברת מים ובקרת לחץ).</a:t>
            </a:r>
            <a:endParaRPr lang="en-US" sz="2000" dirty="0">
              <a:solidFill>
                <a:schemeClr val="tx1"/>
              </a:solidFill>
            </a:endParaRPr>
          </a:p>
          <a:p>
            <a:pPr marL="719138" lvl="0" indent="-87313" algn="just" rtl="1">
              <a:spcBef>
                <a:spcPts val="400"/>
              </a:spcBef>
              <a:spcAft>
                <a:spcPts val="300"/>
              </a:spcAft>
              <a:buFont typeface="+mj-lt"/>
              <a:buAutoNum type="arabicParenR"/>
            </a:pPr>
            <a:r>
              <a:rPr lang="he-IL" sz="2000" dirty="0">
                <a:solidFill>
                  <a:schemeClr val="tx1"/>
                </a:solidFill>
              </a:rPr>
              <a:t>מערכות שחרור עשן.</a:t>
            </a:r>
            <a:endParaRPr lang="en-US" sz="2000" dirty="0">
              <a:solidFill>
                <a:schemeClr val="tx1"/>
              </a:solidFill>
            </a:endParaRPr>
          </a:p>
          <a:p>
            <a:pPr marL="719138" lvl="0" indent="-87313" algn="just" rtl="1">
              <a:spcBef>
                <a:spcPts val="400"/>
              </a:spcBef>
              <a:spcAft>
                <a:spcPts val="300"/>
              </a:spcAft>
              <a:buFont typeface="+mj-lt"/>
              <a:buAutoNum type="arabicParenR"/>
            </a:pPr>
            <a:r>
              <a:rPr lang="he-IL" sz="2000" dirty="0">
                <a:solidFill>
                  <a:schemeClr val="tx1"/>
                </a:solidFill>
              </a:rPr>
              <a:t>אזעקות נגד פריצה.</a:t>
            </a:r>
            <a:endParaRPr lang="en-US" sz="2000" dirty="0">
              <a:solidFill>
                <a:schemeClr val="tx1"/>
              </a:solidFill>
            </a:endParaRPr>
          </a:p>
          <a:p>
            <a:pPr marL="719138" lvl="0" indent="-87313" algn="just" rtl="1">
              <a:spcBef>
                <a:spcPts val="400"/>
              </a:spcBef>
              <a:spcAft>
                <a:spcPts val="300"/>
              </a:spcAft>
              <a:buFont typeface="+mj-lt"/>
              <a:buAutoNum type="arabicParenR"/>
            </a:pPr>
            <a:r>
              <a:rPr lang="he-IL" sz="2000" dirty="0">
                <a:solidFill>
                  <a:schemeClr val="tx1"/>
                </a:solidFill>
              </a:rPr>
              <a:t>מערכות מצלמות </a:t>
            </a:r>
            <a:r>
              <a:rPr lang="x-none" sz="2000">
                <a:solidFill>
                  <a:schemeClr val="tx1"/>
                </a:solidFill>
              </a:rPr>
              <a:t>CCTV</a:t>
            </a:r>
            <a:r>
              <a:rPr lang="he-IL" sz="2000" dirty="0">
                <a:solidFill>
                  <a:schemeClr val="tx1"/>
                </a:solidFill>
              </a:rPr>
              <a:t> להגנה.</a:t>
            </a:r>
            <a:endParaRPr lang="en-US" sz="2000" dirty="0">
              <a:solidFill>
                <a:schemeClr val="tx1"/>
              </a:solidFill>
            </a:endParaRPr>
          </a:p>
        </p:txBody>
      </p:sp>
      <p:grpSp>
        <p:nvGrpSpPr>
          <p:cNvPr id="7" name="קבוצה 6"/>
          <p:cNvGrpSpPr/>
          <p:nvPr/>
        </p:nvGrpSpPr>
        <p:grpSpPr>
          <a:xfrm>
            <a:off x="35496" y="44624"/>
            <a:ext cx="864096" cy="720080"/>
            <a:chOff x="7573545" y="190500"/>
            <a:chExt cx="3047127" cy="2950468"/>
          </a:xfrm>
        </p:grpSpPr>
        <p:pic>
          <p:nvPicPr>
            <p:cNvPr id="8" name="תמונה 7"/>
            <p:cNvPicPr/>
            <p:nvPr/>
          </p:nvPicPr>
          <p:blipFill rotWithShape="1">
            <a:blip r:embed="rId2"/>
            <a:srcRect l="4150" t="4362" r="50000" b="73116"/>
            <a:stretch/>
          </p:blipFill>
          <p:spPr>
            <a:xfrm>
              <a:off x="7573545" y="190500"/>
              <a:ext cx="3047127" cy="1496786"/>
            </a:xfrm>
            <a:prstGeom prst="rect">
              <a:avLst/>
            </a:prstGeom>
          </p:spPr>
        </p:pic>
        <p:pic>
          <p:nvPicPr>
            <p:cNvPr id="9" name="תמונה 8"/>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4005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5</a:t>
            </a:fld>
            <a:endParaRPr lang="he-IL" altLang="he-IL"/>
          </a:p>
        </p:txBody>
      </p:sp>
      <p:sp>
        <p:nvSpPr>
          <p:cNvPr id="3"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endParaRPr lang="he-IL" altLang="he-IL" sz="2600" kern="0" dirty="0"/>
          </a:p>
        </p:txBody>
      </p:sp>
      <p:sp>
        <p:nvSpPr>
          <p:cNvPr id="5" name="מלבן 4"/>
          <p:cNvSpPr/>
          <p:nvPr/>
        </p:nvSpPr>
        <p:spPr>
          <a:xfrm>
            <a:off x="467544" y="1052736"/>
            <a:ext cx="8280920" cy="400110"/>
          </a:xfrm>
          <a:prstGeom prst="rect">
            <a:avLst/>
          </a:prstGeom>
        </p:spPr>
        <p:txBody>
          <a:bodyPr wrap="square">
            <a:spAutoFit/>
          </a:bodyPr>
          <a:lstStyle/>
          <a:p>
            <a:pPr algn="just" rtl="1">
              <a:spcBef>
                <a:spcPts val="600"/>
              </a:spcBef>
            </a:pPr>
            <a:r>
              <a:rPr lang="he-IL" sz="2000" dirty="0"/>
              <a:t>שירותי התכנון שעל המהנדס לבצע במסגרת התכנון המפורט כוללים:</a:t>
            </a:r>
            <a:endParaRPr lang="en-US" sz="2000" dirty="0"/>
          </a:p>
        </p:txBody>
      </p:sp>
      <p:sp>
        <p:nvSpPr>
          <p:cNvPr id="8" name="מלבן 7"/>
          <p:cNvSpPr/>
          <p:nvPr/>
        </p:nvSpPr>
        <p:spPr>
          <a:xfrm>
            <a:off x="467544" y="1452846"/>
            <a:ext cx="8280920" cy="400110"/>
          </a:xfrm>
          <a:prstGeom prst="rect">
            <a:avLst/>
          </a:prstGeom>
        </p:spPr>
        <p:txBody>
          <a:bodyPr wrap="square">
            <a:spAutoFit/>
          </a:bodyPr>
          <a:lstStyle/>
          <a:p>
            <a:pPr marL="457200" indent="-457200" algn="just" rtl="1">
              <a:spcBef>
                <a:spcPts val="600"/>
              </a:spcBef>
              <a:spcAft>
                <a:spcPts val="1200"/>
              </a:spcAft>
              <a:buFont typeface="+mj-lt"/>
              <a:buAutoNum type="arabicParenR"/>
            </a:pPr>
            <a:r>
              <a:rPr lang="he-IL" sz="2000" dirty="0"/>
              <a:t>הכנת חישובי פעולת המתקנים.</a:t>
            </a:r>
            <a:endParaRPr lang="en-US" sz="2000" dirty="0"/>
          </a:p>
        </p:txBody>
      </p:sp>
      <p:sp>
        <p:nvSpPr>
          <p:cNvPr id="9" name="מלבן 8"/>
          <p:cNvSpPr/>
          <p:nvPr/>
        </p:nvSpPr>
        <p:spPr>
          <a:xfrm>
            <a:off x="467544" y="1772816"/>
            <a:ext cx="8280920" cy="400110"/>
          </a:xfrm>
          <a:prstGeom prst="rect">
            <a:avLst/>
          </a:prstGeom>
        </p:spPr>
        <p:txBody>
          <a:bodyPr wrap="square">
            <a:spAutoFit/>
          </a:bodyPr>
          <a:lstStyle/>
          <a:p>
            <a:pPr marL="457200" indent="-457200" algn="just" rtl="1">
              <a:spcBef>
                <a:spcPts val="600"/>
              </a:spcBef>
              <a:spcAft>
                <a:spcPts val="1200"/>
              </a:spcAft>
              <a:buFont typeface="+mj-lt"/>
              <a:buAutoNum type="arabicParenR" startAt="2"/>
            </a:pPr>
            <a:r>
              <a:rPr lang="he-IL" sz="2000" dirty="0"/>
              <a:t>בחירת הציוד הדרוש.</a:t>
            </a:r>
            <a:endParaRPr lang="en-US" sz="2000" dirty="0"/>
          </a:p>
        </p:txBody>
      </p:sp>
      <p:sp>
        <p:nvSpPr>
          <p:cNvPr id="10" name="מלבן 9"/>
          <p:cNvSpPr/>
          <p:nvPr/>
        </p:nvSpPr>
        <p:spPr>
          <a:xfrm>
            <a:off x="467544" y="2073042"/>
            <a:ext cx="8280920" cy="400110"/>
          </a:xfrm>
          <a:prstGeom prst="rect">
            <a:avLst/>
          </a:prstGeom>
        </p:spPr>
        <p:txBody>
          <a:bodyPr wrap="square">
            <a:spAutoFit/>
          </a:bodyPr>
          <a:lstStyle/>
          <a:p>
            <a:pPr marL="457200" indent="-457200" algn="just" rtl="1">
              <a:spcBef>
                <a:spcPts val="600"/>
              </a:spcBef>
              <a:spcAft>
                <a:spcPts val="1200"/>
              </a:spcAft>
              <a:buFont typeface="+mj-lt"/>
              <a:buAutoNum type="arabicParenR" startAt="3"/>
            </a:pPr>
            <a:r>
              <a:rPr lang="he-IL" sz="2000" dirty="0"/>
              <a:t>תכנון התחברויות למקורות ההספקה.</a:t>
            </a:r>
            <a:endParaRPr lang="en-US" sz="2000" dirty="0"/>
          </a:p>
        </p:txBody>
      </p:sp>
      <p:sp>
        <p:nvSpPr>
          <p:cNvPr id="11" name="מלבן 10"/>
          <p:cNvSpPr/>
          <p:nvPr/>
        </p:nvSpPr>
        <p:spPr>
          <a:xfrm>
            <a:off x="467544" y="2433082"/>
            <a:ext cx="8280920" cy="707886"/>
          </a:xfrm>
          <a:prstGeom prst="rect">
            <a:avLst/>
          </a:prstGeom>
        </p:spPr>
        <p:txBody>
          <a:bodyPr wrap="square">
            <a:spAutoFit/>
          </a:bodyPr>
          <a:lstStyle/>
          <a:p>
            <a:pPr marL="457200" indent="-457200" algn="just" rtl="1">
              <a:spcBef>
                <a:spcPts val="600"/>
              </a:spcBef>
              <a:spcAft>
                <a:spcPts val="1200"/>
              </a:spcAft>
              <a:buFont typeface="+mj-lt"/>
              <a:buAutoNum type="arabicParenR" startAt="4"/>
            </a:pPr>
            <a:r>
              <a:rPr lang="he-IL" sz="2000" dirty="0"/>
              <a:t>הכנת תכניות הנדסיות מפורטות, בהירות ומושלמות לביצוע מתקני החשמל על פי הוראות ת"י 1547 חלק 6.</a:t>
            </a:r>
            <a:endParaRPr lang="en-US" sz="2000" dirty="0"/>
          </a:p>
        </p:txBody>
      </p:sp>
      <p:sp>
        <p:nvSpPr>
          <p:cNvPr id="15" name="מלבן 14"/>
          <p:cNvSpPr/>
          <p:nvPr/>
        </p:nvSpPr>
        <p:spPr>
          <a:xfrm>
            <a:off x="611560" y="4164176"/>
            <a:ext cx="8136904" cy="2185214"/>
          </a:xfrm>
          <a:prstGeom prst="rect">
            <a:avLst/>
          </a:prstGeom>
        </p:spPr>
        <p:txBody>
          <a:bodyPr wrap="square">
            <a:spAutoFit/>
          </a:bodyPr>
          <a:lstStyle/>
          <a:p>
            <a:pPr marL="457200" lvl="0" indent="-282575" algn="just" rtl="1">
              <a:spcBef>
                <a:spcPts val="0"/>
              </a:spcBef>
              <a:spcAft>
                <a:spcPts val="300"/>
              </a:spcAft>
              <a:buFont typeface="+mj-cs"/>
              <a:buAutoNum type="hebrew2Minus"/>
            </a:pPr>
            <a:r>
              <a:rPr lang="he-IL" dirty="0"/>
              <a:t>הבדיקות הנדרשות בפרויקט כולל כמות וסוג.</a:t>
            </a:r>
          </a:p>
          <a:p>
            <a:pPr marL="457200" lvl="0" indent="-282575" algn="just" rtl="1">
              <a:spcBef>
                <a:spcPts val="0"/>
              </a:spcBef>
              <a:spcAft>
                <a:spcPts val="300"/>
              </a:spcAft>
              <a:buFont typeface="+mj-cs"/>
              <a:buAutoNum type="hebrew2Minus"/>
            </a:pPr>
            <a:r>
              <a:rPr lang="he-IL" dirty="0"/>
              <a:t>נקודות עצירה(נקודות עצירה הן אירועים המתרחשים כחלק מתהליך הביצוע המחייבים נוכחות ופעילות של המתכנן בפרויקט</a:t>
            </a:r>
            <a:r>
              <a:rPr lang="x-none"/>
              <a:t> ,</a:t>
            </a:r>
            <a:r>
              <a:rPr lang="he-IL" dirty="0"/>
              <a:t>לפני המשך העבודה)</a:t>
            </a:r>
            <a:r>
              <a:rPr lang="x-none"/>
              <a:t>.</a:t>
            </a:r>
            <a:endParaRPr lang="he-IL" dirty="0"/>
          </a:p>
          <a:p>
            <a:pPr marL="457200" lvl="0" indent="-282575" algn="just" rtl="1">
              <a:spcBef>
                <a:spcPts val="0"/>
              </a:spcBef>
              <a:spcAft>
                <a:spcPts val="300"/>
              </a:spcAft>
              <a:buFont typeface="+mj-cs"/>
              <a:buAutoNum type="hebrew2Minus"/>
            </a:pPr>
            <a:r>
              <a:rPr lang="he-IL" dirty="0"/>
              <a:t>תדירות הבדיקות.</a:t>
            </a:r>
          </a:p>
          <a:p>
            <a:pPr marL="457200" lvl="0" indent="-282575" algn="just" rtl="1">
              <a:spcBef>
                <a:spcPts val="0"/>
              </a:spcBef>
              <a:spcAft>
                <a:spcPts val="300"/>
              </a:spcAft>
              <a:buFont typeface="+mj-cs"/>
              <a:buAutoNum type="hebrew2Minus"/>
            </a:pPr>
            <a:r>
              <a:rPr lang="he-IL" dirty="0"/>
              <a:t>נהלי מעקב אחראי התאמות הכוללים</a:t>
            </a:r>
            <a:r>
              <a:rPr lang="x-none"/>
              <a:t>:</a:t>
            </a:r>
            <a:r>
              <a:rPr lang="he-IL" dirty="0"/>
              <a:t> פירוט דרגות חומרה, אופן דיווח למפקח ולמנהל הפרויקט , כולל לו</a:t>
            </a:r>
            <a:r>
              <a:rPr lang="x-none"/>
              <a:t>"</a:t>
            </a:r>
            <a:r>
              <a:rPr lang="he-IL" dirty="0"/>
              <a:t>ז ממועד אי התאמה.</a:t>
            </a:r>
          </a:p>
          <a:p>
            <a:pPr marL="457200" lvl="0" indent="-282575" algn="just" rtl="1">
              <a:spcBef>
                <a:spcPts val="0"/>
              </a:spcBef>
              <a:spcAft>
                <a:spcPts val="300"/>
              </a:spcAft>
              <a:buFont typeface="+mj-cs"/>
              <a:buAutoNum type="hebrew2Minus"/>
            </a:pPr>
            <a:r>
              <a:rPr lang="he-IL" dirty="0"/>
              <a:t>פירוט הנושאים לעיל, הינם ראשי </a:t>
            </a:r>
            <a:r>
              <a:rPr lang="he-IL" dirty="0" err="1"/>
              <a:t>פרקים,והינם</a:t>
            </a:r>
            <a:r>
              <a:rPr lang="he-IL" dirty="0"/>
              <a:t> דרישות מינימום המחייבים את המתכנן</a:t>
            </a:r>
            <a:endParaRPr lang="en-US" dirty="0"/>
          </a:p>
        </p:txBody>
      </p:sp>
      <p:sp>
        <p:nvSpPr>
          <p:cNvPr id="16" name="מלבן 15"/>
          <p:cNvSpPr/>
          <p:nvPr/>
        </p:nvSpPr>
        <p:spPr>
          <a:xfrm>
            <a:off x="467544" y="3133417"/>
            <a:ext cx="8280920" cy="1015663"/>
          </a:xfrm>
          <a:prstGeom prst="rect">
            <a:avLst/>
          </a:prstGeom>
        </p:spPr>
        <p:txBody>
          <a:bodyPr wrap="square">
            <a:spAutoFit/>
          </a:bodyPr>
          <a:lstStyle/>
          <a:p>
            <a:pPr marL="457200" indent="-457200" algn="just" rtl="1">
              <a:spcBef>
                <a:spcPts val="600"/>
              </a:spcBef>
              <a:buFont typeface="+mj-lt"/>
              <a:buAutoNum type="arabicParenR" startAt="5"/>
            </a:pPr>
            <a:r>
              <a:rPr lang="he-IL" sz="2000" dirty="0"/>
              <a:t>הכנת פרוגרמה/תכנית בדיקות מפורטת הנדרשות בפרויקט לשלב הביצוע, וזאת על פי חוק התכנון והבנייה ודרישות האגף הרלוונטיות לתחום התכנון. המתכנן יגדיר בין היתר את הנושאים הבאים</a:t>
            </a:r>
            <a:r>
              <a:rPr lang="en-US" sz="2000" dirty="0"/>
              <a:t>:</a:t>
            </a:r>
          </a:p>
        </p:txBody>
      </p:sp>
      <p:sp>
        <p:nvSpPr>
          <p:cNvPr id="17" name="מלבן 16"/>
          <p:cNvSpPr/>
          <p:nvPr/>
        </p:nvSpPr>
        <p:spPr>
          <a:xfrm>
            <a:off x="323528" y="6217567"/>
            <a:ext cx="8280920" cy="292388"/>
          </a:xfrm>
          <a:prstGeom prst="rect">
            <a:avLst/>
          </a:prstGeom>
        </p:spPr>
        <p:txBody>
          <a:bodyPr wrap="square">
            <a:spAutoFit/>
          </a:bodyPr>
          <a:lstStyle/>
          <a:p>
            <a:pPr algn="r" rtl="1"/>
            <a:r>
              <a:rPr lang="he-IL" sz="1300" b="1" dirty="0">
                <a:solidFill>
                  <a:srgbClr val="FF0000"/>
                </a:solidFill>
              </a:rPr>
              <a:t>פירוט הנושאים לעיל, הינם ראשי פרקים, והינם דרישות מינימום המחייבים את המתכנן</a:t>
            </a:r>
            <a:endParaRPr lang="en-US" sz="1300" b="1" dirty="0">
              <a:solidFill>
                <a:srgbClr val="FF0000"/>
              </a:solidFill>
            </a:endParaRPr>
          </a:p>
        </p:txBody>
      </p:sp>
      <p:grpSp>
        <p:nvGrpSpPr>
          <p:cNvPr id="12" name="קבוצה 11"/>
          <p:cNvGrpSpPr/>
          <p:nvPr/>
        </p:nvGrpSpPr>
        <p:grpSpPr>
          <a:xfrm>
            <a:off x="35496" y="44624"/>
            <a:ext cx="864096" cy="720080"/>
            <a:chOff x="7573545" y="190500"/>
            <a:chExt cx="3047127" cy="2950468"/>
          </a:xfrm>
        </p:grpSpPr>
        <p:pic>
          <p:nvPicPr>
            <p:cNvPr id="13" name="תמונה 12"/>
            <p:cNvPicPr/>
            <p:nvPr/>
          </p:nvPicPr>
          <p:blipFill rotWithShape="1">
            <a:blip r:embed="rId2"/>
            <a:srcRect l="4150" t="4362" r="50000" b="73116"/>
            <a:stretch/>
          </p:blipFill>
          <p:spPr>
            <a:xfrm>
              <a:off x="7573545" y="190500"/>
              <a:ext cx="3047127" cy="1496786"/>
            </a:xfrm>
            <a:prstGeom prst="rect">
              <a:avLst/>
            </a:prstGeom>
          </p:spPr>
        </p:pic>
        <p:pic>
          <p:nvPicPr>
            <p:cNvPr id="14" name="תמונה 13"/>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4250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6</a:t>
            </a:fld>
            <a:endParaRPr lang="he-IL" altLang="he-IL" dirty="0"/>
          </a:p>
        </p:txBody>
      </p:sp>
      <p:sp>
        <p:nvSpPr>
          <p:cNvPr id="4" name="מלבן 3"/>
          <p:cNvSpPr/>
          <p:nvPr/>
        </p:nvSpPr>
        <p:spPr>
          <a:xfrm>
            <a:off x="467544" y="1196752"/>
            <a:ext cx="8280920" cy="707886"/>
          </a:xfrm>
          <a:prstGeom prst="rect">
            <a:avLst/>
          </a:prstGeom>
        </p:spPr>
        <p:txBody>
          <a:bodyPr wrap="square">
            <a:spAutoFit/>
          </a:bodyPr>
          <a:lstStyle/>
          <a:p>
            <a:pPr marL="457200" indent="-457200" algn="just" rtl="1">
              <a:spcBef>
                <a:spcPts val="600"/>
              </a:spcBef>
              <a:buFont typeface="+mj-lt"/>
              <a:buAutoNum type="arabicParenR" startAt="6"/>
            </a:pPr>
            <a:r>
              <a:rPr lang="he-IL" sz="2000" dirty="0"/>
              <a:t>תיאום, ביקורת ואישור תכניות האדריכל והיועצים מבחינת מתקן החשמל ומבחינת מיקום וגודל פתחים, מובלים, שרוולים וחורים.</a:t>
            </a:r>
            <a:endParaRPr lang="en-US" sz="2000" dirty="0"/>
          </a:p>
        </p:txBody>
      </p:sp>
      <p:sp>
        <p:nvSpPr>
          <p:cNvPr id="6"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endParaRPr lang="he-IL" altLang="he-IL" sz="2600" kern="0" dirty="0"/>
          </a:p>
        </p:txBody>
      </p:sp>
      <p:sp>
        <p:nvSpPr>
          <p:cNvPr id="8" name="מלבן 7"/>
          <p:cNvSpPr/>
          <p:nvPr/>
        </p:nvSpPr>
        <p:spPr>
          <a:xfrm>
            <a:off x="467544" y="1916832"/>
            <a:ext cx="8280920" cy="1323439"/>
          </a:xfrm>
          <a:prstGeom prst="rect">
            <a:avLst/>
          </a:prstGeom>
        </p:spPr>
        <p:txBody>
          <a:bodyPr wrap="square">
            <a:spAutoFit/>
          </a:bodyPr>
          <a:lstStyle/>
          <a:p>
            <a:pPr marL="457200" indent="-457200" algn="just" rtl="1">
              <a:spcBef>
                <a:spcPts val="600"/>
              </a:spcBef>
              <a:buFont typeface="+mj-lt"/>
              <a:buAutoNum type="arabicParenR" startAt="7"/>
            </a:pPr>
            <a:r>
              <a:rPr lang="he-IL" sz="2000" dirty="0"/>
              <a:t>הכנת מפרטים מיוחדים, אופני מדידה מיוחדים, תכולת המחירים וכתבי כמויות של מתקני החשמל בהסתמך על המפרט הכללי לעבודות בניה ועל פי ההוראות מנהל הפרויקט להכנת מסמכי מכרז. כתבי כמויות יוכנו על-פי ההוראות בפרק 1.13 של חלק 1-נהלים.</a:t>
            </a:r>
            <a:endParaRPr lang="en-US" sz="2000" dirty="0"/>
          </a:p>
        </p:txBody>
      </p:sp>
      <p:sp>
        <p:nvSpPr>
          <p:cNvPr id="9" name="מלבן 8"/>
          <p:cNvSpPr/>
          <p:nvPr/>
        </p:nvSpPr>
        <p:spPr>
          <a:xfrm>
            <a:off x="467544" y="3284984"/>
            <a:ext cx="8280920" cy="707886"/>
          </a:xfrm>
          <a:prstGeom prst="rect">
            <a:avLst/>
          </a:prstGeom>
        </p:spPr>
        <p:txBody>
          <a:bodyPr wrap="square">
            <a:spAutoFit/>
          </a:bodyPr>
          <a:lstStyle/>
          <a:p>
            <a:pPr marL="457200" indent="-457200" algn="just" rtl="1">
              <a:spcBef>
                <a:spcPts val="600"/>
              </a:spcBef>
              <a:buFont typeface="+mj-lt"/>
              <a:buAutoNum type="arabicParenR" startAt="8"/>
            </a:pPr>
            <a:r>
              <a:rPr lang="he-IL" sz="2000" dirty="0"/>
              <a:t>הכנת אומדן ערך מתקן החשמל, מבוסס על המפרטים וכתבי הכמויות, תוך ציון המדד התקף במועד הכנת האומדן.</a:t>
            </a:r>
            <a:endParaRPr lang="en-US" sz="2000" dirty="0"/>
          </a:p>
        </p:txBody>
      </p:sp>
      <p:sp>
        <p:nvSpPr>
          <p:cNvPr id="7" name="מלבן 6"/>
          <p:cNvSpPr/>
          <p:nvPr/>
        </p:nvSpPr>
        <p:spPr>
          <a:xfrm>
            <a:off x="467544" y="4015224"/>
            <a:ext cx="8280920" cy="707886"/>
          </a:xfrm>
          <a:prstGeom prst="rect">
            <a:avLst/>
          </a:prstGeom>
        </p:spPr>
        <p:txBody>
          <a:bodyPr wrap="square">
            <a:spAutoFit/>
          </a:bodyPr>
          <a:lstStyle/>
          <a:p>
            <a:pPr marL="457200" indent="-457200" algn="just" rtl="1">
              <a:spcBef>
                <a:spcPts val="600"/>
              </a:spcBef>
              <a:buFont typeface="+mj-lt"/>
              <a:buAutoNum type="arabicParenR" startAt="9"/>
            </a:pPr>
            <a:r>
              <a:rPr lang="he-IL" sz="2000" dirty="0"/>
              <a:t>הכנת דרישות לבקרת טיב המוצר במהלך הביצוע למוצרים כדוגמת גנרטור, שנאי, אל פסק, ספקים/ מטענים, פילטרים </a:t>
            </a:r>
            <a:r>
              <a:rPr lang="he-IL" sz="2000" dirty="0" err="1"/>
              <a:t>וכו</a:t>
            </a:r>
            <a:r>
              <a:rPr lang="he-IL" sz="2000" dirty="0"/>
              <a:t>'.</a:t>
            </a:r>
            <a:endParaRPr lang="en-US" sz="2000" dirty="0"/>
          </a:p>
        </p:txBody>
      </p:sp>
      <p:sp>
        <p:nvSpPr>
          <p:cNvPr id="10" name="מלבן 9"/>
          <p:cNvSpPr/>
          <p:nvPr/>
        </p:nvSpPr>
        <p:spPr>
          <a:xfrm>
            <a:off x="467544" y="4707721"/>
            <a:ext cx="8280920" cy="400110"/>
          </a:xfrm>
          <a:prstGeom prst="rect">
            <a:avLst/>
          </a:prstGeom>
        </p:spPr>
        <p:txBody>
          <a:bodyPr wrap="square">
            <a:spAutoFit/>
          </a:bodyPr>
          <a:lstStyle/>
          <a:p>
            <a:pPr marL="457200" indent="-457200" algn="just" rtl="1">
              <a:spcBef>
                <a:spcPts val="600"/>
              </a:spcBef>
              <a:buFont typeface="+mj-lt"/>
              <a:buAutoNum type="arabicParenR" startAt="10"/>
            </a:pPr>
            <a:r>
              <a:rPr lang="he-IL" sz="2000" dirty="0"/>
              <a:t>הכנת רשימות ציוד.</a:t>
            </a:r>
            <a:endParaRPr lang="en-US" sz="2000" dirty="0"/>
          </a:p>
        </p:txBody>
      </p:sp>
      <p:sp>
        <p:nvSpPr>
          <p:cNvPr id="11" name="מלבן 10"/>
          <p:cNvSpPr/>
          <p:nvPr/>
        </p:nvSpPr>
        <p:spPr>
          <a:xfrm>
            <a:off x="467544" y="5092442"/>
            <a:ext cx="8280920" cy="400110"/>
          </a:xfrm>
          <a:prstGeom prst="rect">
            <a:avLst/>
          </a:prstGeom>
        </p:spPr>
        <p:txBody>
          <a:bodyPr wrap="square">
            <a:spAutoFit/>
          </a:bodyPr>
          <a:lstStyle/>
          <a:p>
            <a:pPr marL="457200" indent="-457200" algn="just" rtl="1">
              <a:spcBef>
                <a:spcPts val="600"/>
              </a:spcBef>
              <a:buFont typeface="+mj-lt"/>
              <a:buAutoNum type="arabicParenR" startAt="11"/>
            </a:pPr>
            <a:r>
              <a:rPr lang="he-IL" sz="2000" dirty="0"/>
              <a:t>מתן חוות דעת בכל הקשור למכרז בין הקבלנים לביצוע מתקן החשמל ומנ"מ.</a:t>
            </a:r>
          </a:p>
        </p:txBody>
      </p:sp>
      <p:sp>
        <p:nvSpPr>
          <p:cNvPr id="12" name="מלבן 11"/>
          <p:cNvSpPr/>
          <p:nvPr/>
        </p:nvSpPr>
        <p:spPr>
          <a:xfrm>
            <a:off x="467544" y="5549170"/>
            <a:ext cx="8280920" cy="400110"/>
          </a:xfrm>
          <a:prstGeom prst="rect">
            <a:avLst/>
          </a:prstGeom>
        </p:spPr>
        <p:txBody>
          <a:bodyPr wrap="square">
            <a:spAutoFit/>
          </a:bodyPr>
          <a:lstStyle/>
          <a:p>
            <a:pPr marL="457200" indent="-457200" algn="just" rtl="1">
              <a:spcBef>
                <a:spcPts val="600"/>
              </a:spcBef>
              <a:buFont typeface="+mj-lt"/>
              <a:buAutoNum type="arabicParenR" startAt="12"/>
            </a:pPr>
            <a:r>
              <a:rPr lang="he-IL" sz="2000" dirty="0"/>
              <a:t>השתתפות בסיור הקבלנים ומתן תשובות לשאלות הקבלנים.</a:t>
            </a:r>
            <a:endParaRPr lang="en-US" sz="2000" dirty="0"/>
          </a:p>
        </p:txBody>
      </p:sp>
      <p:grpSp>
        <p:nvGrpSpPr>
          <p:cNvPr id="13" name="קבוצה 12"/>
          <p:cNvGrpSpPr/>
          <p:nvPr/>
        </p:nvGrpSpPr>
        <p:grpSpPr>
          <a:xfrm>
            <a:off x="35496" y="44624"/>
            <a:ext cx="864096" cy="720080"/>
            <a:chOff x="7573545" y="190500"/>
            <a:chExt cx="3047127" cy="2950468"/>
          </a:xfrm>
        </p:grpSpPr>
        <p:pic>
          <p:nvPicPr>
            <p:cNvPr id="14" name="תמונה 13"/>
            <p:cNvPicPr/>
            <p:nvPr/>
          </p:nvPicPr>
          <p:blipFill rotWithShape="1">
            <a:blip r:embed="rId2"/>
            <a:srcRect l="4150" t="4362" r="50000" b="73116"/>
            <a:stretch/>
          </p:blipFill>
          <p:spPr>
            <a:xfrm>
              <a:off x="7573545" y="190500"/>
              <a:ext cx="3047127" cy="1496786"/>
            </a:xfrm>
            <a:prstGeom prst="rect">
              <a:avLst/>
            </a:prstGeom>
          </p:spPr>
        </p:pic>
        <p:pic>
          <p:nvPicPr>
            <p:cNvPr id="15" name="תמונה 14"/>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66150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7</a:t>
            </a:fld>
            <a:endParaRPr lang="he-IL" altLang="he-IL" dirty="0"/>
          </a:p>
        </p:txBody>
      </p:sp>
      <p:sp>
        <p:nvSpPr>
          <p:cNvPr id="4"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endParaRPr lang="he-IL" altLang="he-IL" sz="2600" kern="0" dirty="0"/>
          </a:p>
        </p:txBody>
      </p:sp>
      <p:sp>
        <p:nvSpPr>
          <p:cNvPr id="5" name="מלבן 4"/>
          <p:cNvSpPr/>
          <p:nvPr/>
        </p:nvSpPr>
        <p:spPr>
          <a:xfrm>
            <a:off x="467544" y="1196752"/>
            <a:ext cx="8208912" cy="707886"/>
          </a:xfrm>
          <a:prstGeom prst="rect">
            <a:avLst/>
          </a:prstGeom>
        </p:spPr>
        <p:txBody>
          <a:bodyPr wrap="square">
            <a:spAutoFit/>
          </a:bodyPr>
          <a:lstStyle/>
          <a:p>
            <a:pPr marL="457200" lvl="2" indent="-457200" algn="just" rtl="1">
              <a:spcBef>
                <a:spcPts val="600"/>
              </a:spcBef>
              <a:spcAft>
                <a:spcPts val="600"/>
              </a:spcAft>
              <a:buFont typeface="+mj-lt"/>
              <a:buAutoNum type="arabicParenR" startAt="13"/>
            </a:pPr>
            <a:r>
              <a:rPr lang="he-IL" sz="2000" dirty="0"/>
              <a:t>תיאום, ביקורת ואישור תכניות האדריכל והיועצים מבחינת מתקן החשמל ומבחינת מיקום וגודל פתחים, מובלים, שרוולים וחורים. </a:t>
            </a:r>
            <a:endParaRPr lang="en-US" sz="2000" dirty="0"/>
          </a:p>
        </p:txBody>
      </p:sp>
      <p:sp>
        <p:nvSpPr>
          <p:cNvPr id="6" name="מלבן 5"/>
          <p:cNvSpPr/>
          <p:nvPr/>
        </p:nvSpPr>
        <p:spPr>
          <a:xfrm>
            <a:off x="467544" y="1937732"/>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14"/>
            </a:pPr>
            <a:r>
              <a:rPr lang="he-IL" sz="2000" dirty="0"/>
              <a:t>השתתפות בסיור הקבלנים ומתן תשובות לשאלות הקבלנים.</a:t>
            </a:r>
          </a:p>
        </p:txBody>
      </p:sp>
      <p:sp>
        <p:nvSpPr>
          <p:cNvPr id="7" name="מלבן 6"/>
          <p:cNvSpPr/>
          <p:nvPr/>
        </p:nvSpPr>
        <p:spPr>
          <a:xfrm>
            <a:off x="467544" y="2348880"/>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15"/>
            </a:pPr>
            <a:r>
              <a:rPr lang="he-IL" sz="2000" dirty="0"/>
              <a:t>קבלת אישור מנהל הפרויקט.</a:t>
            </a:r>
            <a:endParaRPr lang="en-US" sz="2000" dirty="0"/>
          </a:p>
        </p:txBody>
      </p:sp>
      <p:sp>
        <p:nvSpPr>
          <p:cNvPr id="8" name="מלבן 7"/>
          <p:cNvSpPr/>
          <p:nvPr/>
        </p:nvSpPr>
        <p:spPr>
          <a:xfrm>
            <a:off x="467544" y="2789054"/>
            <a:ext cx="8208912" cy="1015663"/>
          </a:xfrm>
          <a:prstGeom prst="rect">
            <a:avLst/>
          </a:prstGeom>
        </p:spPr>
        <p:txBody>
          <a:bodyPr wrap="square">
            <a:spAutoFit/>
          </a:bodyPr>
          <a:lstStyle/>
          <a:p>
            <a:pPr marL="457200" lvl="2" indent="-457200" algn="just" rtl="1">
              <a:spcBef>
                <a:spcPts val="600"/>
              </a:spcBef>
              <a:spcAft>
                <a:spcPts val="600"/>
              </a:spcAft>
              <a:buFont typeface="+mj-lt"/>
              <a:buAutoNum type="arabicParenR" startAt="16"/>
            </a:pPr>
            <a:r>
              <a:rPr lang="he-IL" sz="2000" dirty="0">
                <a:solidFill>
                  <a:srgbClr val="FF0000"/>
                </a:solidFill>
              </a:rPr>
              <a:t>מודל של כלל </a:t>
            </a:r>
            <a:r>
              <a:rPr lang="he-IL" sz="2000" dirty="0" err="1">
                <a:solidFill>
                  <a:srgbClr val="FF0000"/>
                </a:solidFill>
              </a:rPr>
              <a:t>אלמנטי</a:t>
            </a:r>
            <a:r>
              <a:rPr lang="he-IL" sz="2000" dirty="0">
                <a:solidFill>
                  <a:srgbClr val="FF0000"/>
                </a:solidFill>
              </a:rPr>
              <a:t> מערכת החשמל במבנה (חדרי חשמל, גנרציה, שנאים, לוחות ראשיים, קומתיים, משניים ולוחות קצה) כולל ציוד ברמת פירוט </a:t>
            </a:r>
            <a:r>
              <a:rPr lang="en-US" sz="2000" dirty="0">
                <a:solidFill>
                  <a:srgbClr val="FF0000"/>
                </a:solidFill>
              </a:rPr>
              <a:t>LOD 350 </a:t>
            </a:r>
            <a:r>
              <a:rPr lang="he-IL" sz="2000" dirty="0">
                <a:solidFill>
                  <a:srgbClr val="FF0000"/>
                </a:solidFill>
              </a:rPr>
              <a:t>(ראה טבלת </a:t>
            </a:r>
            <a:r>
              <a:rPr lang="en-US" sz="2000" dirty="0">
                <a:solidFill>
                  <a:srgbClr val="FF0000"/>
                </a:solidFill>
              </a:rPr>
              <a:t>LOD </a:t>
            </a:r>
            <a:r>
              <a:rPr lang="he-IL" sz="2000" dirty="0">
                <a:solidFill>
                  <a:srgbClr val="FF0000"/>
                </a:solidFill>
              </a:rPr>
              <a:t> בנספח </a:t>
            </a:r>
            <a:r>
              <a:rPr lang="en-US" sz="2000" dirty="0">
                <a:solidFill>
                  <a:srgbClr val="FF0000"/>
                </a:solidFill>
              </a:rPr>
              <a:t>OIR</a:t>
            </a:r>
            <a:r>
              <a:rPr lang="he-IL" sz="2000" dirty="0">
                <a:solidFill>
                  <a:srgbClr val="FF0000"/>
                </a:solidFill>
              </a:rPr>
              <a:t> </a:t>
            </a:r>
            <a:r>
              <a:rPr lang="en-US" sz="2000" dirty="0">
                <a:solidFill>
                  <a:srgbClr val="FF0000"/>
                </a:solidFill>
              </a:rPr>
              <a:t>(</a:t>
            </a:r>
            <a:r>
              <a:rPr lang="he-IL" sz="2000" dirty="0">
                <a:solidFill>
                  <a:srgbClr val="FF0000"/>
                </a:solidFill>
              </a:rPr>
              <a:t>.*</a:t>
            </a:r>
            <a:endParaRPr lang="en-US" sz="2000" dirty="0">
              <a:solidFill>
                <a:srgbClr val="FF0000"/>
              </a:solidFill>
            </a:endParaRPr>
          </a:p>
        </p:txBody>
      </p:sp>
      <p:sp>
        <p:nvSpPr>
          <p:cNvPr id="9" name="מלבן 8"/>
          <p:cNvSpPr/>
          <p:nvPr/>
        </p:nvSpPr>
        <p:spPr>
          <a:xfrm>
            <a:off x="467544" y="3794264"/>
            <a:ext cx="8208912" cy="707886"/>
          </a:xfrm>
          <a:prstGeom prst="rect">
            <a:avLst/>
          </a:prstGeom>
        </p:spPr>
        <p:txBody>
          <a:bodyPr wrap="square">
            <a:spAutoFit/>
          </a:bodyPr>
          <a:lstStyle/>
          <a:p>
            <a:pPr marL="457200" lvl="2" indent="-457200" algn="just" rtl="1">
              <a:spcBef>
                <a:spcPts val="600"/>
              </a:spcBef>
              <a:spcAft>
                <a:spcPts val="600"/>
              </a:spcAft>
              <a:buFont typeface="+mj-lt"/>
              <a:buAutoNum type="arabicParenR" startAt="17"/>
            </a:pPr>
            <a:r>
              <a:rPr lang="he-IL" sz="2000" dirty="0">
                <a:solidFill>
                  <a:srgbClr val="FF0000"/>
                </a:solidFill>
              </a:rPr>
              <a:t>תוואי מערכות חשמל עיקריים, תעלות חשמל, פסי צבירה, צנרת חשמל, שוחות). *</a:t>
            </a:r>
            <a:endParaRPr lang="en-US" sz="2000" dirty="0">
              <a:solidFill>
                <a:srgbClr val="FF0000"/>
              </a:solidFill>
            </a:endParaRPr>
          </a:p>
        </p:txBody>
      </p:sp>
      <p:sp>
        <p:nvSpPr>
          <p:cNvPr id="10" name="מלבן 9"/>
          <p:cNvSpPr/>
          <p:nvPr/>
        </p:nvSpPr>
        <p:spPr>
          <a:xfrm>
            <a:off x="467544" y="4529440"/>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18"/>
            </a:pPr>
            <a:r>
              <a:rPr lang="he-IL" sz="2000" dirty="0">
                <a:solidFill>
                  <a:srgbClr val="FF0000"/>
                </a:solidFill>
              </a:rPr>
              <a:t>מודל מתואם מול יועצים לתוואי ראשיים.*</a:t>
            </a:r>
            <a:endParaRPr lang="en-US" sz="2000" dirty="0">
              <a:solidFill>
                <a:srgbClr val="FF0000"/>
              </a:solidFill>
            </a:endParaRPr>
          </a:p>
        </p:txBody>
      </p:sp>
      <p:sp>
        <p:nvSpPr>
          <p:cNvPr id="11" name="מלבן 10"/>
          <p:cNvSpPr/>
          <p:nvPr/>
        </p:nvSpPr>
        <p:spPr>
          <a:xfrm>
            <a:off x="467544" y="4953362"/>
            <a:ext cx="8208912" cy="707886"/>
          </a:xfrm>
          <a:prstGeom prst="rect">
            <a:avLst/>
          </a:prstGeom>
        </p:spPr>
        <p:txBody>
          <a:bodyPr wrap="square">
            <a:spAutoFit/>
          </a:bodyPr>
          <a:lstStyle/>
          <a:p>
            <a:pPr marL="457200" lvl="2" indent="-457200" algn="just" rtl="1">
              <a:spcBef>
                <a:spcPts val="600"/>
              </a:spcBef>
              <a:spcAft>
                <a:spcPts val="600"/>
              </a:spcAft>
              <a:buFont typeface="+mj-lt"/>
              <a:buAutoNum type="arabicParenR" startAt="19"/>
            </a:pPr>
            <a:r>
              <a:rPr lang="he-IL" sz="2000" dirty="0">
                <a:solidFill>
                  <a:srgbClr val="FF0000"/>
                </a:solidFill>
              </a:rPr>
              <a:t>אביזרי חשמל, גופי תאורה, קופסאות חיבורים במודל ברמת פירוט </a:t>
            </a:r>
            <a:r>
              <a:rPr lang="en-US" sz="2000" dirty="0">
                <a:solidFill>
                  <a:srgbClr val="FF0000"/>
                </a:solidFill>
              </a:rPr>
              <a:t>LOD 350 </a:t>
            </a:r>
            <a:r>
              <a:rPr lang="he-IL" sz="2000" dirty="0">
                <a:solidFill>
                  <a:srgbClr val="FF0000"/>
                </a:solidFill>
              </a:rPr>
              <a:t>(ראה טבלת </a:t>
            </a:r>
            <a:r>
              <a:rPr lang="en-US" sz="2000" dirty="0">
                <a:solidFill>
                  <a:srgbClr val="FF0000"/>
                </a:solidFill>
              </a:rPr>
              <a:t>LOD </a:t>
            </a:r>
            <a:r>
              <a:rPr lang="he-IL" sz="2000" dirty="0">
                <a:solidFill>
                  <a:srgbClr val="FF0000"/>
                </a:solidFill>
              </a:rPr>
              <a:t> בנספח </a:t>
            </a:r>
            <a:r>
              <a:rPr lang="en-US" sz="2000" dirty="0">
                <a:solidFill>
                  <a:srgbClr val="FF0000"/>
                </a:solidFill>
              </a:rPr>
              <a:t>OIR</a:t>
            </a:r>
            <a:r>
              <a:rPr lang="he-IL" sz="2000" dirty="0">
                <a:solidFill>
                  <a:srgbClr val="FF0000"/>
                </a:solidFill>
              </a:rPr>
              <a:t> </a:t>
            </a:r>
            <a:r>
              <a:rPr lang="en-US" sz="2000" dirty="0">
                <a:solidFill>
                  <a:srgbClr val="FF0000"/>
                </a:solidFill>
              </a:rPr>
              <a:t>(</a:t>
            </a:r>
            <a:r>
              <a:rPr lang="he-IL" sz="2000" dirty="0">
                <a:solidFill>
                  <a:srgbClr val="FF0000"/>
                </a:solidFill>
              </a:rPr>
              <a:t>.*</a:t>
            </a:r>
            <a:endParaRPr lang="en-US" sz="2000" dirty="0">
              <a:solidFill>
                <a:srgbClr val="FF0000"/>
              </a:solidFill>
            </a:endParaRPr>
          </a:p>
        </p:txBody>
      </p:sp>
      <p:grpSp>
        <p:nvGrpSpPr>
          <p:cNvPr id="12" name="קבוצה 11"/>
          <p:cNvGrpSpPr/>
          <p:nvPr/>
        </p:nvGrpSpPr>
        <p:grpSpPr>
          <a:xfrm>
            <a:off x="35496" y="44624"/>
            <a:ext cx="864096" cy="720080"/>
            <a:chOff x="7573545" y="190500"/>
            <a:chExt cx="3047127" cy="2950468"/>
          </a:xfrm>
        </p:grpSpPr>
        <p:pic>
          <p:nvPicPr>
            <p:cNvPr id="13" name="תמונה 12"/>
            <p:cNvPicPr/>
            <p:nvPr/>
          </p:nvPicPr>
          <p:blipFill rotWithShape="1">
            <a:blip r:embed="rId2"/>
            <a:srcRect l="4150" t="4362" r="50000" b="73116"/>
            <a:stretch/>
          </p:blipFill>
          <p:spPr>
            <a:xfrm>
              <a:off x="7573545" y="190500"/>
              <a:ext cx="3047127" cy="1496786"/>
            </a:xfrm>
            <a:prstGeom prst="rect">
              <a:avLst/>
            </a:prstGeom>
          </p:spPr>
        </p:pic>
        <p:pic>
          <p:nvPicPr>
            <p:cNvPr id="14" name="תמונה 13"/>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28256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8</a:t>
            </a:fld>
            <a:endParaRPr lang="he-IL" altLang="he-IL"/>
          </a:p>
        </p:txBody>
      </p:sp>
      <p:sp>
        <p:nvSpPr>
          <p:cNvPr id="4" name="מלבן 3"/>
          <p:cNvSpPr/>
          <p:nvPr/>
        </p:nvSpPr>
        <p:spPr>
          <a:xfrm>
            <a:off x="467544" y="1196752"/>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20"/>
            </a:pPr>
            <a:r>
              <a:rPr lang="he-IL" sz="2000" dirty="0">
                <a:solidFill>
                  <a:srgbClr val="FF0000"/>
                </a:solidFill>
              </a:rPr>
              <a:t>הזנת נתונים באלמנטים שיהיו זמינים לשליפה מהמודל.*</a:t>
            </a:r>
            <a:endParaRPr lang="en-US" sz="2000" dirty="0">
              <a:solidFill>
                <a:srgbClr val="FF0000"/>
              </a:solidFill>
            </a:endParaRPr>
          </a:p>
        </p:txBody>
      </p:sp>
      <p:sp>
        <p:nvSpPr>
          <p:cNvPr id="5" name="מלבן 4"/>
          <p:cNvSpPr/>
          <p:nvPr/>
        </p:nvSpPr>
        <p:spPr>
          <a:xfrm>
            <a:off x="467544" y="1745521"/>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21"/>
            </a:pPr>
            <a:r>
              <a:rPr lang="he-IL" sz="2000" dirty="0">
                <a:solidFill>
                  <a:srgbClr val="FF0000"/>
                </a:solidFill>
              </a:rPr>
              <a:t>המודל יכיל מידע פיזי </a:t>
            </a:r>
            <a:r>
              <a:rPr lang="he-IL" sz="2000" dirty="0" err="1">
                <a:solidFill>
                  <a:srgbClr val="FF0000"/>
                </a:solidFill>
              </a:rPr>
              <a:t>ואינפורמטי</a:t>
            </a:r>
            <a:r>
              <a:rPr lang="he-IL" sz="2000" dirty="0">
                <a:solidFill>
                  <a:srgbClr val="FF0000"/>
                </a:solidFill>
              </a:rPr>
              <a:t> מבוסס על מתכנני המשנה (מנ"מ ותקשורת).*</a:t>
            </a:r>
            <a:endParaRPr lang="en-US" sz="2000" dirty="0">
              <a:solidFill>
                <a:srgbClr val="FF0000"/>
              </a:solidFill>
            </a:endParaRPr>
          </a:p>
        </p:txBody>
      </p:sp>
      <p:sp>
        <p:nvSpPr>
          <p:cNvPr id="6" name="מלבן 5"/>
          <p:cNvSpPr/>
          <p:nvPr/>
        </p:nvSpPr>
        <p:spPr>
          <a:xfrm>
            <a:off x="467544" y="2279194"/>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22"/>
            </a:pPr>
            <a:r>
              <a:rPr lang="he-IL" sz="2000" dirty="0">
                <a:solidFill>
                  <a:srgbClr val="FF0000"/>
                </a:solidFill>
              </a:rPr>
              <a:t>הכנת מודל ייעודי לתחזוקה בהתאם למסמך </a:t>
            </a:r>
            <a:r>
              <a:rPr lang="en-US" sz="2000" dirty="0">
                <a:solidFill>
                  <a:srgbClr val="FF0000"/>
                </a:solidFill>
              </a:rPr>
              <a:t>OIR</a:t>
            </a:r>
            <a:r>
              <a:rPr lang="he-IL" sz="2000" dirty="0">
                <a:solidFill>
                  <a:srgbClr val="FF0000"/>
                </a:solidFill>
              </a:rPr>
              <a:t>.*</a:t>
            </a:r>
          </a:p>
        </p:txBody>
      </p:sp>
      <p:sp>
        <p:nvSpPr>
          <p:cNvPr id="7" name="מלבן 6"/>
          <p:cNvSpPr/>
          <p:nvPr/>
        </p:nvSpPr>
        <p:spPr>
          <a:xfrm>
            <a:off x="467544" y="2812866"/>
            <a:ext cx="8208912" cy="400110"/>
          </a:xfrm>
          <a:prstGeom prst="rect">
            <a:avLst/>
          </a:prstGeom>
        </p:spPr>
        <p:txBody>
          <a:bodyPr wrap="square">
            <a:spAutoFit/>
          </a:bodyPr>
          <a:lstStyle/>
          <a:p>
            <a:pPr marL="457200" lvl="2" indent="-457200" algn="just" rtl="1">
              <a:spcBef>
                <a:spcPts val="600"/>
              </a:spcBef>
              <a:spcAft>
                <a:spcPts val="600"/>
              </a:spcAft>
              <a:buFont typeface="+mj-lt"/>
              <a:buAutoNum type="arabicParenR" startAt="23"/>
            </a:pPr>
            <a:r>
              <a:rPr lang="he-IL" sz="2000" dirty="0">
                <a:solidFill>
                  <a:srgbClr val="FF0000"/>
                </a:solidFill>
              </a:rPr>
              <a:t>כתבי הכמויות יופקו מהמודל*</a:t>
            </a:r>
            <a:endParaRPr lang="en-US" sz="2000" dirty="0">
              <a:solidFill>
                <a:srgbClr val="FF0000"/>
              </a:solidFill>
            </a:endParaRPr>
          </a:p>
        </p:txBody>
      </p:sp>
      <p:sp>
        <p:nvSpPr>
          <p:cNvPr id="8"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endParaRPr lang="he-IL" altLang="he-IL" sz="2600" kern="0" dirty="0"/>
          </a:p>
        </p:txBody>
      </p:sp>
      <p:grpSp>
        <p:nvGrpSpPr>
          <p:cNvPr id="9" name="קבוצה 8"/>
          <p:cNvGrpSpPr/>
          <p:nvPr/>
        </p:nvGrpSpPr>
        <p:grpSpPr>
          <a:xfrm>
            <a:off x="35496" y="44624"/>
            <a:ext cx="864096" cy="720080"/>
            <a:chOff x="7573545" y="190500"/>
            <a:chExt cx="3047127" cy="2950468"/>
          </a:xfrm>
        </p:grpSpPr>
        <p:pic>
          <p:nvPicPr>
            <p:cNvPr id="10" name="תמונה 9"/>
            <p:cNvPicPr/>
            <p:nvPr/>
          </p:nvPicPr>
          <p:blipFill rotWithShape="1">
            <a:blip r:embed="rId2"/>
            <a:srcRect l="4150" t="4362" r="50000" b="73116"/>
            <a:stretch/>
          </p:blipFill>
          <p:spPr>
            <a:xfrm>
              <a:off x="7573545" y="190500"/>
              <a:ext cx="3047127" cy="1496786"/>
            </a:xfrm>
            <a:prstGeom prst="rect">
              <a:avLst/>
            </a:prstGeom>
          </p:spPr>
        </p:pic>
        <p:pic>
          <p:nvPicPr>
            <p:cNvPr id="11" name="תמונה 10"/>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35623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pPr>
              <a:defRPr/>
            </a:pPr>
            <a:fld id="{CE2A9442-89A9-4B22-9472-A29DED466E3C}" type="slidenum">
              <a:rPr lang="he-IL" altLang="he-IL" smtClean="0"/>
              <a:pPr>
                <a:defRPr/>
              </a:pPr>
              <a:t>9</a:t>
            </a:fld>
            <a:endParaRPr lang="he-IL" altLang="he-IL"/>
          </a:p>
        </p:txBody>
      </p:sp>
      <p:sp>
        <p:nvSpPr>
          <p:cNvPr id="3" name="מלבן 2"/>
          <p:cNvSpPr/>
          <p:nvPr/>
        </p:nvSpPr>
        <p:spPr>
          <a:xfrm>
            <a:off x="467544" y="1196752"/>
            <a:ext cx="8136904" cy="3046988"/>
          </a:xfrm>
          <a:prstGeom prst="rect">
            <a:avLst/>
          </a:prstGeom>
        </p:spPr>
        <p:txBody>
          <a:bodyPr wrap="square">
            <a:spAutoFit/>
          </a:bodyPr>
          <a:lstStyle/>
          <a:p>
            <a:pPr marL="457200" lvl="2" indent="-457200" algn="just" rtl="1">
              <a:spcBef>
                <a:spcPts val="600"/>
              </a:spcBef>
              <a:spcAft>
                <a:spcPts val="600"/>
              </a:spcAft>
              <a:buFont typeface="+mj-lt"/>
              <a:buAutoNum type="arabicParenR"/>
            </a:pPr>
            <a:r>
              <a:rPr lang="he-IL" sz="2400" dirty="0"/>
              <a:t>מערכת תכניות מושלמת של מתקני החשמל והמערכות הנלוות בק"מ 1:100 או 1:50 וחתכים מקומיים בק"מ הדרוש, על רקע תכנית אדריכלית ותכנית תאום מערכות (סופרפוזיציה) מעודכנת תוך התחשבות באילוצים הקונסטרוקטיביים, מערכות מיזוג אויר, מערכות פיקוד ובקרה, מערכות אלקטרומכניות, מערכות בטיחות, ביטחון, אינסטלציה ומערכות אחרות המשפיעות או מושפעות ממערכות החשמל והמערכות הנלוות ו/או תכנון כבישים, דרכים ומנהרות, מאושרת ע"י המזמין.</a:t>
            </a:r>
          </a:p>
        </p:txBody>
      </p:sp>
      <p:sp>
        <p:nvSpPr>
          <p:cNvPr id="4" name="Title 1"/>
          <p:cNvSpPr txBox="1">
            <a:spLocks/>
          </p:cNvSpPr>
          <p:nvPr/>
        </p:nvSpPr>
        <p:spPr>
          <a:xfrm>
            <a:off x="251520" y="180529"/>
            <a:ext cx="8060828" cy="492443"/>
          </a:xfrm>
          <a:prstGeom prst="rect">
            <a:avLst/>
          </a:prstGeom>
        </p:spPr>
        <p:txBody>
          <a:bodyPr/>
          <a:lstStyle>
            <a:lvl1pPr algn="r" defTabSz="908050" rtl="1" eaLnBrk="0" fontAlgn="base" hangingPunct="0">
              <a:spcBef>
                <a:spcPct val="0"/>
              </a:spcBef>
              <a:spcAft>
                <a:spcPct val="0"/>
              </a:spcAft>
              <a:buSzPct val="100000"/>
              <a:defRPr sz="2400" b="1">
                <a:solidFill>
                  <a:schemeClr val="tx2"/>
                </a:solidFill>
                <a:latin typeface="+mj-lt"/>
                <a:ea typeface="+mj-ea"/>
                <a:cs typeface="+mj-cs"/>
              </a:defRPr>
            </a:lvl1pPr>
            <a:lvl2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2pPr>
            <a:lvl3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3pPr>
            <a:lvl4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4pPr>
            <a:lvl5pPr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5pPr>
            <a:lvl6pPr marL="4572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6pPr>
            <a:lvl7pPr marL="9144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7pPr>
            <a:lvl8pPr marL="13716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8pPr>
            <a:lvl9pPr marL="1828800" algn="r" defTabSz="908050" rtl="1" eaLnBrk="0" fontAlgn="base" hangingPunct="0">
              <a:spcBef>
                <a:spcPct val="0"/>
              </a:spcBef>
              <a:spcAft>
                <a:spcPct val="0"/>
              </a:spcAft>
              <a:buSzPct val="100000"/>
              <a:defRPr sz="2400" b="1">
                <a:solidFill>
                  <a:schemeClr val="tx2"/>
                </a:solidFill>
                <a:latin typeface="Arial" pitchFamily="34" charset="0"/>
                <a:cs typeface="Arial" pitchFamily="34" charset="0"/>
              </a:defRPr>
            </a:lvl9pPr>
          </a:lstStyle>
          <a:p>
            <a:r>
              <a:rPr lang="he-IL" sz="2800" dirty="0"/>
              <a:t>פרק 2.9.1 חשמל ומערכות מתח נמוך מאוד</a:t>
            </a:r>
          </a:p>
          <a:p>
            <a:r>
              <a:rPr lang="he-IL" altLang="he-IL" sz="2600" b="0" kern="0" dirty="0"/>
              <a:t>תכנון מפורט </a:t>
            </a:r>
            <a:r>
              <a:rPr lang="he-IL" altLang="he-IL" sz="2800" b="0" kern="0" dirty="0"/>
              <a:t>&gt; תוצרי תכנון</a:t>
            </a:r>
            <a:r>
              <a:rPr lang="he-IL" altLang="he-IL" sz="2600" b="0" kern="0" dirty="0"/>
              <a:t> </a:t>
            </a:r>
            <a:endParaRPr lang="he-IL" altLang="he-IL" sz="2600" kern="0" dirty="0"/>
          </a:p>
        </p:txBody>
      </p:sp>
      <p:sp>
        <p:nvSpPr>
          <p:cNvPr id="5" name="מלבן 4"/>
          <p:cNvSpPr/>
          <p:nvPr/>
        </p:nvSpPr>
        <p:spPr>
          <a:xfrm>
            <a:off x="467544" y="4370328"/>
            <a:ext cx="8136904" cy="1938992"/>
          </a:xfrm>
          <a:prstGeom prst="rect">
            <a:avLst/>
          </a:prstGeom>
        </p:spPr>
        <p:txBody>
          <a:bodyPr wrap="square">
            <a:spAutoFit/>
          </a:bodyPr>
          <a:lstStyle/>
          <a:p>
            <a:pPr marL="457200" lvl="2" indent="-457200" algn="just" rtl="1">
              <a:spcBef>
                <a:spcPts val="600"/>
              </a:spcBef>
              <a:spcAft>
                <a:spcPts val="600"/>
              </a:spcAft>
              <a:buFont typeface="+mj-lt"/>
              <a:buAutoNum type="arabicParenR" startAt="2"/>
            </a:pPr>
            <a:r>
              <a:rPr lang="he-IL" sz="2400" dirty="0"/>
              <a:t>במתקני חשמל במבנים -מערכת תכניות מאושרת ע"י המזמין הכוללת את כל קומות המבנה ממרתפי החניה, המחסנים, קומת כניסה, קומות המבנה או שטחים אחרים, גג המבנה ומערכותיו, וכן שטחים חיצוניים פתוחים (כגון: חניות, גנים, פיתוח צמוד, כבישי גישה וכו').</a:t>
            </a:r>
          </a:p>
        </p:txBody>
      </p:sp>
      <p:grpSp>
        <p:nvGrpSpPr>
          <p:cNvPr id="6" name="קבוצה 5"/>
          <p:cNvGrpSpPr/>
          <p:nvPr/>
        </p:nvGrpSpPr>
        <p:grpSpPr>
          <a:xfrm>
            <a:off x="35496" y="44624"/>
            <a:ext cx="864096" cy="720080"/>
            <a:chOff x="7573545" y="190500"/>
            <a:chExt cx="3047127" cy="2950468"/>
          </a:xfrm>
        </p:grpSpPr>
        <p:pic>
          <p:nvPicPr>
            <p:cNvPr id="7" name="תמונה 6"/>
            <p:cNvPicPr/>
            <p:nvPr/>
          </p:nvPicPr>
          <p:blipFill rotWithShape="1">
            <a:blip r:embed="rId2"/>
            <a:srcRect l="4150" t="4362" r="50000" b="73116"/>
            <a:stretch/>
          </p:blipFill>
          <p:spPr>
            <a:xfrm>
              <a:off x="7573545" y="190500"/>
              <a:ext cx="3047127" cy="1496786"/>
            </a:xfrm>
            <a:prstGeom prst="rect">
              <a:avLst/>
            </a:prstGeom>
          </p:spPr>
        </p:pic>
        <p:pic>
          <p:nvPicPr>
            <p:cNvPr id="8" name="תמונה 7"/>
            <p:cNvPicPr/>
            <p:nvPr/>
          </p:nvPicPr>
          <p:blipFill rotWithShape="1">
            <a:blip r:embed="rId2"/>
            <a:srcRect l="4150" t="27308" r="50000" b="50000"/>
            <a:stretch/>
          </p:blipFill>
          <p:spPr>
            <a:xfrm>
              <a:off x="7573545" y="1632843"/>
              <a:ext cx="3047127" cy="1508125"/>
            </a:xfrm>
            <a:prstGeom prst="rect">
              <a:avLst/>
            </a:prstGeom>
          </p:spPr>
        </p:pic>
      </p:grpSp>
    </p:spTree>
    <p:extLst>
      <p:ext uri="{BB962C8B-B14F-4D97-AF65-F5344CB8AC3E}">
        <p14:creationId xmlns:p14="http://schemas.microsoft.com/office/powerpoint/2010/main" val="17737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6nWfMccIk.1l.f7W2Ha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PDfLoKsZk23nuBeTfh30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xsBUTq4VUGgrIXdwwNhjA"/>
</p:tagLst>
</file>

<file path=ppt/theme/theme1.xml><?xml version="1.0" encoding="utf-8"?>
<a:theme xmlns:a="http://schemas.openxmlformats.org/drawingml/2006/main" name="2_Firm Format - Hebrew">
  <a:themeElements>
    <a:clrScheme name="2_Firm Format - Hebrew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Firm Format - Hebr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Pct val="100000"/>
          <a:buFontTx/>
          <a:buNone/>
          <a:tabLst/>
          <a:defRPr kumimoji="0" lang="ru-RU" alt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1" fontAlgn="base" latinLnBrk="0" hangingPunct="1">
          <a:lnSpc>
            <a:spcPct val="100000"/>
          </a:lnSpc>
          <a:spcBef>
            <a:spcPct val="0"/>
          </a:spcBef>
          <a:spcAft>
            <a:spcPct val="0"/>
          </a:spcAft>
          <a:buClrTx/>
          <a:buSzPct val="100000"/>
          <a:buFontTx/>
          <a:buNone/>
          <a:tabLst/>
          <a:defRPr kumimoji="0" lang="ru-RU" alt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2_Firm Format - Hebrew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2_Firm Format - Hebrew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2_Firm Format - Hebrew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E3E0BB"/>
      </a:accent1>
      <a:accent2>
        <a:srgbClr val="993333"/>
      </a:accent2>
      <a:accent3>
        <a:srgbClr val="FFFFFF"/>
      </a:accent3>
      <a:accent4>
        <a:srgbClr val="000000"/>
      </a:accent4>
      <a:accent5>
        <a:srgbClr val="EFEDDA"/>
      </a:accent5>
      <a:accent6>
        <a:srgbClr val="8A2D2D"/>
      </a:accent6>
      <a:hlink>
        <a:srgbClr val="999900"/>
      </a:hlink>
      <a:folHlink>
        <a:srgbClr val="00CC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12232</TotalTime>
  <Words>3262</Words>
  <Application>Microsoft Office PowerPoint</Application>
  <PresentationFormat>‫הצגה על המסך (4:3)</PresentationFormat>
  <Paragraphs>448</Paragraphs>
  <Slides>25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2_Firm Format - Hebrew</vt:lpstr>
      <vt:lpstr>תעריפים ונהלים לעבודות תכנון במערכת הביטחון חלק 2– תעריפים 2.9.1 חשמל ומערכות מתח נמוך מאוד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דיון בנושא תעריף חדש אדריכלות</dc:title>
  <dc:creator>yaniv</dc:creator>
  <cp:lastModifiedBy>Tatiana Zemtsov</cp:lastModifiedBy>
  <cp:revision>682</cp:revision>
  <cp:lastPrinted>2018-11-27T09:13:01Z</cp:lastPrinted>
  <dcterms:created xsi:type="dcterms:W3CDTF">2016-12-20T10:29:19Z</dcterms:created>
  <dcterms:modified xsi:type="dcterms:W3CDTF">2021-07-22T09:07:13Z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ditLog">
    <vt:lpwstr/>
  </property>
  <property fmtid="{D5CDD505-2E9C-101B-9397-08002B2CF9AE}" pid="3" name="Classification">
    <vt:lpwstr>רשום בגוף המסמך</vt:lpwstr>
  </property>
  <property fmtid="{D5CDD505-2E9C-101B-9397-08002B2CF9AE}" pid="4" name="DocumentDate">
    <vt:lpwstr>2015-06-18T00:00:00Z</vt:lpwstr>
  </property>
  <property fmtid="{D5CDD505-2E9C-101B-9397-08002B2CF9AE}" pid="5" name="DocumentPriority">
    <vt:lpwstr>ללא</vt:lpwstr>
  </property>
  <property fmtid="{D5CDD505-2E9C-101B-9397-08002B2CF9AE}" pid="6" name="DocumentStatus">
    <vt:lpwstr>טיוטא</vt:lpwstr>
  </property>
  <property fmtid="{D5CDD505-2E9C-101B-9397-08002B2CF9AE}" pid="7" name="NatavRecipeints">
    <vt:lpwstr/>
  </property>
  <property fmtid="{D5CDD505-2E9C-101B-9397-08002B2CF9AE}" pid="8" name="SendCc">
    <vt:lpwstr/>
  </property>
  <property fmtid="{D5CDD505-2E9C-101B-9397-08002B2CF9AE}" pid="9" name="SendTo">
    <vt:lpwstr/>
  </property>
  <property fmtid="{D5CDD505-2E9C-101B-9397-08002B2CF9AE}" pid="10" name="SendTransfer">
    <vt:lpwstr/>
  </property>
  <property fmtid="{D5CDD505-2E9C-101B-9397-08002B2CF9AE}" pid="11" name="Sensitivity">
    <vt:lpwstr/>
  </property>
  <property fmtid="{D5CDD505-2E9C-101B-9397-08002B2CF9AE}" pid="12" name="Signature">
    <vt:lpwstr/>
  </property>
  <property fmtid="{D5CDD505-2E9C-101B-9397-08002B2CF9AE}" pid="13" name="Simouhin">
    <vt:lpwstr>נ-בינוי-032588-260616</vt:lpwstr>
  </property>
  <property fmtid="{D5CDD505-2E9C-101B-9397-08002B2CF9AE}" pid="14" name="SimpleTags">
    <vt:lpwstr>ILS</vt:lpwstr>
  </property>
  <property fmtid="{D5CDD505-2E9C-101B-9397-08002B2CF9AE}" pid="15" name="TransferInfo">
    <vt:lpwstr/>
  </property>
</Properties>
</file>