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9" r:id="rId4"/>
    <p:sldId id="291" r:id="rId5"/>
    <p:sldId id="276" r:id="rId6"/>
    <p:sldId id="292" r:id="rId7"/>
    <p:sldId id="290" r:id="rId8"/>
    <p:sldId id="303" r:id="rId9"/>
    <p:sldId id="298" r:id="rId10"/>
    <p:sldId id="299" r:id="rId11"/>
    <p:sldId id="300" r:id="rId12"/>
    <p:sldId id="301" r:id="rId13"/>
    <p:sldId id="293" r:id="rId14"/>
    <p:sldId id="307" r:id="rId15"/>
    <p:sldId id="313" r:id="rId16"/>
    <p:sldId id="308" r:id="rId17"/>
    <p:sldId id="304" r:id="rId18"/>
    <p:sldId id="310" r:id="rId19"/>
    <p:sldId id="305" r:id="rId20"/>
    <p:sldId id="311" r:id="rId21"/>
    <p:sldId id="312" r:id="rId22"/>
  </p:sldIdLst>
  <p:sldSz cx="12192000" cy="6858000"/>
  <p:notesSz cx="6858000" cy="9144000"/>
  <p:custDataLst>
    <p:tags r:id="rId24"/>
  </p:custDataLst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E3287BE-81B2-4B85-8B2E-9A1BDFCB238A}">
          <p14:sldIdLst>
            <p14:sldId id="256"/>
            <p14:sldId id="257"/>
          </p14:sldIdLst>
        </p14:section>
        <p14:section name="הצגת מדור דרכים" id="{C460F329-977D-40A6-AB0B-04A42E9CCC0B}">
          <p14:sldIdLst>
            <p14:sldId id="259"/>
            <p14:sldId id="291"/>
          </p14:sldIdLst>
        </p14:section>
        <p14:section name="סדר תקין בטיפול בפרויקט" id="{268FFD1F-11FC-4886-93A1-73F9B9E00710}">
          <p14:sldIdLst>
            <p14:sldId id="276"/>
            <p14:sldId id="292"/>
          </p14:sldIdLst>
        </p14:section>
        <p14:section name="דגשים לתכנון דרכים וניקוז" id="{C93E7C81-1B11-40FC-B865-432FDBB44A1E}">
          <p14:sldIdLst>
            <p14:sldId id="290"/>
            <p14:sldId id="303"/>
            <p14:sldId id="298"/>
            <p14:sldId id="299"/>
            <p14:sldId id="300"/>
            <p14:sldId id="301"/>
            <p14:sldId id="293"/>
            <p14:sldId id="307"/>
            <p14:sldId id="313"/>
            <p14:sldId id="308"/>
            <p14:sldId id="304"/>
            <p14:sldId id="310"/>
            <p14:sldId id="305"/>
            <p14:sldId id="311"/>
            <p14:sldId id="312"/>
          </p14:sldIdLst>
        </p14:section>
        <p14:section name="נושאים נוספים" id="{A526247E-B430-466A-A01E-12431ADEBD3A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איתי מנשה" initials="אמ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347" autoAdjust="0"/>
    <p:restoredTop sz="87640" autoAdjust="0"/>
  </p:normalViewPr>
  <p:slideViewPr>
    <p:cSldViewPr snapToGrid="0">
      <p:cViewPr>
        <p:scale>
          <a:sx n="70" d="100"/>
          <a:sy n="70" d="100"/>
        </p:scale>
        <p:origin x="-948" y="-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62C1CD-039F-4651-A9D9-939141893A49}" type="datetimeFigureOut">
              <a:rPr lang="x-none" smtClean="0"/>
              <a:t>05/08/2021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263FD2-5ABA-485D-9410-F5980CAB763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6425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A25B-BC91-45F8-A1F0-D96D455F4C14}" type="datetimeFigureOut">
              <a:rPr lang="he-IL" smtClean="0"/>
              <a:t>כ"ז/אב/תשפ"א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2B8BB-BDA8-4EF8-BD62-D88D75AC088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014363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A25B-BC91-45F8-A1F0-D96D455F4C14}" type="datetimeFigureOut">
              <a:rPr lang="he-IL" smtClean="0"/>
              <a:t>כ"ז/אב/תשפ"א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2B8BB-BDA8-4EF8-BD62-D88D75AC088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7381333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A25B-BC91-45F8-A1F0-D96D455F4C14}" type="datetimeFigureOut">
              <a:rPr lang="he-IL" smtClean="0"/>
              <a:t>כ"ז/אב/תשפ"א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2B8BB-BDA8-4EF8-BD62-D88D75AC088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9995884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A25B-BC91-45F8-A1F0-D96D455F4C14}" type="datetimeFigureOut">
              <a:rPr lang="he-IL" smtClean="0"/>
              <a:t>כ"ז/אב/תשפ"א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2B8BB-BDA8-4EF8-BD62-D88D75AC088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3000605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A25B-BC91-45F8-A1F0-D96D455F4C14}" type="datetimeFigureOut">
              <a:rPr lang="he-IL" smtClean="0"/>
              <a:t>כ"ז/אב/תשפ"א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2B8BB-BDA8-4EF8-BD62-D88D75AC088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0339697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A25B-BC91-45F8-A1F0-D96D455F4C14}" type="datetimeFigureOut">
              <a:rPr lang="he-IL" smtClean="0"/>
              <a:t>כ"ז/אב/תשפ"א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2B8BB-BDA8-4EF8-BD62-D88D75AC088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9334749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A25B-BC91-45F8-A1F0-D96D455F4C14}" type="datetimeFigureOut">
              <a:rPr lang="he-IL" smtClean="0"/>
              <a:t>כ"ז/אב/תשפ"א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2B8BB-BDA8-4EF8-BD62-D88D75AC088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1094865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A25B-BC91-45F8-A1F0-D96D455F4C14}" type="datetimeFigureOut">
              <a:rPr lang="he-IL" smtClean="0"/>
              <a:t>כ"ז/אב/תשפ"א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2B8BB-BDA8-4EF8-BD62-D88D75AC088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6215345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A25B-BC91-45F8-A1F0-D96D455F4C14}" type="datetimeFigureOut">
              <a:rPr lang="he-IL" smtClean="0"/>
              <a:t>כ"ז/אב/תשפ"א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2B8BB-BDA8-4EF8-BD62-D88D75AC088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5588115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A25B-BC91-45F8-A1F0-D96D455F4C14}" type="datetimeFigureOut">
              <a:rPr lang="he-IL" smtClean="0"/>
              <a:t>כ"ז/אב/תשפ"א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2B8BB-BDA8-4EF8-BD62-D88D75AC088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216869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A25B-BC91-45F8-A1F0-D96D455F4C14}" type="datetimeFigureOut">
              <a:rPr lang="he-IL" smtClean="0"/>
              <a:t>כ"ז/אב/תשפ"א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2B8BB-BDA8-4EF8-BD62-D88D75AC088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6863424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1A25B-BC91-45F8-A1F0-D96D455F4C14}" type="datetimeFigureOut">
              <a:rPr lang="he-IL" smtClean="0"/>
              <a:t>כ"ז/אב/תשפ"א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2B8BB-BDA8-4EF8-BD62-D88D75AC088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19452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BFCCD1-036A-43ED-A3CB-679A5D155C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5919" y="1539079"/>
            <a:ext cx="7427651" cy="914400"/>
          </a:xfrm>
        </p:spPr>
        <p:txBody>
          <a:bodyPr>
            <a:noAutofit/>
          </a:bodyPr>
          <a:lstStyle/>
          <a:p>
            <a:r>
              <a:rPr lang="he-IL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כנס מתכננים </a:t>
            </a:r>
            <a:r>
              <a:rPr lang="he-IL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– </a:t>
            </a:r>
            <a:br>
              <a:rPr lang="he-IL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</a:br>
            <a:r>
              <a:rPr lang="he-IL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דרכים ועבודות עפר</a:t>
            </a:r>
            <a:endParaRPr lang="x-none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10F6A523-20B3-4F57-BD4D-6AFFD013B406}"/>
              </a:ext>
            </a:extLst>
          </p:cNvPr>
          <p:cNvSpPr txBox="1">
            <a:spLocks/>
          </p:cNvSpPr>
          <p:nvPr/>
        </p:nvSpPr>
        <p:spPr>
          <a:xfrm>
            <a:off x="518772" y="3313569"/>
            <a:ext cx="5637584" cy="2396882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מהנדסת דרכים ראשית</a:t>
            </a:r>
          </a:p>
          <a:p>
            <a:r>
              <a:rPr lang="he-IL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אע"צ </a:t>
            </a:r>
            <a:r>
              <a:rPr lang="he-IL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אירינה</a:t>
            </a:r>
            <a:r>
              <a:rPr lang="he-IL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he-IL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וילוובסקי</a:t>
            </a:r>
            <a:endParaRPr lang="he-IL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r>
              <a:rPr lang="he-IL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יולי 2021</a:t>
            </a:r>
            <a:endParaRPr lang="x-none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70C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36634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Z:\Design\mitkaney hashhaya veahdara\גינה ציבורת כשטח השהייה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7528" y="1124744"/>
            <a:ext cx="8568952" cy="54006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latin typeface="Arial" pitchFamily="34" charset="0"/>
                <a:cs typeface="Arial" pitchFamily="34" charset="0"/>
              </a:rPr>
              <a:t>השהיית המים בשטחים הירוקים</a:t>
            </a:r>
          </a:p>
        </p:txBody>
      </p:sp>
    </p:spTree>
    <p:extLst>
      <p:ext uri="{BB962C8B-B14F-4D97-AF65-F5344CB8AC3E}">
        <p14:creationId xmlns:p14="http://schemas.microsoft.com/office/powerpoint/2010/main" val="5134938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Z:\Design\mitkaney hashhaya veahdara\פתחים באבני שפה בערוגה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183623"/>
            <a:ext cx="8507288" cy="5413729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latin typeface="Arial" pitchFamily="34" charset="0"/>
                <a:cs typeface="Arial" pitchFamily="34" charset="0"/>
              </a:rPr>
              <a:t>כניסת מים מהכביש וחניות למפרדה ירוקה</a:t>
            </a:r>
          </a:p>
        </p:txBody>
      </p:sp>
    </p:spTree>
    <p:extLst>
      <p:ext uri="{BB962C8B-B14F-4D97-AF65-F5344CB8AC3E}">
        <p14:creationId xmlns:p14="http://schemas.microsoft.com/office/powerpoint/2010/main" val="42482423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Z:\Design\mitkaney hashhaya veahdara\תרשים לימן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5520" y="548680"/>
            <a:ext cx="8712968" cy="5544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0642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0FB974-6071-4166-8270-FBCEE3DF3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609" y="124286"/>
            <a:ext cx="9143260" cy="665826"/>
          </a:xfrm>
        </p:spPr>
        <p:txBody>
          <a:bodyPr>
            <a:normAutofit/>
          </a:bodyPr>
          <a:lstStyle/>
          <a:p>
            <a:r>
              <a:rPr lang="he-IL" sz="3600" dirty="0" smtClean="0">
                <a:cs typeface="+mn-cs"/>
              </a:rPr>
              <a:t>שימוש בחומרים ממוחזרים</a:t>
            </a:r>
            <a:endParaRPr lang="he-IL" sz="3600" dirty="0">
              <a:cs typeface="+mn-cs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="" xmlns:a16="http://schemas.microsoft.com/office/drawing/2014/main" id="{088C838D-42C8-4993-B0B1-5FF122A2934F}"/>
              </a:ext>
            </a:extLst>
          </p:cNvPr>
          <p:cNvSpPr txBox="1">
            <a:spLocks/>
          </p:cNvSpPr>
          <p:nvPr/>
        </p:nvSpPr>
        <p:spPr>
          <a:xfrm>
            <a:off x="5856270" y="1078787"/>
            <a:ext cx="6106702" cy="497488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he-IL" sz="2400" dirty="0" smtClean="0"/>
              <a:t>שימוש בחומרים ממוחזרים למצע ב' וג' בהתאם למפרט הכללי 51</a:t>
            </a:r>
            <a:endParaRPr lang="he-IL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668" y="1197139"/>
            <a:ext cx="3648904" cy="503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97852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69423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84" y="39815"/>
            <a:ext cx="4712997" cy="677356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630" y="39815"/>
            <a:ext cx="4829355" cy="677356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מלבן מעוגל 3"/>
          <p:cNvSpPr/>
          <p:nvPr/>
        </p:nvSpPr>
        <p:spPr>
          <a:xfrm>
            <a:off x="6835366" y="908720"/>
            <a:ext cx="3005050" cy="1080120"/>
          </a:xfrm>
          <a:prstGeom prst="roundRect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381773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188" y="-3494639"/>
            <a:ext cx="6405812" cy="973247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06403"/>
            <a:ext cx="5786188" cy="580391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864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0FB974-6071-4166-8270-FBCEE3DF3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609" y="124286"/>
            <a:ext cx="9143260" cy="665826"/>
          </a:xfrm>
        </p:spPr>
        <p:txBody>
          <a:bodyPr>
            <a:normAutofit/>
          </a:bodyPr>
          <a:lstStyle/>
          <a:p>
            <a:r>
              <a:rPr lang="he-IL" sz="3600" dirty="0" smtClean="0">
                <a:cs typeface="+mn-cs"/>
              </a:rPr>
              <a:t>שימוש בחומרים ממוחזרים</a:t>
            </a:r>
            <a:endParaRPr lang="he-IL" sz="3600" dirty="0">
              <a:cs typeface="+mn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7DB72727-3F06-40BE-A3DF-F9C13694CAA2}"/>
              </a:ext>
            </a:extLst>
          </p:cNvPr>
          <p:cNvSpPr txBox="1">
            <a:spLocks/>
          </p:cNvSpPr>
          <p:nvPr/>
        </p:nvSpPr>
        <p:spPr>
          <a:xfrm>
            <a:off x="5373981" y="1412347"/>
            <a:ext cx="5645463" cy="503174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endParaRPr lang="he-IL" sz="2400" dirty="0" smtClean="0"/>
          </a:p>
          <a:p>
            <a:pPr marL="0" indent="0">
              <a:lnSpc>
                <a:spcPct val="200000"/>
              </a:lnSpc>
              <a:buNone/>
            </a:pPr>
            <a:endParaRPr lang="he-IL" sz="2400" dirty="0"/>
          </a:p>
        </p:txBody>
      </p:sp>
      <p:sp>
        <p:nvSpPr>
          <p:cNvPr id="3" name="מלבן 2"/>
          <p:cNvSpPr/>
          <p:nvPr/>
        </p:nvSpPr>
        <p:spPr>
          <a:xfrm>
            <a:off x="2670189" y="1316337"/>
            <a:ext cx="801340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2920" indent="-457200">
              <a:buFont typeface="Arial" panose="020B0604020202020204" pitchFamily="34" charset="0"/>
              <a:buChar char="•"/>
            </a:pPr>
            <a:r>
              <a:rPr lang="he-IL" sz="2800" dirty="0"/>
              <a:t>בכל פרויקט שימוש במצע סוג ב' וג' יבחן בנפרד</a:t>
            </a:r>
            <a:r>
              <a:rPr lang="he-IL" sz="2800" dirty="0" smtClean="0"/>
              <a:t>.</a:t>
            </a:r>
            <a:endParaRPr lang="en-US" sz="2800" dirty="0" smtClean="0"/>
          </a:p>
          <a:p>
            <a:pPr marL="502920" indent="-457200">
              <a:buFont typeface="Arial" panose="020B0604020202020204" pitchFamily="34" charset="0"/>
              <a:buChar char="•"/>
            </a:pPr>
            <a:endParaRPr lang="he-IL" sz="2800" dirty="0"/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he-IL" sz="2800" dirty="0">
                <a:solidFill>
                  <a:srgbClr val="0070C0"/>
                </a:solidFill>
              </a:rPr>
              <a:t>קיים מקדם המרה בין שכבות מצע סוג א' למצע ב'            בהתאם להנחיות יועץ תכן מבנה מיסעות. שינוי של </a:t>
            </a:r>
            <a:r>
              <a:rPr lang="he-IL" sz="2800" dirty="0" smtClean="0">
                <a:solidFill>
                  <a:srgbClr val="0070C0"/>
                </a:solidFill>
              </a:rPr>
              <a:t>עובי </a:t>
            </a:r>
            <a:r>
              <a:rPr lang="he-IL" sz="2800" dirty="0">
                <a:solidFill>
                  <a:srgbClr val="0070C0"/>
                </a:solidFill>
              </a:rPr>
              <a:t>שכבה לאחר ההמרה דורש שינוי בעומק </a:t>
            </a:r>
            <a:r>
              <a:rPr lang="he-IL" sz="2800" dirty="0" smtClean="0">
                <a:solidFill>
                  <a:srgbClr val="0070C0"/>
                </a:solidFill>
              </a:rPr>
              <a:t>חפירה</a:t>
            </a:r>
            <a:r>
              <a:rPr lang="en-US" sz="2800" dirty="0" smtClean="0">
                <a:solidFill>
                  <a:srgbClr val="0070C0"/>
                </a:solidFill>
              </a:rPr>
              <a:t>.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endParaRPr lang="he-IL" sz="2800" dirty="0">
              <a:solidFill>
                <a:srgbClr val="0070C0"/>
              </a:solidFill>
            </a:endParaRP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he-IL" sz="2800" dirty="0"/>
              <a:t> לפעמים יש צורך בהכנת 2 חלופות לפרויקט עם חתכים טיפוסיים כוללים מצע א' ומצע ב</a:t>
            </a:r>
            <a:r>
              <a:rPr lang="he-IL" sz="2800" dirty="0" smtClean="0"/>
              <a:t>'.</a:t>
            </a:r>
            <a:endParaRPr lang="en-US" sz="2800" dirty="0" smtClean="0"/>
          </a:p>
          <a:p>
            <a:pPr marL="502920" indent="-457200">
              <a:buFont typeface="Arial" panose="020B0604020202020204" pitchFamily="34" charset="0"/>
              <a:buChar char="•"/>
            </a:pPr>
            <a:endParaRPr lang="he-IL" sz="2800" dirty="0"/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he-IL" sz="2800" dirty="0">
                <a:solidFill>
                  <a:srgbClr val="0070C0"/>
                </a:solidFill>
              </a:rPr>
              <a:t> יש צורך בהכנסת סעיפים של מצע סוג ב' לכתב כמויות.</a:t>
            </a:r>
          </a:p>
        </p:txBody>
      </p:sp>
    </p:spTree>
    <p:extLst>
      <p:ext uri="{BB962C8B-B14F-4D97-AF65-F5344CB8AC3E}">
        <p14:creationId xmlns:p14="http://schemas.microsoft.com/office/powerpoint/2010/main" val="17449187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0FB974-6071-4166-8270-FBCEE3DF3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609" y="124286"/>
            <a:ext cx="9143260" cy="66582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e-IL" sz="3600" dirty="0">
                <a:latin typeface="+mn-lt"/>
                <a:ea typeface="+mn-ea"/>
                <a:cs typeface="+mn-cs"/>
              </a:rPr>
              <a:t>דגשים לסט תכניות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="" xmlns:a16="http://schemas.microsoft.com/office/drawing/2014/main" id="{088C838D-42C8-4993-B0B1-5FF122A2934F}"/>
              </a:ext>
            </a:extLst>
          </p:cNvPr>
          <p:cNvSpPr txBox="1">
            <a:spLocks/>
          </p:cNvSpPr>
          <p:nvPr/>
        </p:nvSpPr>
        <p:spPr>
          <a:xfrm>
            <a:off x="6081202" y="1145219"/>
            <a:ext cx="5645463" cy="503174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he-IL" sz="2400" dirty="0"/>
              <a:t>עדכון גרסאות ותאריכי עדכון לתוכניות.</a:t>
            </a:r>
          </a:p>
          <a:p>
            <a:pPr>
              <a:lnSpc>
                <a:spcPct val="200000"/>
              </a:lnSpc>
            </a:pPr>
            <a:r>
              <a:rPr lang="he-IL" sz="2400" dirty="0" smtClean="0"/>
              <a:t>תכניות קריאות</a:t>
            </a:r>
            <a:r>
              <a:rPr lang="he-IL" sz="2400" dirty="0"/>
              <a:t> </a:t>
            </a:r>
            <a:r>
              <a:rPr lang="he-IL" sz="2400" dirty="0" smtClean="0"/>
              <a:t>עם גודל הכתב בהתאם </a:t>
            </a:r>
            <a:r>
              <a:rPr lang="he-IL" sz="2400" dirty="0" err="1" smtClean="0"/>
              <a:t>לקנ"מ</a:t>
            </a:r>
            <a:endParaRPr lang="he-IL" sz="2400" dirty="0"/>
          </a:p>
          <a:p>
            <a:pPr>
              <a:lnSpc>
                <a:spcPct val="200000"/>
              </a:lnSpc>
            </a:pPr>
            <a:r>
              <a:rPr lang="he-IL" sz="2400" dirty="0"/>
              <a:t>הצגת מקרא רלוונטי בכל תכנית.</a:t>
            </a:r>
          </a:p>
          <a:p>
            <a:pPr>
              <a:lnSpc>
                <a:spcPct val="200000"/>
              </a:lnSpc>
            </a:pPr>
            <a:endParaRPr lang="he-IL" sz="2400" dirty="0"/>
          </a:p>
          <a:p>
            <a:pPr>
              <a:lnSpc>
                <a:spcPct val="200000"/>
              </a:lnSpc>
            </a:pPr>
            <a:endParaRPr lang="he-IL" sz="2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7DB72727-3F06-40BE-A3DF-F9C13694CAA2}"/>
              </a:ext>
            </a:extLst>
          </p:cNvPr>
          <p:cNvSpPr txBox="1">
            <a:spLocks/>
          </p:cNvSpPr>
          <p:nvPr/>
        </p:nvSpPr>
        <p:spPr>
          <a:xfrm>
            <a:off x="257451" y="1145219"/>
            <a:ext cx="5645463" cy="503174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he-IL" sz="2400" dirty="0"/>
              <a:t>הכנת רשימת תכניות.</a:t>
            </a:r>
          </a:p>
          <a:p>
            <a:pPr>
              <a:lnSpc>
                <a:spcPct val="200000"/>
              </a:lnSpc>
            </a:pPr>
            <a:r>
              <a:rPr lang="he-IL" sz="2400" dirty="0" smtClean="0"/>
              <a:t>סימון גבולות עבודה</a:t>
            </a:r>
          </a:p>
          <a:p>
            <a:pPr>
              <a:lnSpc>
                <a:spcPct val="200000"/>
              </a:lnSpc>
            </a:pPr>
            <a:r>
              <a:rPr lang="he-IL" sz="2400" dirty="0"/>
              <a:t>תרשים סביבה עם סימון הפרויקט.</a:t>
            </a:r>
          </a:p>
          <a:p>
            <a:pPr>
              <a:lnSpc>
                <a:spcPct val="200000"/>
              </a:lnSpc>
            </a:pPr>
            <a:endParaRPr lang="he-IL" sz="2400" dirty="0" smtClean="0"/>
          </a:p>
          <a:p>
            <a:pPr marL="0" indent="0">
              <a:lnSpc>
                <a:spcPct val="200000"/>
              </a:lnSpc>
              <a:buNone/>
            </a:pP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38861579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0FB974-6071-4166-8270-FBCEE3DF3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609" y="124286"/>
            <a:ext cx="9143260" cy="665826"/>
          </a:xfrm>
        </p:spPr>
        <p:txBody>
          <a:bodyPr>
            <a:normAutofit/>
          </a:bodyPr>
          <a:lstStyle/>
          <a:p>
            <a:r>
              <a:rPr lang="he-IL" sz="3600" dirty="0" smtClean="0">
                <a:cs typeface="+mn-cs"/>
              </a:rPr>
              <a:t>טעיות נפוצות שגורמות לעיכוב באישור</a:t>
            </a:r>
            <a:endParaRPr lang="he-IL" sz="3600" dirty="0">
              <a:cs typeface="+mn-cs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="" xmlns:a16="http://schemas.microsoft.com/office/drawing/2014/main" id="{088C838D-42C8-4993-B0B1-5FF122A2934F}"/>
              </a:ext>
            </a:extLst>
          </p:cNvPr>
          <p:cNvSpPr txBox="1">
            <a:spLocks/>
          </p:cNvSpPr>
          <p:nvPr/>
        </p:nvSpPr>
        <p:spPr>
          <a:xfrm>
            <a:off x="1736334" y="1145219"/>
            <a:ext cx="9990332" cy="503174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he-IL" sz="2400" dirty="0" smtClean="0"/>
              <a:t>חוסר איזון בעבודות עפר.</a:t>
            </a:r>
            <a:endParaRPr lang="en-US" sz="2400" dirty="0" smtClean="0"/>
          </a:p>
          <a:p>
            <a:pPr>
              <a:lnSpc>
                <a:spcPct val="200000"/>
              </a:lnSpc>
            </a:pPr>
            <a:r>
              <a:rPr lang="he-IL" sz="2400" dirty="0" smtClean="0"/>
              <a:t>קביעת המפלס של המתחם לא נכון.</a:t>
            </a:r>
          </a:p>
          <a:p>
            <a:pPr>
              <a:lnSpc>
                <a:spcPct val="200000"/>
              </a:lnSpc>
            </a:pPr>
            <a:r>
              <a:rPr lang="en-GB" sz="2400" dirty="0" smtClean="0"/>
              <a:t>Over design</a:t>
            </a:r>
            <a:r>
              <a:rPr lang="en-US" sz="2400" dirty="0" smtClean="0"/>
              <a:t> </a:t>
            </a:r>
            <a:r>
              <a:rPr lang="he-IL" sz="2400" dirty="0" smtClean="0"/>
              <a:t> בניקוז תת"ק.</a:t>
            </a:r>
          </a:p>
          <a:p>
            <a:pPr>
              <a:lnSpc>
                <a:spcPct val="200000"/>
              </a:lnSpc>
            </a:pPr>
            <a:r>
              <a:rPr lang="he-IL" sz="2400" dirty="0" smtClean="0"/>
              <a:t>התקדמות לתכנון מפורט ללא אישורים של סקר הידרולוגיה ודו"ח מבנה מיסעות.</a:t>
            </a:r>
          </a:p>
          <a:p>
            <a:pPr>
              <a:lnSpc>
                <a:spcPct val="200000"/>
              </a:lnSpc>
            </a:pPr>
            <a:r>
              <a:rPr lang="he-IL" sz="2400" dirty="0" smtClean="0"/>
              <a:t>התקדמות בפרויקט ללא פגישת בקרת תכן וקביעת עקרונות מאושרים.</a:t>
            </a:r>
          </a:p>
          <a:p>
            <a:pPr>
              <a:lnSpc>
                <a:spcPct val="200000"/>
              </a:lnSpc>
            </a:pPr>
            <a:endParaRPr lang="he-IL" sz="2400" dirty="0"/>
          </a:p>
          <a:p>
            <a:pPr>
              <a:lnSpc>
                <a:spcPct val="200000"/>
              </a:lnSpc>
            </a:pPr>
            <a:endParaRPr lang="he-IL" sz="2400" dirty="0"/>
          </a:p>
          <a:p>
            <a:pPr>
              <a:lnSpc>
                <a:spcPct val="200000"/>
              </a:lnSpc>
            </a:pP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10084088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0FB974-6071-4166-8270-FBCEE3DF3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609" y="124286"/>
            <a:ext cx="9143260" cy="665826"/>
          </a:xfrm>
        </p:spPr>
        <p:txBody>
          <a:bodyPr>
            <a:normAutofit/>
          </a:bodyPr>
          <a:lstStyle/>
          <a:p>
            <a:r>
              <a:rPr lang="he-IL" sz="3600" dirty="0">
                <a:cs typeface="+mn-cs"/>
              </a:rPr>
              <a:t>תוכן עניינים</a:t>
            </a:r>
            <a:endParaRPr lang="x-none" sz="3600" dirty="0">
              <a:cs typeface="+mn-cs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="" xmlns:a16="http://schemas.microsoft.com/office/drawing/2014/main" id="{088C838D-42C8-4993-B0B1-5FF122A2934F}"/>
              </a:ext>
            </a:extLst>
          </p:cNvPr>
          <p:cNvSpPr txBox="1">
            <a:spLocks/>
          </p:cNvSpPr>
          <p:nvPr/>
        </p:nvSpPr>
        <p:spPr>
          <a:xfrm>
            <a:off x="6992011" y="1449496"/>
            <a:ext cx="4876702" cy="404023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he-IL" sz="2400" dirty="0" smtClean="0"/>
              <a:t>תחומי אחריות של מדור דרכים</a:t>
            </a:r>
          </a:p>
          <a:p>
            <a:pPr>
              <a:lnSpc>
                <a:spcPct val="150000"/>
              </a:lnSpc>
            </a:pPr>
            <a:r>
              <a:rPr lang="he-IL" sz="2400" dirty="0" smtClean="0"/>
              <a:t>הוראות </a:t>
            </a:r>
            <a:r>
              <a:rPr lang="he-IL" sz="2400" dirty="0"/>
              <a:t>והנחיות </a:t>
            </a:r>
            <a:endParaRPr lang="he-IL" sz="2400" dirty="0" smtClean="0"/>
          </a:p>
          <a:p>
            <a:pPr>
              <a:lnSpc>
                <a:spcPct val="150000"/>
              </a:lnSpc>
            </a:pPr>
            <a:r>
              <a:rPr lang="he-IL" sz="2400" dirty="0" smtClean="0"/>
              <a:t>סדר תקין בטיפול בפרויקט</a:t>
            </a:r>
            <a:endParaRPr lang="he-IL" sz="2400" dirty="0"/>
          </a:p>
          <a:p>
            <a:pPr>
              <a:lnSpc>
                <a:spcPct val="150000"/>
              </a:lnSpc>
            </a:pPr>
            <a:r>
              <a:rPr lang="he-IL" sz="2400" dirty="0"/>
              <a:t>דגשים </a:t>
            </a:r>
            <a:r>
              <a:rPr lang="he-IL" sz="2400" dirty="0" smtClean="0"/>
              <a:t>לתכנון דרכים וניקוז</a:t>
            </a:r>
          </a:p>
          <a:p>
            <a:pPr>
              <a:lnSpc>
                <a:spcPct val="150000"/>
              </a:lnSpc>
            </a:pPr>
            <a:r>
              <a:rPr lang="he-IL" sz="2400" dirty="0"/>
              <a:t>שימוש בחומרים </a:t>
            </a:r>
            <a:r>
              <a:rPr lang="he-IL" sz="2400" dirty="0" smtClean="0"/>
              <a:t>ממוחזרים</a:t>
            </a:r>
          </a:p>
          <a:p>
            <a:pPr>
              <a:lnSpc>
                <a:spcPct val="150000"/>
              </a:lnSpc>
            </a:pPr>
            <a:r>
              <a:rPr lang="he-IL" sz="2400" dirty="0" smtClean="0"/>
              <a:t>דגשים </a:t>
            </a:r>
            <a:r>
              <a:rPr lang="he-IL" sz="2400" dirty="0"/>
              <a:t>לסט </a:t>
            </a:r>
            <a:r>
              <a:rPr lang="he-IL" sz="2400" dirty="0" smtClean="0"/>
              <a:t>תכניות</a:t>
            </a:r>
          </a:p>
          <a:p>
            <a:pPr>
              <a:lnSpc>
                <a:spcPct val="150000"/>
              </a:lnSpc>
            </a:pPr>
            <a:r>
              <a:rPr lang="he-IL" sz="2400" dirty="0" smtClean="0"/>
              <a:t>טעויות נפוצות</a:t>
            </a:r>
            <a:endParaRPr lang="he-IL" sz="2400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2915" y="1449496"/>
            <a:ext cx="7304926" cy="488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8105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0FB974-6071-4166-8270-FBCEE3DF3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609" y="124286"/>
            <a:ext cx="9143260" cy="665826"/>
          </a:xfrm>
        </p:spPr>
        <p:txBody>
          <a:bodyPr>
            <a:normAutofit/>
          </a:bodyPr>
          <a:lstStyle/>
          <a:p>
            <a:r>
              <a:rPr lang="he-IL" sz="3600" dirty="0" smtClean="0">
                <a:cs typeface="+mn-cs"/>
              </a:rPr>
              <a:t>טעיות נפוצות שגורמות לעיכוב באישור</a:t>
            </a:r>
            <a:endParaRPr lang="he-IL" sz="3600" dirty="0">
              <a:cs typeface="+mn-cs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="" xmlns:a16="http://schemas.microsoft.com/office/drawing/2014/main" id="{088C838D-42C8-4993-B0B1-5FF122A2934F}"/>
              </a:ext>
            </a:extLst>
          </p:cNvPr>
          <p:cNvSpPr txBox="1">
            <a:spLocks/>
          </p:cNvSpPr>
          <p:nvPr/>
        </p:nvSpPr>
        <p:spPr>
          <a:xfrm>
            <a:off x="1736333" y="1104523"/>
            <a:ext cx="9996957" cy="507244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endParaRPr lang="he-IL" sz="2400" dirty="0"/>
          </a:p>
          <a:p>
            <a:pPr>
              <a:lnSpc>
                <a:spcPct val="200000"/>
              </a:lnSpc>
            </a:pPr>
            <a:endParaRPr lang="he-IL" sz="2400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16" y="320811"/>
            <a:ext cx="12192000" cy="592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0130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>
            <a:extLst>
              <a:ext uri="{FF2B5EF4-FFF2-40B4-BE49-F238E27FC236}">
                <a16:creationId xmlns="" xmlns:a16="http://schemas.microsoft.com/office/drawing/2014/main" id="{088C838D-42C8-4993-B0B1-5FF122A2934F}"/>
              </a:ext>
            </a:extLst>
          </p:cNvPr>
          <p:cNvSpPr txBox="1">
            <a:spLocks/>
          </p:cNvSpPr>
          <p:nvPr/>
        </p:nvSpPr>
        <p:spPr>
          <a:xfrm>
            <a:off x="1736334" y="1145219"/>
            <a:ext cx="9990332" cy="503174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endParaRPr lang="he-IL" sz="2400" dirty="0"/>
          </a:p>
        </p:txBody>
      </p:sp>
      <p:sp>
        <p:nvSpPr>
          <p:cNvPr id="5" name="מלבן 4"/>
          <p:cNvSpPr/>
          <p:nvPr/>
        </p:nvSpPr>
        <p:spPr>
          <a:xfrm>
            <a:off x="3458425" y="3003548"/>
            <a:ext cx="560409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6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תודה</a:t>
            </a:r>
          </a:p>
        </p:txBody>
      </p:sp>
    </p:spTree>
    <p:extLst>
      <p:ext uri="{BB962C8B-B14F-4D97-AF65-F5344CB8AC3E}">
        <p14:creationId xmlns:p14="http://schemas.microsoft.com/office/powerpoint/2010/main" val="22949844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0FB974-6071-4166-8270-FBCEE3DF3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609" y="124286"/>
            <a:ext cx="9143260" cy="665826"/>
          </a:xfrm>
        </p:spPr>
        <p:txBody>
          <a:bodyPr>
            <a:normAutofit/>
          </a:bodyPr>
          <a:lstStyle/>
          <a:p>
            <a:r>
              <a:rPr lang="he-IL" sz="3600" dirty="0" smtClean="0">
                <a:cs typeface="+mn-cs"/>
              </a:rPr>
              <a:t>מדור דרכים ענף הנדסה</a:t>
            </a:r>
            <a:endParaRPr lang="he-IL" sz="3600" dirty="0"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C85731C-70BE-4968-8704-26255C0AE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7173" y="1145219"/>
            <a:ext cx="9329696" cy="50317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u="sng" dirty="0" smtClean="0"/>
              <a:t>תחומי אחריות עיקריים:</a:t>
            </a:r>
          </a:p>
          <a:p>
            <a:pPr>
              <a:lnSpc>
                <a:spcPct val="150000"/>
              </a:lnSpc>
            </a:pPr>
            <a:r>
              <a:rPr lang="he-IL" dirty="0" smtClean="0"/>
              <a:t>עבודות עפר</a:t>
            </a:r>
          </a:p>
          <a:p>
            <a:pPr>
              <a:lnSpc>
                <a:spcPct val="150000"/>
              </a:lnSpc>
            </a:pPr>
            <a:r>
              <a:rPr lang="he-IL" dirty="0" smtClean="0"/>
              <a:t>תכנון דרכים וגיאומטריה</a:t>
            </a:r>
          </a:p>
          <a:p>
            <a:pPr>
              <a:lnSpc>
                <a:spcPct val="150000"/>
              </a:lnSpc>
            </a:pPr>
            <a:r>
              <a:rPr lang="he-IL" dirty="0" smtClean="0"/>
              <a:t>הידרולוגיה וניקוז</a:t>
            </a:r>
          </a:p>
          <a:p>
            <a:pPr>
              <a:lnSpc>
                <a:spcPct val="150000"/>
              </a:lnSpc>
            </a:pPr>
            <a:r>
              <a:rPr lang="he-IL" dirty="0" smtClean="0"/>
              <a:t>תכן מבנה מיסעות</a:t>
            </a:r>
          </a:p>
          <a:p>
            <a:pPr>
              <a:lnSpc>
                <a:spcPct val="150000"/>
              </a:lnSpc>
            </a:pPr>
            <a:r>
              <a:rPr lang="he-IL" dirty="0" smtClean="0"/>
              <a:t>תיאום מערכות</a:t>
            </a:r>
          </a:p>
          <a:p>
            <a:pPr>
              <a:lnSpc>
                <a:spcPct val="150000"/>
              </a:lnSpc>
            </a:pPr>
            <a:endParaRPr lang="he-IL" dirty="0" smtClean="0"/>
          </a:p>
          <a:p>
            <a:pPr>
              <a:lnSpc>
                <a:spcPct val="150000"/>
              </a:lnSpc>
            </a:pP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9859569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0FB974-6071-4166-8270-FBCEE3DF3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609" y="124286"/>
            <a:ext cx="9143260" cy="665826"/>
          </a:xfrm>
        </p:spPr>
        <p:txBody>
          <a:bodyPr>
            <a:normAutofit/>
          </a:bodyPr>
          <a:lstStyle/>
          <a:p>
            <a:r>
              <a:rPr lang="he-IL" sz="3600" dirty="0">
                <a:cs typeface="+mn-cs"/>
              </a:rPr>
              <a:t>הוראות </a:t>
            </a:r>
            <a:r>
              <a:rPr lang="he-IL" sz="3600" dirty="0" smtClean="0">
                <a:cs typeface="+mn-cs"/>
              </a:rPr>
              <a:t>והנחיות</a:t>
            </a:r>
            <a:endParaRPr lang="he-IL" sz="3600" dirty="0"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C85731C-70BE-4968-8704-26255C0AE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7173" y="1145219"/>
            <a:ext cx="9329696" cy="50317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dirty="0" smtClean="0"/>
              <a:t>הנחיות לתכנון דרכים במחנות צה"ל 2001</a:t>
            </a:r>
            <a:endParaRPr lang="he-IL" dirty="0"/>
          </a:p>
          <a:p>
            <a:pPr>
              <a:lnSpc>
                <a:spcPct val="150000"/>
              </a:lnSpc>
            </a:pPr>
            <a:r>
              <a:rPr lang="he-IL" dirty="0"/>
              <a:t>הוראת </a:t>
            </a:r>
            <a:r>
              <a:rPr lang="he-IL" dirty="0" err="1" smtClean="0"/>
              <a:t>אהו"ב</a:t>
            </a:r>
            <a:r>
              <a:rPr lang="he-IL" dirty="0"/>
              <a:t> </a:t>
            </a:r>
            <a:r>
              <a:rPr lang="he-IL" dirty="0" smtClean="0"/>
              <a:t>מספר </a:t>
            </a:r>
            <a:r>
              <a:rPr lang="en-GB" sz="3200" dirty="0" smtClean="0">
                <a:solidFill>
                  <a:srgbClr val="0070C0"/>
                </a:solidFill>
              </a:rPr>
              <a:t>002</a:t>
            </a:r>
            <a:r>
              <a:rPr lang="ru-RU" sz="3200" dirty="0" smtClean="0">
                <a:solidFill>
                  <a:srgbClr val="0070C0"/>
                </a:solidFill>
              </a:rPr>
              <a:t>.</a:t>
            </a:r>
            <a:r>
              <a:rPr lang="en-GB" sz="3200" dirty="0" smtClean="0">
                <a:solidFill>
                  <a:srgbClr val="0070C0"/>
                </a:solidFill>
              </a:rPr>
              <a:t>049</a:t>
            </a:r>
            <a:r>
              <a:rPr lang="he-IL" sz="3200" dirty="0" smtClean="0">
                <a:solidFill>
                  <a:srgbClr val="FF0000"/>
                </a:solidFill>
              </a:rPr>
              <a:t> </a:t>
            </a:r>
            <a:r>
              <a:rPr lang="he-IL" dirty="0" smtClean="0"/>
              <a:t>–תשתיות כלליות, דרכים </a:t>
            </a:r>
            <a:r>
              <a:rPr lang="he-IL" dirty="0"/>
              <a:t>וניקוז</a:t>
            </a:r>
          </a:p>
          <a:p>
            <a:pPr>
              <a:lnSpc>
                <a:spcPct val="150000"/>
              </a:lnSpc>
            </a:pPr>
            <a:r>
              <a:rPr lang="he-IL" dirty="0" smtClean="0"/>
              <a:t>הוראת </a:t>
            </a:r>
            <a:r>
              <a:rPr lang="he-IL" dirty="0" err="1"/>
              <a:t>אהו"ב</a:t>
            </a:r>
            <a:r>
              <a:rPr lang="he-IL" dirty="0"/>
              <a:t> </a:t>
            </a:r>
            <a:r>
              <a:rPr lang="he-IL" dirty="0">
                <a:solidFill>
                  <a:srgbClr val="0070C0"/>
                </a:solidFill>
              </a:rPr>
              <a:t>009.006</a:t>
            </a:r>
            <a:r>
              <a:rPr lang="he-IL" dirty="0"/>
              <a:t> – בקרה הנדסית בפרויקטי בינוי</a:t>
            </a:r>
          </a:p>
          <a:p>
            <a:pPr>
              <a:lnSpc>
                <a:spcPct val="150000"/>
              </a:lnSpc>
            </a:pP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044308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0FB974-6071-4166-8270-FBCEE3DF3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609" y="124286"/>
            <a:ext cx="9143260" cy="665826"/>
          </a:xfrm>
        </p:spPr>
        <p:txBody>
          <a:bodyPr>
            <a:normAutofit/>
          </a:bodyPr>
          <a:lstStyle/>
          <a:p>
            <a:r>
              <a:rPr lang="he-IL" sz="3600" dirty="0" smtClean="0">
                <a:cs typeface="+mn-cs"/>
              </a:rPr>
              <a:t>סדר תקין בטיפול בפרויקט</a:t>
            </a:r>
            <a:endParaRPr lang="he-IL" sz="3600" dirty="0">
              <a:cs typeface="+mn-cs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="" xmlns:a16="http://schemas.microsoft.com/office/drawing/2014/main" id="{088C838D-42C8-4993-B0B1-5FF122A2934F}"/>
              </a:ext>
            </a:extLst>
          </p:cNvPr>
          <p:cNvSpPr txBox="1">
            <a:spLocks/>
          </p:cNvSpPr>
          <p:nvPr/>
        </p:nvSpPr>
        <p:spPr>
          <a:xfrm>
            <a:off x="375920" y="1145219"/>
            <a:ext cx="11190950" cy="503174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he-IL" sz="2400" dirty="0"/>
              <a:t>פגישה </a:t>
            </a:r>
            <a:r>
              <a:rPr lang="he-IL" sz="2400" dirty="0" smtClean="0"/>
              <a:t>עם המתכנן להצגת </a:t>
            </a:r>
            <a:r>
              <a:rPr lang="he-IL" sz="2400" dirty="0"/>
              <a:t>הפרויקט </a:t>
            </a:r>
            <a:r>
              <a:rPr lang="he-IL" sz="2400" dirty="0" smtClean="0"/>
              <a:t>כולל אפיון או דמ"צ וקבלת </a:t>
            </a:r>
            <a:r>
              <a:rPr lang="he-IL" sz="2400" dirty="0"/>
              <a:t>הנחיות </a:t>
            </a:r>
            <a:r>
              <a:rPr lang="he-IL" sz="2400" dirty="0" smtClean="0"/>
              <a:t>לפרויקט </a:t>
            </a:r>
            <a:r>
              <a:rPr lang="he-IL" sz="2400" b="1" u="sng" dirty="0"/>
              <a:t>בנוכחות </a:t>
            </a:r>
            <a:r>
              <a:rPr lang="he-IL" sz="2400" b="1" u="sng" dirty="0" err="1"/>
              <a:t>המנה"פ</a:t>
            </a:r>
            <a:r>
              <a:rPr lang="he-IL" sz="2400" b="1" u="sng" dirty="0"/>
              <a:t> </a:t>
            </a:r>
            <a:r>
              <a:rPr lang="he-IL" sz="2400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he-IL" sz="2400" dirty="0" smtClean="0"/>
              <a:t>הכנת מדידה </a:t>
            </a:r>
            <a:r>
              <a:rPr lang="he-IL" sz="2400" dirty="0" err="1" smtClean="0"/>
              <a:t>בקנ"מ</a:t>
            </a:r>
            <a:r>
              <a:rPr lang="he-IL" sz="2400" dirty="0" smtClean="0"/>
              <a:t> מתאים לסוג הפרויקט.</a:t>
            </a:r>
          </a:p>
          <a:p>
            <a:pPr>
              <a:lnSpc>
                <a:spcPct val="200000"/>
              </a:lnSpc>
            </a:pPr>
            <a:r>
              <a:rPr lang="he-IL" sz="2400" dirty="0" smtClean="0"/>
              <a:t>הכנה ואישור סקר הידרולוגיה במדור דרכים. </a:t>
            </a:r>
          </a:p>
          <a:p>
            <a:pPr>
              <a:lnSpc>
                <a:spcPct val="200000"/>
              </a:lnSpc>
            </a:pPr>
            <a:r>
              <a:rPr lang="he-IL" sz="2400" dirty="0" smtClean="0"/>
              <a:t>תכנון הניקוז יעשה לאחר אישור סקר הידרולוגיה.</a:t>
            </a:r>
          </a:p>
          <a:p>
            <a:pPr>
              <a:lnSpc>
                <a:spcPct val="200000"/>
              </a:lnSpc>
            </a:pPr>
            <a:r>
              <a:rPr lang="he-IL" sz="2400" dirty="0" smtClean="0"/>
              <a:t>הכנת דו"ח מבנה מיסעות ע"י יועץ מבנה מיסעות על בסיס קידוחי ניסיון ואישור במדור דרכים.</a:t>
            </a:r>
          </a:p>
          <a:p>
            <a:pPr>
              <a:lnSpc>
                <a:spcPct val="200000"/>
              </a:lnSpc>
            </a:pPr>
            <a:endParaRPr lang="he-IL" sz="2400" dirty="0"/>
          </a:p>
          <a:p>
            <a:pPr>
              <a:lnSpc>
                <a:spcPct val="200000"/>
              </a:lnSpc>
            </a:pP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34528940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0FB974-6071-4166-8270-FBCEE3DF3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609" y="124286"/>
            <a:ext cx="9143260" cy="665826"/>
          </a:xfrm>
        </p:spPr>
        <p:txBody>
          <a:bodyPr>
            <a:normAutofit/>
          </a:bodyPr>
          <a:lstStyle/>
          <a:p>
            <a:r>
              <a:rPr lang="he-IL" sz="3600" dirty="0" smtClean="0">
                <a:cs typeface="+mn-cs"/>
              </a:rPr>
              <a:t>סדר תקין בטיפול בפרויקט</a:t>
            </a:r>
            <a:endParaRPr lang="he-IL" sz="3600" dirty="0">
              <a:cs typeface="+mn-cs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="" xmlns:a16="http://schemas.microsoft.com/office/drawing/2014/main" id="{088C838D-42C8-4993-B0B1-5FF122A2934F}"/>
              </a:ext>
            </a:extLst>
          </p:cNvPr>
          <p:cNvSpPr txBox="1">
            <a:spLocks/>
          </p:cNvSpPr>
          <p:nvPr/>
        </p:nvSpPr>
        <p:spPr>
          <a:xfrm>
            <a:off x="375920" y="1145219"/>
            <a:ext cx="11190950" cy="503174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he-IL" sz="2400" dirty="0" smtClean="0"/>
              <a:t>הכנת דו"ח מבנה מיסעות ע"י יועץ מבנה מיסעות על בסיס קידוחי ניסיון. </a:t>
            </a:r>
          </a:p>
          <a:p>
            <a:pPr>
              <a:lnSpc>
                <a:spcPct val="200000"/>
              </a:lnSpc>
            </a:pPr>
            <a:r>
              <a:rPr lang="he-IL" sz="2400" dirty="0" smtClean="0"/>
              <a:t>אישור דו"ח מבנה מיסעות במדור דרכים.</a:t>
            </a:r>
          </a:p>
          <a:p>
            <a:pPr>
              <a:lnSpc>
                <a:spcPct val="200000"/>
              </a:lnSpc>
            </a:pPr>
            <a:r>
              <a:rPr lang="he-IL" sz="2400" dirty="0" smtClean="0"/>
              <a:t>התקדמות לקביעת פרטים סטנדרטיים ואומדנים יעשה לאחר אישור של דו"ח מבנה מיסעות.</a:t>
            </a:r>
          </a:p>
          <a:p>
            <a:pPr>
              <a:lnSpc>
                <a:spcPct val="200000"/>
              </a:lnSpc>
            </a:pPr>
            <a:endParaRPr lang="he-IL" sz="2400" dirty="0" smtClean="0"/>
          </a:p>
          <a:p>
            <a:pPr>
              <a:lnSpc>
                <a:spcPct val="200000"/>
              </a:lnSpc>
            </a:pPr>
            <a:endParaRPr lang="he-IL" sz="2400" dirty="0"/>
          </a:p>
          <a:p>
            <a:pPr>
              <a:lnSpc>
                <a:spcPct val="200000"/>
              </a:lnSpc>
            </a:pP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36330836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0FB974-6071-4166-8270-FBCEE3DF3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609" y="124286"/>
            <a:ext cx="9143260" cy="665826"/>
          </a:xfrm>
        </p:spPr>
        <p:txBody>
          <a:bodyPr>
            <a:normAutofit/>
          </a:bodyPr>
          <a:lstStyle/>
          <a:p>
            <a:r>
              <a:rPr lang="he-IL" sz="3600" dirty="0">
                <a:cs typeface="+mn-cs"/>
              </a:rPr>
              <a:t>דגשים </a:t>
            </a:r>
            <a:r>
              <a:rPr lang="he-IL" sz="3600" dirty="0" smtClean="0">
                <a:cs typeface="+mn-cs"/>
              </a:rPr>
              <a:t>לתכנון – תמ"א 1 – שימור נגר עילי</a:t>
            </a:r>
            <a:endParaRPr lang="he-IL" sz="3600" dirty="0">
              <a:cs typeface="+mn-cs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="" xmlns:a16="http://schemas.microsoft.com/office/drawing/2014/main" id="{088C838D-42C8-4993-B0B1-5FF122A2934F}"/>
              </a:ext>
            </a:extLst>
          </p:cNvPr>
          <p:cNvSpPr txBox="1">
            <a:spLocks/>
          </p:cNvSpPr>
          <p:nvPr/>
        </p:nvSpPr>
        <p:spPr>
          <a:xfrm>
            <a:off x="3092521" y="1145219"/>
            <a:ext cx="8634145" cy="503174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he-IL" sz="2400" dirty="0" smtClean="0"/>
              <a:t>תכנון בהתאם לדרישות תמ"א 1 (תמ"א 34 ב').</a:t>
            </a:r>
          </a:p>
          <a:p>
            <a:pPr>
              <a:lnSpc>
                <a:spcPct val="200000"/>
              </a:lnSpc>
            </a:pPr>
            <a:r>
              <a:rPr lang="he-IL" sz="2400" dirty="0" smtClean="0"/>
              <a:t>עדיפות לשימוש בפתרונות להשהיה והחדרת מים.</a:t>
            </a:r>
            <a:endParaRPr lang="he-IL" sz="2400" dirty="0"/>
          </a:p>
          <a:p>
            <a:pPr>
              <a:lnSpc>
                <a:spcPct val="200000"/>
              </a:lnSpc>
            </a:pPr>
            <a:r>
              <a:rPr lang="he-IL" sz="2400" dirty="0" smtClean="0"/>
              <a:t>הקטנת מערכות ניקוז תת"ק עקב חוסר תחזוקה והוזלת הפרויקט.</a:t>
            </a:r>
          </a:p>
          <a:p>
            <a:pPr>
              <a:lnSpc>
                <a:spcPct val="200000"/>
              </a:lnSpc>
            </a:pPr>
            <a:r>
              <a:rPr lang="he-IL" sz="2400" dirty="0" smtClean="0"/>
              <a:t>שימוש בפתרונות פשוטים לפרויקטים קטנים לפי הדוגמאות.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32417920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:\Design\mitkaney hashhaya veahdara\בנייה משמרת נגר 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-2096"/>
            <a:ext cx="9144000" cy="67434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69326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Design\mitkaney hashhaya veahdara\בנייה משמרת נגר 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1342" y="44624"/>
            <a:ext cx="8979155" cy="66967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02999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8.07.12"/>
  <p:tag name="AS_TITLE" val="Aspose.Slides for .NET 2.0"/>
  <p:tag name="AS_VERSION" val="18.7"/>
</p:tagLst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28110</TotalTime>
  <Words>408</Words>
  <Application>Microsoft Office PowerPoint</Application>
  <PresentationFormat>מותאם אישית</PresentationFormat>
  <Paragraphs>67</Paragraphs>
  <Slides>21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21</vt:i4>
      </vt:variant>
    </vt:vector>
  </HeadingPairs>
  <TitlesOfParts>
    <vt:vector size="22" baseType="lpstr">
      <vt:lpstr>ערכת נושא Office</vt:lpstr>
      <vt:lpstr>כנס מתכננים –  דרכים ועבודות עפר</vt:lpstr>
      <vt:lpstr>תוכן עניינים</vt:lpstr>
      <vt:lpstr>מדור דרכים ענף הנדסה</vt:lpstr>
      <vt:lpstr>הוראות והנחיות</vt:lpstr>
      <vt:lpstr>סדר תקין בטיפול בפרויקט</vt:lpstr>
      <vt:lpstr>סדר תקין בטיפול בפרויקט</vt:lpstr>
      <vt:lpstr>דגשים לתכנון – תמ"א 1 – שימור נגר עילי</vt:lpstr>
      <vt:lpstr>מצגת של PowerPoint</vt:lpstr>
      <vt:lpstr>מצגת של PowerPoint</vt:lpstr>
      <vt:lpstr>השהיית המים בשטחים הירוקים</vt:lpstr>
      <vt:lpstr>כניסת מים מהכביש וחניות למפרדה ירוקה</vt:lpstr>
      <vt:lpstr>מצגת של PowerPoint</vt:lpstr>
      <vt:lpstr>שימוש בחומרים ממוחזרים</vt:lpstr>
      <vt:lpstr>מצגת של PowerPoint</vt:lpstr>
      <vt:lpstr>מצגת של PowerPoint</vt:lpstr>
      <vt:lpstr>מצגת של PowerPoint</vt:lpstr>
      <vt:lpstr>שימוש בחומרים ממוחזרים</vt:lpstr>
      <vt:lpstr>דגשים לסט תכניות</vt:lpstr>
      <vt:lpstr>טעיות נפוצות שגורמות לעיכוב באישור</vt:lpstr>
      <vt:lpstr>טעיות נפוצות שגורמות לעיכוב באישור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מדריך למנהל הפרויקט</dc:title>
  <dc:creator>Irina</dc:creator>
  <cp:lastModifiedBy>Tatiana Zemtsov</cp:lastModifiedBy>
  <cp:revision>244</cp:revision>
  <dcterms:created xsi:type="dcterms:W3CDTF">2020-05-26T07:03:14Z</dcterms:created>
  <dcterms:modified xsi:type="dcterms:W3CDTF">2021-08-05T11:04:56Z</dcterms:modified>
</cp:coreProperties>
</file>