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5"/>
  </p:sldMasterIdLst>
  <p:sldIdLst>
    <p:sldId id="256" r:id="rId6"/>
    <p:sldId id="317" r:id="rId7"/>
    <p:sldId id="259" r:id="rId8"/>
    <p:sldId id="291" r:id="rId9"/>
    <p:sldId id="276" r:id="rId10"/>
    <p:sldId id="318" r:id="rId11"/>
    <p:sldId id="320" r:id="rId12"/>
    <p:sldId id="292" r:id="rId13"/>
    <p:sldId id="293" r:id="rId14"/>
    <p:sldId id="321" r:id="rId15"/>
    <p:sldId id="322" r:id="rId16"/>
    <p:sldId id="323" r:id="rId17"/>
    <p:sldId id="324" r:id="rId18"/>
    <p:sldId id="325" r:id="rId19"/>
    <p:sldId id="326" r:id="rId20"/>
    <p:sldId id="312" r:id="rId21"/>
  </p:sldIdLst>
  <p:sldSz cx="12192000" cy="6858000"/>
  <p:notesSz cx="6858000" cy="9144000"/>
  <p:custDataLst>
    <p:tags r:id="rId22"/>
  </p:custDataLst>
  <p:defaultTextStyle>
    <a:defPPr>
      <a:defRPr lang="he-IL"/>
    </a:defPPr>
    <a:lvl1pPr marL="0" indent="0" algn="r" defTabSz="914400" rtl="1" eaLnBrk="1" hangingPunct="1">
      <a:defRPr sz="1800">
        <a:solidFill>
          <a:srgbClr val="000000"/>
        </a:solidFill>
        <a:latin typeface="Calibri Light"/>
        <a:ea typeface="Calibri Light"/>
      </a:defRPr>
    </a:lvl1pPr>
    <a:lvl2pPr marL="457200" indent="0" algn="r" defTabSz="914400" rtl="1" eaLnBrk="1" hangingPunct="1">
      <a:defRPr sz="1800">
        <a:solidFill>
          <a:srgbClr val="000000"/>
        </a:solidFill>
        <a:latin typeface="Calibri Light"/>
        <a:ea typeface="Calibri Light"/>
      </a:defRPr>
    </a:lvl2pPr>
    <a:lvl3pPr marL="914400" indent="0" algn="r" defTabSz="914400" rtl="1" eaLnBrk="1" hangingPunct="1">
      <a:defRPr sz="1800">
        <a:solidFill>
          <a:srgbClr val="000000"/>
        </a:solidFill>
        <a:latin typeface="Calibri Light"/>
        <a:ea typeface="Calibri Light"/>
      </a:defRPr>
    </a:lvl3pPr>
    <a:lvl4pPr marL="1371600" indent="0" algn="r" defTabSz="914400" rtl="1" eaLnBrk="1" hangingPunct="1">
      <a:defRPr sz="1800">
        <a:solidFill>
          <a:srgbClr val="000000"/>
        </a:solidFill>
        <a:latin typeface="Calibri Light"/>
        <a:ea typeface="Calibri Light"/>
      </a:defRPr>
    </a:lvl4pPr>
    <a:lvl5pPr marL="1828800" indent="0" algn="r" defTabSz="914400" rtl="1" eaLnBrk="1" hangingPunct="1">
      <a:defRPr sz="1800">
        <a:solidFill>
          <a:srgbClr val="000000"/>
        </a:solidFill>
        <a:latin typeface="Calibri Light"/>
        <a:ea typeface="Calibri Light"/>
      </a:defRPr>
    </a:lvl5pPr>
  </p:defaultTextStyle>
  <p:extLst>
    <p:ext uri="{EFAFB233-063F-42B5-8137-9DF3F51BA10A}">
      <ns3:sldGuideLst xmlns:ns3="http://schemas.microsoft.com/office/powerpoint/2012/main" xmlns:ns0="http://schemas.openxmlformats.org/presentationml/2006/main" xmlns=""/>
    </p:ext>
    <p:ext uri="{2D200454-40CA-4A62-9FC3-DE9A4176ACB9}">
      <ns3:notesGuideLst xmlns:ns3="http://schemas.microsoft.com/office/powerpoint/2012/main" xmlns:ns0="http://schemas.openxmlformats.org/presentation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47" autoAdjust="0"/>
    <p:restoredTop sz="87640" autoAdjust="0"/>
  </p:normalViewPr>
  <p:slideViewPr>
    <p:cSldViewPr>
      <p:cViewPr>
        <p:scale>
          <a:sx n="80" d="100"/>
          <a:sy n="80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n object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he-IL" sz="60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1" name="An object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לחץ כדי לערוך סגנון כותרת משנה של תבנית בסיס</a:t>
            </a:r>
          </a:p>
        </p:txBody>
      </p:sp>
      <p:sp>
        <p:nvSpPr>
          <p:cNvPr id="66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7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87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1436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n objec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0" name="An object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65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6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86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3813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n object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9" name="An object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64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5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85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995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n objec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2" name="An object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67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8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88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0006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n object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0" lang="he-IL" sz="60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3" name="An object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</p:txBody>
      </p:sp>
      <p:sp>
        <p:nvSpPr>
          <p:cNvPr id="68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9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89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3396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n objec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4" name="An object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69" name="An object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80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0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4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3347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n object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5" name="An object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he-IL" sz="2400" b="1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</p:txBody>
      </p:sp>
      <p:sp>
        <p:nvSpPr>
          <p:cNvPr id="70" name="An object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81" name="An object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he-IL" sz="2400" b="1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</p:txBody>
      </p:sp>
      <p:sp>
        <p:nvSpPr>
          <p:cNvPr id="91" name="An object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95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8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9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0948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n objec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6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1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82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2153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47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72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8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n object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8" name="An object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  <a:p>
            <a:pPr lvl="1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רמה שניה</a:t>
            </a:r>
          </a:p>
          <a:p>
            <a:pPr lvl="2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73" name="An object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</p:txBody>
      </p:sp>
      <p:sp>
        <p:nvSpPr>
          <p:cNvPr id="83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2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6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1686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n object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49" name="An object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he-IL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4" name="An object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ערוך סגנונות טקסט של תבנית בסיס</a:t>
            </a:r>
          </a:p>
        </p:txBody>
      </p:sp>
      <p:sp>
        <p:nvSpPr>
          <p:cNvPr id="84" name="An object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3" name="An objec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97" name="An object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86342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n objec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38" name="An object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he-IL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ערוך סגנונות טקסט של תבנית בסיס</a:t>
            </a:r>
          </a:p>
          <a:p>
            <a:pPr lvl="1"/>
            <a:r>
              <a:t>רמה שניה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50" name="An object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36DBA136-943E-4FE6-855A-036C894ADCE8}" type="datetime1">
              <a:rPr lang="he-IL" sz="1200">
                <a:solidFill>
                  <a:srgbClr val="898989"/>
                </a:solidFill>
              </a:rPr>
              <a:t>כ"ז/אב/תשפ"א</a:t>
            </a:fld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63" name="An objec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>
              <a:solidFill>
                <a:srgbClr val="898989"/>
              </a:solidFill>
            </a:endParaRPr>
          </a:p>
        </p:txBody>
      </p:sp>
      <p:sp>
        <p:nvSpPr>
          <p:cNvPr id="62" name="An object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82B8BB-BDA8-4EF8-BD62-D88D75AC0887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Calibri Light"/>
          <a:ea typeface="Arial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indent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n object">
            <a:extLst>
              <a:ext uri="{FF2B5EF4-FFF2-40B4-BE49-F238E27FC236}">
                <ns3:creationId xmlns:ns3="http://schemas.microsoft.com/office/drawing/2014/main" xmlns:ns1="http://schemas.openxmlformats.org/drawingml/2006/main" xmlns:p15="http://schemas.microsoft.com/office/powerpoint/2012/main" xmlns:p14="http://schemas.microsoft.com/office/powerpoint/2010/main" xmlns="" xmlns:p159="http://schemas.microsoft.com/office/powerpoint/2015/09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DBFCCD1-036A-43ED-A3CB-679A5D155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188640"/>
            <a:ext cx="11530218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7200" b="1" i="0" u="none" strike="noStrike" kern="1200" cap="none" spc="0" normalizeH="0" baseline="0" noProof="0">
                <a:ln w="22225" cap="flat" cmpd="sng" algn="ctr">
                  <a:solidFill>
                    <a:srgbClr val="ED7D3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uLnTx/>
                <a:uFillTx/>
                <a:latin typeface="Times New Roman"/>
                <a:ea typeface="Times New Roman"/>
                <a:cs typeface="Times New Roman"/>
                <a:sym typeface="Wingdings"/>
              </a:rPr>
              <a:t>כנס מתכננים – </a:t>
            </a:r>
            <a:r>
              <a:rPr lang="he-IL" sz="7200" b="1" noProof="0" smtClean="0">
                <a:ln w="22225" cap="flat" cmpd="sng" algn="ctr">
                  <a:solidFill>
                    <a:srgbClr val="ED7D3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קונסטרוקציה</a:t>
            </a:r>
            <a:endParaRPr kumimoji="0" lang="x-none" sz="7200" b="1" i="0" u="none" strike="noStrike" kern="1200" cap="none" spc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uLnTx/>
              <a:uFillTx/>
            </a:endParaRPr>
          </a:p>
        </p:txBody>
      </p:sp>
      <p:sp>
        <p:nvSpPr>
          <p:cNvPr id="101" name="An object">
            <a:extLst>
              <a:ext uri="{FF2B5EF4-FFF2-40B4-BE49-F238E27FC236}">
                <ns3:creationId xmlns:ns3="http://schemas.microsoft.com/office/drawing/2014/main" xmlns:ns1="http://schemas.openxmlformats.org/drawingml/2006/main" xmlns:p15="http://schemas.microsoft.com/office/powerpoint/2012/main" xmlns:p14="http://schemas.microsoft.com/office/powerpoint/2010/main" xmlns="" xmlns:p159="http://schemas.microsoft.com/office/powerpoint/2015/09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0F6A523-20B3-4F57-BD4D-6AFFD013B406}"/>
              </a:ext>
            </a:extLst>
          </p:cNvPr>
          <p:cNvSpPr txBox="1"/>
          <p:nvPr/>
        </p:nvSpPr>
        <p:spPr>
          <a:xfrm>
            <a:off x="518772" y="3313569"/>
            <a:ext cx="5637584" cy="23968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1" i="0" u="none" strike="noStrike" kern="1200" cap="none" spc="0" normalizeH="0" baseline="0" noProof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/>
              </a:rPr>
              <a:t>מהנדס קונסטרוקציה ראשי</a:t>
            </a:r>
            <a:endParaRPr kumimoji="0" lang="he-IL" sz="40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1" i="0" u="none" strike="noStrike" kern="1200" cap="none" spc="0" normalizeH="0" baseline="0" noProof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/>
              </a:rPr>
              <a:t>אע"צ </a:t>
            </a:r>
            <a:r>
              <a:rPr lang="he-IL" sz="4000" b="1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latin typeface="Arial"/>
                <a:ea typeface="Arial"/>
                <a:cs typeface="Arial"/>
                <a:sym typeface="Wingdings"/>
              </a:rPr>
              <a:t>יוחנן</a:t>
            </a:r>
            <a:r>
              <a:rPr kumimoji="0" lang="he-IL" sz="4000" b="1" i="0" u="none" strike="noStrike" kern="1200" cap="none" spc="0" normalizeH="0" baseline="0" noProof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/>
              </a:rPr>
              <a:t> דנינו</a:t>
            </a:r>
            <a:endParaRPr kumimoji="0" lang="he-IL" sz="40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sz="4000" b="1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latin typeface="Arial"/>
                <a:ea typeface="Arial"/>
                <a:cs typeface="Arial"/>
                <a:sym typeface="Wingdings"/>
              </a:rPr>
              <a:t>אוגוסט</a:t>
            </a:r>
            <a:r>
              <a:rPr kumimoji="0" lang="he-IL" sz="4000" b="1" i="0" u="none" strike="noStrike" kern="1200" cap="none" spc="0" normalizeH="0" baseline="0" noProof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he-IL" sz="4000" b="1" i="0" u="none" strike="noStrike" kern="1200" cap="none" spc="0" normalizeH="0" baseline="0" noProof="0">
                <a:ln w="10160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196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/>
              </a:rPr>
              <a:t>2021</a:t>
            </a:r>
            <a:endParaRPr kumimoji="0" lang="x-none" sz="40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02552"/>
              </p:ext>
            </p:extLst>
          </p:nvPr>
        </p:nvGraphicFramePr>
        <p:xfrm>
          <a:off x="3935760" y="1051609"/>
          <a:ext cx="6350000" cy="147637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 err="1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ניקוז/איטום: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את אופן ניקוז המים מהמבנה ומסביבתו, ומניעת הצטברות מים מתחת לרצפות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ניקוז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להרחיק את הצמ"גים אל מחוץ למבנה, אין להעבירם בתוך אלמנטים קונסטרוקטיביים – עמודים,קורות.   לוודא סינור בטון סביב המבנה ולהרחיק צמחייה מסביב למבנה (בתיאום המלצות יועץ הביסוס)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ניקוז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לתכנן פרטי איטום והגנה על האיטום לכלל האלמנטים הקונסטרוקטיביים שבאים במגע עם הקרקע. לוודא התאמת פירטי האיטום לסוג המבנה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איטום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60638"/>
              </p:ext>
            </p:extLst>
          </p:nvPr>
        </p:nvGraphicFramePr>
        <p:xfrm>
          <a:off x="3935760" y="2587625"/>
          <a:ext cx="6350000" cy="34671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ביסוס: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לבצע קידוחי ניסיון לפרוייקט הספציפי ודו"ח ביסוס: התאמת הביסוס לדו"ח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עיגון זיון כלונס לראש כלונס בודד - יש לכופף את המוטות בקצותיהם לעיגון (אוזן)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להגיש טבלת ריכוז עומסים לכלונסאות: שירות, ר.א., </a:t>
                      </a:r>
                      <a:r>
                        <a:rPr lang="en-US" sz="1100" u="none" strike="noStrike">
                          <a:effectLst/>
                        </a:rPr>
                        <a:t>OK </a:t>
                      </a:r>
                      <a:r>
                        <a:rPr lang="he-IL" sz="1100" u="none" strike="noStrike">
                          <a:effectLst/>
                        </a:rPr>
                        <a:t>כלונס ואורך מתוכנן - בהתאם להנחיות דו"ח 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לתכנן ראשי כלונס לכלל הכלונסאות : בודדים, כפולים וכו'.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במידה ומדובר בביסוס רב נפח (רפסודה עבה) - יש לצרף מפרט ליציקת הבטון לביסוס לאישור מדור קונסטרוקציה ולהעביר למפקח במחוז הרלוונטי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 אין להוציא זיון לעמודי היסוד ישירות מהכלונסאות - יש לתכנן ראש כלונס מתאים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לציין בתכנית הביסוס הגדרות לבדיקות סוניות/אולטראסוניות והנחיות לביצוע הביסוס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8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ראשי כלונס - יש לתכנן חישוקים סגורים אנכיים בשני הכיוונים , אופקיים ניתן לתכנן חישוק פתוח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9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להעביר את תכניות הביסוס ליועץ הקרקע לקבלת אישור תכניות הביסוס ולהעביר את האישור למדור קונסטרוקציה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לצרף חישוב לביסוס לעומסים אנכיים ואופקיים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 זיון הכלונסאות – עפ"י ת"י 466 חלק 2 – קוטר מוטות הזיון המינימלי בכלונסאות צריך להיות 16 מ"מ – ומינימום 6 מוטות זיון בכלונס. להוסיף פרט הארכת כלוב זיון הכלונס.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בביסוס כלונסאות - יתוכננו ראשי כלונס ברוחב הגדול ב-10 ס"מ לפחות מקוטר הכלונס, ובגובה 60 ס"מ מינימום. זיון הכלונס יעוגן עם אוזן לראש הכלונס.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ביסוס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800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56228"/>
              </p:ext>
            </p:extLst>
          </p:nvPr>
        </p:nvGraphicFramePr>
        <p:xfrm>
          <a:off x="4007768" y="1103029"/>
          <a:ext cx="6350000" cy="390525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רצפה: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תפרים ברצפות: התפשטות, דמה, קונסטרוקטיבי, הפסקות יציקה וכד'.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רצפה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לגבי שכבת שחיקה לרצפה והגנה בפני כימיקלים - בהתאם לדרישות הפרויקט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רצפה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ארגזים מתחת לקורות/רצפה - יש להגדיר את מידות הארגזים ואת הסוג, כולל את סוג הלוחות בצדדים.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רצפה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יש להגיש חישוב לרצפה המונחת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רצפה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קירות 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לוודא המשכיות של כלל הקירות הנושאים במבנה - הנושאים גם עומסים אופקיים אל מערכת הביסוס. לוודא קיום מערכות הקשחה מתאימות לכוחות אופקיים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קירות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לוודא קיום מרווחי עבודה בין מבנים או בין קירות סמוכים/צמודים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קירות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לוודא קיום קירות בטון סביב המבנה להגנה מפני פגיעת רכבים/מלגזות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קירות הגנה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קורות: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קורות קשר לכלונסאות יהיו בעובי מינימלי של 25 ס"מ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קורות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קורות בפיתול - יש לתכנן החישוקים כחישוקים סגורים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קורות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את הזיון ברצועות השלמה בין הלוח"דים ברצפות ובתקרות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קורות/תקרה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לצרף תכנית קורות מפורטת, כולל חתכים ופרטי זיון, פירוט סידור חישוקים כמקובל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קורות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קורות הנושאות לוח"דים - לוודא תכנון לפי שלבי הביצוע. מינימום 20 ס"מ תושבת ללוח"ד.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קורות/לוח"דים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4947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07910"/>
              </p:ext>
            </p:extLst>
          </p:nvPr>
        </p:nvGraphicFramePr>
        <p:xfrm>
          <a:off x="4727848" y="1099277"/>
          <a:ext cx="5598016" cy="437309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04586"/>
                <a:gridCol w="4220904"/>
                <a:gridCol w="772526"/>
              </a:tblGrid>
              <a:tr h="18473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</a:rPr>
                        <a:t>מס"ד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עמודים: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1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אין לתכנן עמודים נושאים בשטח חתך הקטן מהנדרש בתקנים (600 סמ"ר)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2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פירוט זיון העמודים - יש להציג בחתך את ציפוף החישוקים באזורי החפיפות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190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לפרט בתכניות את חתכי וזיון העמודים, לצרף חישוב לעמודים ולעומסים הפועלים עליהם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4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סככות לרכב - יש להוסיף פרט לעמודי הגנה למניעת פגיעת רכבים בעמודי המבנה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190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5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סככות לרכב - מומלץ לתכנן עמודי בטון עד לגובה 1.5 מ' מינימום - להגנה על עמודי הפלדה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6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זיון בעמודונים או בחגורות בניה יהיה לפחות בקוטר 10 מ"מ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190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7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אין לצקת צינורות צמ"ג או צ"א בתוך אלמנטים קונסטרוקטיביים - עמוד או קורה  - אלא מחוצה להם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67940">
                <a:tc>
                  <a:txBody>
                    <a:bodyPr/>
                    <a:lstStyle/>
                    <a:p>
                      <a:pPr algn="ctr" rtl="0" fontAlgn="b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8473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</a:rPr>
                        <a:t>מס"ד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תקרה: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190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1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במידה ומשתמשים בלוח"דים - יש לסמן 1 ס"מ דייס צמנטי בפרט השענת הלוח"ד על הווטה. מינימום 20 ס"מ תושבת.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2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במידה ומשתמשים בלוח"דים - יש לכופף את הזיון מהווטה אל תוך הטופינג לצורך עיגון. 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במידה ומשתמשים בלוח"דים -  עובי טופינג מינימלי בגג יהיה 7 ס"מ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190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4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במקרה של בעיית חדירה בתקרה - יש להגדיל את עובי התקרה למצב שהמאמצים לא יגיעו לבעיית חדירה ולהשאיר את פרטי הזיון המינימלי לחדירה מעל העמודים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190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5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יש לתאם את הפתחים והחורים בלוח"דים , ניתן לחילופין לתכנן את החורים בהשלמות היציקה לקבלת העומס הפועל עליהן ללא תמיכת הפלטות הסמוכות להן (כקורה)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6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יש לוודא את אורך הזיון העליון של החלק הקונזולי - ליצירת עיגון טוב בתקרה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7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יש להגיש חישוב שקיעות לתקרות המבנה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15954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8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u="none" strike="noStrike">
                          <a:effectLst/>
                        </a:rPr>
                        <a:t>יש לפרט גגונים מעל פתחים – יש לצרף חישובים, פרטי חיבור.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u="none" strike="noStrike">
                          <a:effectLst/>
                        </a:rPr>
                        <a:t>9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>
                          <a:effectLst/>
                        </a:rPr>
                        <a:t>בתקרות בטון יצוקות - יש לוודא שהתקרה/רצפה שמתחת מתוכננת לשאת את היציקה מעל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000" u="none" strike="noStrike">
                          <a:effectLst/>
                        </a:rPr>
                        <a:t>תמיכות/תקרה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7" marR="8397" marT="83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88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44191"/>
              </p:ext>
            </p:extLst>
          </p:nvPr>
        </p:nvGraphicFramePr>
        <p:xfrm>
          <a:off x="4007768" y="1062208"/>
          <a:ext cx="6350000" cy="43053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מדרגות: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זיון במהלכי המדרגות, כולל מידות אנכיות ואופקיות במדרגות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מדרגות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 חדרים רטובים: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בחדרים רטובים - אין להשתמש בלוח"דים או קרומים לרצפה ותקרת החלל הרטוב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רצפה/תקרה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מיגון: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במקרים שבהם נדרשים חדרים מוגנים ומבנים מוגנים - יש לצרף את איפיון ואישור יועץ המיגון בפרויקט למיגון, לתוכניות הקונסטרוקציה ולאלמנטים המוגנים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מיגון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חדרי טרנספורמציה (חשמל):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חדרי חשמל - יש לצרף תכנית העמסה הכוללת משקלי הציוד הנדרש במבנה, יש לקבל התייחסות מיועץ החשמל של הפרויקט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טרפו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חדרי חשמל - יש לפרט בתכניות את כלל הפתחים הנדרשים לצורך מעבר כבלי חשמל אל תוך המבנה, יש לפרט את כל פרטי מסגרות הפלדה ופירוט הפתחים בתוך המבנה (פתחים ברצפות למעברי כבלים)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טרפו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3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חדרי חשמל - יש לתכנן את המבנים לפי העומסים המקובלים לפי הנחיות חברת חשמל : א) עומס אופייני שימושי מפורס על כלל הרצפות בשיעור של 1500 ק"ג/מ"ר. ב) עומס שירות מחולק שווה בשיעור של 500 ק"ג/מ"ר ובנוסף עומסים ניידים בשיעור של 4000 ק"ג אשר יכולים להיות בכל מיקום של הרצפה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טרפו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9471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46264"/>
              </p:ext>
            </p:extLst>
          </p:nvPr>
        </p:nvGraphicFramePr>
        <p:xfrm>
          <a:off x="4007768" y="1196752"/>
          <a:ext cx="6350000" cy="386715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u="none" strike="noStrike">
                          <a:effectLst/>
                        </a:rPr>
                        <a:t>מבנים טרומים: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במבנים טרומים - התייחסות לנושא סטיות מותרות בייצור ובהרכבה.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טרומי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במבנים טרומים - התייחסות לדרישות הרמה ושינוע אלמנטים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טרומי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מבני פלדה: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את המזחלת בגג כולל סוג הפח, עובי, פרטי חיבור, תמיכות למזחלת, פלשונגים בגג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כלל החיבורים יתוכננו ויבוצעו באתר באמצעות ברגים (2 ברגים מינימום במחבר). אין לרתך באתר.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לסמן בתכניות הערות לגבי סוג הפלדה, הגנה בפני קורוזיה, גילוון, צבע, סוג הברגים, עובי וסוג הריתוכים הנדרשים במפעל, הערות לגבי צורת ההרכבה בשטח.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במקרה שמתוכנן חיפוי מפח - יש לפרט בתכניות את סוג החיפוי, העובי, צורת הגל, שיפוע הגג.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לצרף תכניות לפרטי החיבור בפלדה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אין לתכנן אלכסוני הקשחה בגג ובקירות ע"י מותחנים ממוטות זיון עגולים – אלא רק מותחנים מפרופילים. להגיש פרטי חיבור מתאימים.  לוודא קיום מערכות הקשחה מתאימות לכוחות אופקיים.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לסמן בתכניות את עובי הריתוכים הנדרש עבור כל ריתוך הנדרש לייצור.  באתר החיבורים בברגים בלבד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פלדה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8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לפרט בתכניות אביזרי פלדה הנדרשים לבטן בשלד בבטון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>
                          <a:effectLst/>
                        </a:rPr>
                        <a:t> 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9673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82639"/>
              </p:ext>
            </p:extLst>
          </p:nvPr>
        </p:nvGraphicFramePr>
        <p:xfrm>
          <a:off x="4007768" y="1124744"/>
          <a:ext cx="6350000" cy="386715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עומסים: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איפיון להגדרת עומסים שימושיים נדרשים לכל פונקציה וחדר בפרויקט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להתייחס חישובית ותכנונית לנושא רעידות אדמה גם במבנים חד קומתיים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במידה והמבנה מתוכנן לקומה נוספת - יש לתכנן את התקרה במפלס העליון לעומס של קומת ביניים, יש לקחת בחשבון את המצב המקסימלי העתידי בכלל החישובים.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לקבל פירוט מהיועצים הרלוונטיים עבור עומסי מ"א/ציוד על הגג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להתחשב בתוספת עומס קבוע נוסף הנובע מעומסי תליות על הגג של תאורה, מיזוג, מצלמות, כיבוי אש ועוד.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לציין על גבי התוכניות את העומסים שאליהם תוכנן המבנה : קבוע + שימושי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חישובים: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להגיש חישובים סטטיים מלאים - לעומסים אנכיים ואופקיים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חישובים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להגיש חישוב לרצפה המונחת, יש להציג את הדרישה לעומס הדרוש לרצפה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חישובים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לחשב את השקיעות האנכיות והאופקיות במצב גבולי של שירות עבור כלל העומסים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חישובים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לצרף הרצות ממוחשבות לתקרות ורצפות המבנה בתכנת </a:t>
                      </a:r>
                      <a:r>
                        <a:rPr lang="en-US" sz="1100" u="none" strike="noStrike">
                          <a:effectLst/>
                        </a:rPr>
                        <a:t>STRAP  </a:t>
                      </a:r>
                      <a:r>
                        <a:rPr lang="he-IL" sz="1100" u="none" strike="noStrike">
                          <a:effectLst/>
                        </a:rPr>
                        <a:t>ותוצאות מומנטים, שקיעות וזיון - עם ניתוח תוצאות והשלכה לתכניות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חישובים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לצרף חישובים לעמודי המבנה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חישובים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לצרף בצורה מפורטת את אופן החישוב של עומסי הרוח בהתאם לת"י 414 – בדגש על עומסי לחיצה, יניקה , העמסה אנטי-סימטרית, הגברת היניקה בקצוות הגג. בנוסף לכך יש להתחשב בעומסים קבועים נוספים כגון תליות תאורה וכו'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חישובים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832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n object"/>
          <p:cNvSpPr/>
          <p:nvPr/>
        </p:nvSpPr>
        <p:spPr>
          <a:xfrm>
            <a:off x="1736725" y="1144588"/>
            <a:ext cx="9990138" cy="503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ea typeface="Arial"/>
            </a:endParaRPr>
          </a:p>
        </p:txBody>
      </p:sp>
      <p:sp>
        <p:nvSpPr>
          <p:cNvPr id="139" name="An object"/>
          <p:cNvSpPr/>
          <p:nvPr/>
        </p:nvSpPr>
        <p:spPr>
          <a:xfrm>
            <a:off x="3458425" y="3003548"/>
            <a:ext cx="5604095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6000" b="1" i="0" u="none" strike="noStrike" kern="1200" cap="none" spc="0" normalizeH="0" baseline="0" noProof="0" smtClean="0">
                <a:ln w="6600" cap="flat" cmpd="sng" algn="ctr">
                  <a:solidFill>
                    <a:srgbClr val="ED7D3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/>
              </a:rPr>
              <a:t>תודה רבה</a:t>
            </a:r>
            <a:endParaRPr kumimoji="0" lang="he-IL" sz="6000" b="1" i="0" u="none" strike="noStrike" kern="1200" cap="none" spc="0" normalizeH="0" baseline="0" noProof="0">
              <a:ln w="6600" cap="flat" cmpd="sng" algn="ctr">
                <a:solidFill>
                  <a:srgbClr val="ED7D3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/>
              <a:ea typeface="Arial"/>
              <a:cs typeface="Arial"/>
              <a:sym typeface="Wingding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/>
              <a:t>תוכן עניינים</a:t>
            </a:r>
          </a:p>
        </p:txBody>
      </p:sp>
      <p:sp>
        <p:nvSpPr>
          <p:cNvPr id="103" name="An object"/>
          <p:cNvSpPr/>
          <p:nvPr/>
        </p:nvSpPr>
        <p:spPr>
          <a:xfrm>
            <a:off x="5735960" y="980728"/>
            <a:ext cx="6132190" cy="4896544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תחומי אחריות של מדור קונסטרוקציה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הוראות והנחיות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תוצרים נדרשים להגשת תיק הנדסי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דגשים לתכנון קונסטרוקציה ובקרה הנדסית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הערות בקרה נפוצות בדוחות הבקרה ההנדסית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14862" r="38863" b="27290"/>
          <a:stretch>
            <a:fillRect/>
          </a:stretch>
        </p:blipFill>
        <p:spPr bwMode="auto">
          <a:xfrm>
            <a:off x="551384" y="1901543"/>
            <a:ext cx="5040560" cy="3002282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757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n object"/>
          <p:cNvSpPr>
            <a:spLocks noGrp="1"/>
          </p:cNvSpPr>
          <p:nvPr>
            <p:ph type="title"/>
          </p:nvPr>
        </p:nvSpPr>
        <p:spPr>
          <a:xfrm>
            <a:off x="5087887" y="123825"/>
            <a:ext cx="6480225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תחומי אחריות של מדור קונסטרוקציה</a:t>
            </a:r>
            <a:endParaRPr lang="he-IL" sz="3600"/>
          </a:p>
        </p:txBody>
      </p:sp>
      <p:sp>
        <p:nvSpPr>
          <p:cNvPr id="37" name="An object"/>
          <p:cNvSpPr>
            <a:spLocks noGrp="1"/>
          </p:cNvSpPr>
          <p:nvPr>
            <p:ph idx="1"/>
          </p:nvPr>
        </p:nvSpPr>
        <p:spPr>
          <a:xfrm>
            <a:off x="2236788" y="1144588"/>
            <a:ext cx="9329737" cy="5032375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he-IL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he-IL" sz="2400" smtClean="0"/>
              <a:t>כתיבה ועדכון של התורה ההנדסית בבניה צבאית</a:t>
            </a:r>
            <a:endParaRPr lang="he-IL" sz="2400"/>
          </a:p>
          <a:p>
            <a:pPr lvl="0">
              <a:lnSpc>
                <a:spcPct val="150000"/>
              </a:lnSpc>
            </a:pPr>
            <a:r>
              <a:rPr lang="he-IL" sz="2400" smtClean="0"/>
              <a:t>קביעת סטנדרטים לתכנון - למשהב"ט ולמתכננים</a:t>
            </a:r>
            <a:endParaRPr lang="he-IL" sz="2400"/>
          </a:p>
          <a:p>
            <a:pPr lvl="0">
              <a:lnSpc>
                <a:spcPct val="150000"/>
              </a:lnSpc>
            </a:pPr>
            <a:r>
              <a:rPr lang="he-IL" sz="2400" smtClean="0"/>
              <a:t>חוות דעת הנדסיות</a:t>
            </a:r>
            <a:endParaRPr lang="he-IL" sz="2400"/>
          </a:p>
          <a:p>
            <a:pPr lvl="0">
              <a:lnSpc>
                <a:spcPct val="150000"/>
              </a:lnSpc>
            </a:pPr>
            <a:r>
              <a:rPr lang="he-IL" sz="2400" smtClean="0"/>
              <a:t>בקרת תכן לפרוייקטים</a:t>
            </a:r>
            <a:endParaRPr lang="he-IL" sz="2400"/>
          </a:p>
          <a:p>
            <a:pPr lvl="0">
              <a:lnSpc>
                <a:spcPct val="150000"/>
              </a:lnSpc>
            </a:pPr>
            <a:r>
              <a:rPr lang="he-IL" sz="2400" smtClean="0"/>
              <a:t>בדיקה ואישור היתרי בנייה</a:t>
            </a:r>
          </a:p>
          <a:p>
            <a:pPr lvl="0">
              <a:lnSpc>
                <a:spcPct val="150000"/>
              </a:lnSpc>
            </a:pPr>
            <a:r>
              <a:rPr lang="he-IL" sz="2400" smtClean="0"/>
              <a:t>מענה למרחבי הבינוי בתחום ביקורת מבנים</a:t>
            </a:r>
          </a:p>
          <a:p>
            <a:pPr lvl="0">
              <a:lnSpc>
                <a:spcPct val="150000"/>
              </a:lnSpc>
            </a:pPr>
            <a:r>
              <a:rPr lang="he-IL" sz="2400" smtClean="0"/>
              <a:t>תמיכה מקצועית וליווי לצוותי חירום של האגף ומרחבי הבינוי</a:t>
            </a:r>
          </a:p>
          <a:p>
            <a:pPr lvl="0">
              <a:lnSpc>
                <a:spcPct val="150000"/>
              </a:lnSpc>
            </a:pPr>
            <a:endParaRPr lang="he-IL"/>
          </a:p>
          <a:p>
            <a:pPr lvl="0">
              <a:lnSpc>
                <a:spcPct val="150000"/>
              </a:lnSpc>
            </a:pPr>
            <a:endParaRPr lang="he-IL"/>
          </a:p>
          <a:p>
            <a:pPr lvl="0">
              <a:lnSpc>
                <a:spcPct val="150000"/>
              </a:lnSpc>
            </a:pPr>
            <a:endParaRPr lang="he-IL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/>
              <a:t>הוראות והנחיות</a:t>
            </a:r>
          </a:p>
        </p:txBody>
      </p:sp>
      <p:sp>
        <p:nvSpPr>
          <p:cNvPr id="106" name="An object">
            <a:extLst>
              <a:ext uri="{FF2B5EF4-FFF2-40B4-BE49-F238E27FC236}">
                <ns3:creationId xmlns:ns3="http://schemas.microsoft.com/office/drawing/2014/main" xmlns:ns1="http://schemas.openxmlformats.org/drawingml/2006/main" xmlns:p15="http://schemas.microsoft.com/office/powerpoint/2012/main" xmlns:p14="http://schemas.microsoft.com/office/powerpoint/2010/main" xmlns="" xmlns:p159="http://schemas.microsoft.com/office/powerpoint/2015/09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C85731C-70BE-4968-8704-26255C0A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173" y="908720"/>
            <a:ext cx="9329696" cy="53285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85000" lnSpcReduction="20000"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he-IL" sz="2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t>הוראת </a:t>
            </a:r>
            <a:r>
              <a:rPr kumimoji="0" lang="he-IL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t>אהו"ב מספר </a:t>
            </a:r>
            <a:r>
              <a:rPr kumimoji="0" lang="he-IL" sz="32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rPr>
              <a:t>002.054 </a:t>
            </a:r>
            <a:r>
              <a:rPr kumimoji="0" lang="he-IL" sz="2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t>– קונסטרוקציה כללית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הוראת אהו"ב מספר </a:t>
            </a:r>
            <a:r>
              <a:rPr lang="he-IL" sz="3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/>
              </a:rPr>
              <a:t>002.002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– </a:t>
            </a: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ביקורת מבנים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הוראת אהו"ב מספר </a:t>
            </a:r>
            <a:r>
              <a:rPr lang="he-IL" sz="3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/>
              </a:rPr>
              <a:t>002.001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– </a:t>
            </a: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הריסת מבנים</a:t>
            </a:r>
            <a:endParaRPr lang="he-IL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/>
              <a:sym typeface="Wingdings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הוראת אהו"ב מספר </a:t>
            </a:r>
            <a:r>
              <a:rPr lang="he-IL" sz="3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/>
              </a:rPr>
              <a:t>002.044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– </a:t>
            </a: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רמפות העמסה לנגמ"שים</a:t>
            </a:r>
            <a:endParaRPr lang="he-IL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/>
              <a:sym typeface="Wingdings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הוראת אהו"ב מספר </a:t>
            </a:r>
            <a:r>
              <a:rPr lang="he-IL" sz="3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/>
              </a:rPr>
              <a:t>006.005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– </a:t>
            </a: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אחזקת מתקנים נושאי אנטנות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חוקת מבני פלדה: מגדלים ותרנים - </a:t>
            </a:r>
            <a:r>
              <a:rPr lang="he-IL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/>
              </a:rPr>
              <a:t>ת"י 1225 חלק 3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 </a:t>
            </a:r>
          </a:p>
          <a:p>
            <a:pPr lvl="0">
              <a:lnSpc>
                <a:spcPct val="150000"/>
              </a:lnSpc>
              <a:spcAft>
                <a:spcPct val="0"/>
              </a:spcAft>
            </a:pP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הוראת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אהו"ב מספר </a:t>
            </a:r>
            <a:r>
              <a:rPr lang="he-IL" sz="3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/>
              </a:rPr>
              <a:t>009.006</a:t>
            </a:r>
            <a:r>
              <a:rPr lang="he-IL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– בקרה הנדסית בפרויקטי בינוי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kumimoji="0" lang="he-IL" sz="2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lang="he-IL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  <a:sym typeface="Wingdings"/>
              </a:rPr>
              <a:t>הוראות אהו"ב לסוגי מבנים שונים – משרדים, מגורים, מטבחים, חד"א וכו'.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x-none" sz="2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תוצרים נדרשים להגשת תיק הנדסי – תכנון מוקדם וסופי</a:t>
            </a:r>
            <a:endParaRPr lang="he-IL" sz="3600"/>
          </a:p>
        </p:txBody>
      </p:sp>
      <p:sp>
        <p:nvSpPr>
          <p:cNvPr id="108" name="An object"/>
          <p:cNvSpPr/>
          <p:nvPr/>
        </p:nvSpPr>
        <p:spPr>
          <a:xfrm>
            <a:off x="5951984" y="908720"/>
            <a:ext cx="5904656" cy="534945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>
                <a:latin typeface="Calibri"/>
                <a:cs typeface="Arial"/>
              </a:rPr>
              <a:t>פגישה עם המתכנן </a:t>
            </a:r>
            <a:r>
              <a:rPr lang="he-IL" sz="2400" err="1" smtClean="0">
                <a:latin typeface="Calibri"/>
                <a:cs typeface="Arial"/>
              </a:rPr>
              <a:t>ומנה"פ להצגת הפרויקט.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תיאור המבנה והשלד, סכמות סטטיות, חישוב רכיבים ראשיים, יציבות אופקית, חיבורים טיפוסיים.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קידוחי ניסיון, דו"ח קרקע והמלצות ביסוס. 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תכניות קונסטרוקציה ואדריכלות (בקנ"מ 1:50)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5" t="12095" r="12220" b="6555"/>
          <a:stretch>
            <a:fillRect/>
          </a:stretch>
        </p:blipFill>
        <p:spPr bwMode="auto">
          <a:xfrm>
            <a:off x="1775520" y="1172987"/>
            <a:ext cx="4378283" cy="508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תוצרים נדרשים להגשת תיק הנדסי – תכנון מפורט</a:t>
            </a:r>
            <a:endParaRPr lang="he-IL" sz="3600"/>
          </a:p>
        </p:txBody>
      </p:sp>
      <p:sp>
        <p:nvSpPr>
          <p:cNvPr id="108" name="An object"/>
          <p:cNvSpPr/>
          <p:nvPr/>
        </p:nvSpPr>
        <p:spPr>
          <a:xfrm>
            <a:off x="5951984" y="908720"/>
            <a:ext cx="5904656" cy="534945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תכן מלא לתקרות, קירות, עמודים וקורות.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תכן פרטי חיבור – לבטון ולפלדה.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תכן ביסוס מלא ודו"ח קרקע מפורט לביצוע.</a:t>
            </a: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מודל וחישובים ממוחשבים – בנייר ובדיסק. 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סט תכניות מלא לקונסטרוקציה, אדריכלות ופיתוח (בקנ"מ 1:50).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2160" r="50201" b="6555"/>
          <a:stretch>
            <a:fillRect/>
          </a:stretch>
        </p:blipFill>
        <p:spPr bwMode="auto">
          <a:xfrm>
            <a:off x="1909006" y="1021955"/>
            <a:ext cx="4464616" cy="512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06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n object"/>
          <p:cNvSpPr>
            <a:spLocks noGrp="1"/>
          </p:cNvSpPr>
          <p:nvPr>
            <p:ph type="title"/>
          </p:nvPr>
        </p:nvSpPr>
        <p:spPr>
          <a:xfrm>
            <a:off x="1909006" y="123825"/>
            <a:ext cx="9659107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תוצרים נדרשים להגשת תיק הנדסי – תכנון מפורט - תרנים</a:t>
            </a:r>
            <a:endParaRPr lang="he-IL" sz="3600"/>
          </a:p>
        </p:txBody>
      </p:sp>
      <p:sp>
        <p:nvSpPr>
          <p:cNvPr id="108" name="An object"/>
          <p:cNvSpPr/>
          <p:nvPr/>
        </p:nvSpPr>
        <p:spPr>
          <a:xfrm>
            <a:off x="5951984" y="908720"/>
            <a:ext cx="5904656" cy="534945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תיאור התורן, הציוד, הסביבה ומפה טופוגרפית.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טבלאות פלדה מלאות – פרופילים, אוגנים, ברגים. חישוב לרוח לתורן, לאנטנות ולציוד.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תכן ביסוס מלא ודו"ח קרקע מפורט לביצוע.</a:t>
            </a: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מודל וחישובים ממוחשבים – בנייר ובדיסק. 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סט תכניות מלא לקונסטרוקציה ולביסוס.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 t="11864" r="12094" b="7382"/>
          <a:stretch>
            <a:fillRect/>
          </a:stretch>
        </p:blipFill>
        <p:spPr bwMode="auto">
          <a:xfrm>
            <a:off x="983431" y="1460918"/>
            <a:ext cx="4559123" cy="479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318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דגשים לתכנון קונסטרוקציה ובקרה הנדסית</a:t>
            </a:r>
            <a:endParaRPr lang="he-IL" sz="3600"/>
          </a:p>
        </p:txBody>
      </p:sp>
      <p:sp>
        <p:nvSpPr>
          <p:cNvPr id="110" name="An object"/>
          <p:cNvSpPr/>
          <p:nvPr/>
        </p:nvSpPr>
        <p:spPr>
          <a:xfrm>
            <a:off x="263352" y="894876"/>
            <a:ext cx="11624418" cy="532859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בקרה פנימית במשרד המתכנן (הרשום במאגר המתכננים של אהו"ב).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הכנת תיק הנדסי מסודר, קריא, תוצאות חישוב מודגשות ותואמות לתכניות. תוכנות שרטוט.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הגשה ראשונה לבקרה של התכנון הראשוני-סופי ולא ישירות הגשה של תכנון מפורט.</a:t>
            </a: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תכנון מקצועי ואחיד עבור </a:t>
            </a:r>
            <a:r>
              <a:rPr lang="he-IL" sz="2400" u="sng" smtClean="0">
                <a:latin typeface="Calibri"/>
                <a:cs typeface="Arial"/>
              </a:rPr>
              <a:t>אהו"ב</a:t>
            </a:r>
            <a:r>
              <a:rPr lang="he-IL" sz="2400" smtClean="0">
                <a:latin typeface="Calibri"/>
                <a:cs typeface="Arial"/>
              </a:rPr>
              <a:t> או עבור </a:t>
            </a:r>
            <a:r>
              <a:rPr lang="he-IL" sz="2400" u="sng" smtClean="0">
                <a:latin typeface="Calibri"/>
                <a:cs typeface="Arial"/>
              </a:rPr>
              <a:t>תכנון כוללני</a:t>
            </a:r>
            <a:r>
              <a:rPr lang="he-IL" sz="2400" smtClean="0">
                <a:latin typeface="Calibri"/>
                <a:cs typeface="Arial"/>
              </a:rPr>
              <a:t> או עבור </a:t>
            </a:r>
            <a:r>
              <a:rPr lang="he-IL" sz="2400" u="sng" smtClean="0">
                <a:latin typeface="Calibri"/>
                <a:cs typeface="Arial"/>
              </a:rPr>
              <a:t>תכנון-ביצוע</a:t>
            </a:r>
            <a:r>
              <a:rPr lang="he-IL" sz="2400" smtClean="0">
                <a:latin typeface="Calibri"/>
                <a:cs typeface="Arial"/>
              </a:rPr>
              <a:t>.</a:t>
            </a: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עומסים במבנים, בגגות, עומסי ציוד, </a:t>
            </a:r>
            <a:r>
              <a:rPr lang="en-US" sz="2400" smtClean="0">
                <a:latin typeface="Calibri"/>
                <a:cs typeface="Arial"/>
              </a:rPr>
              <a:t>PV</a:t>
            </a:r>
            <a:r>
              <a:rPr lang="he-IL" sz="2400" smtClean="0">
                <a:latin typeface="Calibri"/>
                <a:cs typeface="Arial"/>
              </a:rPr>
              <a:t>, מחסנים, ארכיון וכו' – איפיון עומסים.  החלפת אסבסט.</a:t>
            </a: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r>
              <a:rPr lang="he-IL" sz="2400" smtClean="0">
                <a:latin typeface="Calibri"/>
                <a:cs typeface="Arial"/>
              </a:rPr>
              <a:t>סטנדרטיזציה.  שיטות בנייה חדשות.</a:t>
            </a: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object"/>
          <p:cNvSpPr>
            <a:spLocks noGrp="1"/>
          </p:cNvSpPr>
          <p:nvPr>
            <p:ph type="title"/>
          </p:nvPr>
        </p:nvSpPr>
        <p:spPr>
          <a:xfrm>
            <a:off x="2424113" y="123825"/>
            <a:ext cx="9144000" cy="665163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rPr lang="he-IL" sz="3600" smtClean="0"/>
              <a:t>הערות בקרה נפוצות בדוחות הבקרה ההנדסית</a:t>
            </a:r>
            <a:endParaRPr lang="he-IL" sz="3600"/>
          </a:p>
        </p:txBody>
      </p:sp>
      <p:sp>
        <p:nvSpPr>
          <p:cNvPr id="120" name="An object"/>
          <p:cNvSpPr/>
          <p:nvPr/>
        </p:nvSpPr>
        <p:spPr>
          <a:xfrm>
            <a:off x="5856288" y="1079500"/>
            <a:ext cx="6107112" cy="4975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defPPr>
              <a:defRPr lang="he-IL"/>
            </a:defPPr>
            <a:lvl1pPr marL="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defRPr lang="he-IL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marL="228600" lvl="0" indent="-228600">
              <a:lnSpc>
                <a:spcPct val="200000"/>
              </a:lnSpc>
              <a:spcBef>
                <a:spcPts val="1000"/>
              </a:spcBef>
              <a:buFont typeface="Arial"/>
              <a:buChar char="•"/>
            </a:pPr>
            <a:endParaRPr lang="he-IL" sz="2400">
              <a:latin typeface="Calibri"/>
              <a:cs typeface="Arial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57801"/>
              </p:ext>
            </p:extLst>
          </p:nvPr>
        </p:nvGraphicFramePr>
        <p:xfrm>
          <a:off x="3935760" y="1196752"/>
          <a:ext cx="6350000" cy="40386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85800"/>
                <a:gridCol w="4787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>
                          <a:effectLst/>
                        </a:rPr>
                        <a:t>מס"ד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>
                          <a:effectLst/>
                        </a:rPr>
                        <a:t>כללי: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שימוש בפלדה פ-500 רתיכה, בכל אלמנטי הבטון היצוקים באתר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כללי/פלדת זיון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לוודא התאמה בין תוכניות האדריכלות והקונסטרוקציה, כולל אישור האדריכלית הראשית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כללי/תיאום תכנון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אין לציין בתכניות מוצרים/ברגים/מחברים של חברה ספציפית - יש לציין דרישות טכניות או לתת דוגמה ולכתוב ש"ע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כללי/מוצרים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להגיע לבקרה בתכנון ראשוני-סופי ואח"כ תכנון מפורט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כללי/בקרה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למספר את כל האלמנטים, כגון: עמודים, קורות, כלונסאות וכו'.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כללי/תכניות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למחוק מהתכניות פרטים שאינם רלוונטיים לפרויקט זה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כללי/פרטים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לוודא שימוש במוצרי בנייה מאושרים ובשיטות בנייה מאושרות בלבד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כללי/שיטת בנייה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8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להעביר תכניות סופרפוזיציה של המבנה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כללי/תכניות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9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תיאום תכנית הפיתוח והמפלסים סביב המבנה לרצפת וקורות המבנה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כללי/פיתוח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לוודא שהתכנון והשרטוט שמוגש לבקרת תכן פתור עד הסוף, והפרטים ובניית המהנדס מובנים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כללי/תכנון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האם יש צורך באופציה לקומה נוספת עתידית, עפ"י החוזה או עפ"י דרישה מיוחדת. אם כן – יש להגדיל את העומס השימושי על הגג כמו ברצפה, ולתכנן ביסוס ושלד בהתאם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כללי/קומה עתידית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u="none" strike="noStrike">
                          <a:effectLst/>
                        </a:rPr>
                        <a:t>יש לפרט בתכניות הקונסטרוקציה, גגונים או פרגולות - המופיעים בתכניות האדריכלות - כולל פרטי חיבור למבנה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כללי/גגונים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</a:rPr>
                        <a:t>13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ביצוע בקרה הנדסית פנימית במשרד המתכנן ע"י בעל המשרד ובחתימתו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</a:rPr>
                        <a:t>כללי/בקרה פנימית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7.14"/>
  <p:tag name="AS_TITLE" val="Aspose.Slides for .NET 2.0"/>
  <p:tag name="AS_VERSION" val="20.7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xtraLst0">
        <a:dk1>
          <a:srgbClr val="716633"/>
        </a:dk1>
        <a:lt1>
          <a:srgbClr val="44A128"/>
        </a:lt1>
        <a:dk2>
          <a:srgbClr val="E0D7D9"/>
        </a:dk2>
        <a:lt2>
          <a:srgbClr val="066D23"/>
        </a:lt2>
        <a:accent1>
          <a:srgbClr val="D66A90"/>
        </a:accent1>
        <a:accent2>
          <a:srgbClr val="054F95"/>
        </a:accent2>
        <a:accent3>
          <a:srgbClr val="D0B596"/>
        </a:accent3>
        <a:accent4>
          <a:srgbClr val="D6AA1C"/>
        </a:accent4>
        <a:accent5>
          <a:srgbClr val="4340EC"/>
        </a:accent5>
        <a:accent6>
          <a:srgbClr val="2765F4"/>
        </a:accent6>
        <a:hlink>
          <a:srgbClr val="5D828C"/>
        </a:hlink>
        <a:folHlink>
          <a:srgbClr val="67D86D"/>
        </a:folHlink>
      </a:clrScheme>
    </a:extraClrScheme>
  </a:extraClrSchemeLst>
  <a:extLst>
    <a:ext uri="{05A4C25C-085E-4340-85A3-A5531E510DB2}">
      <ns1:themeFamily xmlns:ns1="http://schemas.microsoft.com/office/thememl/2012/main" xmlns:ns0="http://schemas.openxmlformats.org/drawingml/2006/main" xmlns="" xmlns:r="http://schemas.openxmlformats.org/officeDocument/2006/relationships" id="{62F939B6-93AF-4DB8-9C6B-D6C7DFDC589F}" name="Office Theme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 רשמי" ma:contentTypeID="0x01010079C0079A5D954343B46314414ADBF73400EA590E0A680743418088D32E741CBC8B008DB12A740660C44F877B57C0A4151693" ma:contentTypeVersion="101" ma:contentTypeDescription="" ma:contentTypeScope="" ma:versionID="17f3ccbc80ade22bd7f720212681e12e">
  <xsd:schema xmlns:xsd="http://www.w3.org/2001/XMLSchema" xmlns:xs="http://www.w3.org/2001/XMLSchema" xmlns:p="http://schemas.microsoft.com/office/2006/metadata/properties" xmlns:ns2="27626651-e880-4985-ade1-638f3e6fc1e8" xmlns:ns3="16261be0-558c-4d96-8cd3-700306427256" xmlns:ns4="2da0c5ce-7416-4943-898a-2b1063669002" xmlns:ns5="e70e49df-75ac-481d-bbea-eb1a6397a1c1" targetNamespace="http://schemas.microsoft.com/office/2006/metadata/properties" ma:root="true" ma:fieldsID="68e1c30e10bc7c78f143121ec0f09d8b" ns2:_="" ns3:_="" ns4:_="" ns5:_="">
    <xsd:import namespace="27626651-e880-4985-ade1-638f3e6fc1e8"/>
    <xsd:import namespace="16261be0-558c-4d96-8cd3-700306427256"/>
    <xsd:import namespace="2da0c5ce-7416-4943-898a-2b1063669002"/>
    <xsd:import namespace="e70e49df-75ac-481d-bbea-eb1a6397a1c1"/>
    <xsd:element name="properties">
      <xsd:complexType>
        <xsd:sequence>
          <xsd:element name="documentManagement">
            <xsd:complexType>
              <xsd:all>
                <xsd:element ref="ns2:DocumentStatus" minOccurs="0"/>
                <xsd:element ref="ns2:DocumentDate" minOccurs="0"/>
                <xsd:element ref="ns2:Signature" minOccurs="0"/>
                <xsd:element ref="ns2:Simouhin" minOccurs="0"/>
                <xsd:element ref="ns2:Classification" minOccurs="0"/>
                <xsd:element ref="ns2:Sensitivity" minOccurs="0"/>
                <xsd:element ref="ns2:DocumentPriority" minOccurs="0"/>
                <xsd:element ref="ns2:SimpleTags" minOccurs="0"/>
                <xsd:element ref="ns2:SendTo" minOccurs="0"/>
                <xsd:element ref="ns2:SendCc" minOccurs="0"/>
                <xsd:element ref="ns2:SendTransfer" minOccurs="0"/>
                <xsd:element ref="ns2:TransferInfo" minOccurs="0"/>
                <xsd:element ref="ns3:NatavRecipeints" minOccurs="0"/>
                <xsd:element ref="ns2:AuditLog" minOccurs="0"/>
                <xsd:element ref="ns4:_dlc_DocId" minOccurs="0"/>
                <xsd:element ref="ns4:_dlc_DocIdUrl" minOccurs="0"/>
                <xsd:element ref="ns4:_dlc_DocIdPersist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26651-e880-4985-ade1-638f3e6fc1e8" elementFormDefault="qualified">
    <xsd:import namespace="http://schemas.microsoft.com/office/2006/documentManagement/types"/>
    <xsd:import namespace="http://schemas.microsoft.com/office/infopath/2007/PartnerControls"/>
    <xsd:element name="DocumentStatus" ma:index="2" nillable="true" ma:displayName="סטטוס המסמך" ma:default="טיוטא" ma:hidden="true" ma:internalName="DocumentStatus" ma:readOnly="false">
      <xsd:simpleType>
        <xsd:restriction base="dms:Choice">
          <xsd:enumeration value="טיוטא"/>
          <xsd:enumeration value="הופץ"/>
        </xsd:restriction>
      </xsd:simpleType>
    </xsd:element>
    <xsd:element name="DocumentDate" ma:index="3" nillable="true" ma:displayName="תאריך מסמך" ma:default="[today]" ma:description="תאריך המסמך" ma:format="DateOnly" ma:internalName="DocumentDate" ma:readOnly="false">
      <xsd:simpleType>
        <xsd:restriction base="dms:DateTime"/>
      </xsd:simpleType>
    </xsd:element>
    <xsd:element name="Signature" ma:index="4" nillable="true" ma:displayName="חותם / מאת" ma:internalName="Signature" ma:readOnly="false">
      <xsd:simpleType>
        <xsd:restriction base="dms:Text"/>
      </xsd:simpleType>
    </xsd:element>
    <xsd:element name="Simouhin" ma:index="5" nillable="true" ma:displayName="סימוכין" ma:internalName="Simouhin" ma:readOnly="false">
      <xsd:simpleType>
        <xsd:restriction base="dms:Unknown"/>
      </xsd:simpleType>
    </xsd:element>
    <xsd:element name="Classification" ma:index="6" nillable="true" ma:displayName="סיווג ביטחוני" ma:default="רשום בגוף המסמך" ma:internalName="Classification" ma:readOnly="false">
      <xsd:simpleType>
        <xsd:restriction base="dms:Choice">
          <xsd:enumeration value="בלמ&quot;ס"/>
          <xsd:enumeration value="שמור"/>
          <xsd:enumeration value="רשום בגוף המסמך"/>
        </xsd:restriction>
      </xsd:simpleType>
    </xsd:element>
    <xsd:element name="Sensitivity" ma:index="7" nillable="true" ma:displayName="סיווג רגישות" ma:default="" ma:format="Dropdown" ma:internalName="Sensitivity" ma:readOnly="false">
      <xsd:simpleType>
        <xsd:restriction base="dms:Choice">
          <xsd:enumeration value="ללא"/>
          <xsd:enumeration value="רגיש"/>
          <xsd:enumeration value="רגיש מאוד"/>
        </xsd:restriction>
      </xsd:simpleType>
    </xsd:element>
    <xsd:element name="DocumentPriority" ma:index="8" nillable="true" ma:displayName="עדיפות המסמך" ma:default="ללא" ma:format="Dropdown" ma:internalName="DocumentPriority" ma:readOnly="false">
      <xsd:simpleType>
        <xsd:restriction base="dms:Choice">
          <xsd:enumeration value="ללא"/>
          <xsd:enumeration value="רגיל"/>
          <xsd:enumeration value="דחוף"/>
          <xsd:enumeration value="בהול"/>
        </xsd:restriction>
      </xsd:simpleType>
    </xsd:element>
    <xsd:element name="SimpleTags" ma:index="9" nillable="true" ma:displayName="תגיות בסיסי" ma:internalName="SimpleTags" ma:readOnly="false">
      <xsd:simpleType>
        <xsd:restriction base="dms:Text"/>
      </xsd:simpleType>
    </xsd:element>
    <xsd:element name="SendTo" ma:index="10" nillable="true" ma:displayName="נמענים לפעולה" ma:hidden="true" ma:internalName="SendTo" ma:readOnly="false">
      <xsd:simpleType>
        <xsd:restriction base="dms:Note"/>
      </xsd:simpleType>
    </xsd:element>
    <xsd:element name="SendCc" ma:index="11" nillable="true" ma:displayName="נמענים לידיעה" ma:hidden="true" ma:internalName="SendCc" ma:readOnly="false">
      <xsd:simpleType>
        <xsd:restriction base="dms:Note"/>
      </xsd:simpleType>
    </xsd:element>
    <xsd:element name="SendTransfer" ma:index="12" nillable="true" ma:displayName="נמענים להעברה לטיפול" ma:hidden="true" ma:internalName="SendTransfer" ma:readOnly="false">
      <xsd:simpleType>
        <xsd:restriction base="dms:Note"/>
      </xsd:simpleType>
    </xsd:element>
    <xsd:element name="TransferInfo" ma:index="13" nillable="true" ma:displayName="מידע הסבה" ma:hidden="true" ma:internalName="TransferInfo" ma:readOnly="false">
      <xsd:simpleType>
        <xsd:restriction base="dms:Note"/>
      </xsd:simpleType>
    </xsd:element>
    <xsd:element name="AuditLog" ma:index="15" nillable="true" ma:displayName="היסטוריית פעילות" ma:hidden="true" ma:internalName="AuditLog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61be0-558c-4d96-8cd3-700306427256" elementFormDefault="qualified">
    <xsd:import namespace="http://schemas.microsoft.com/office/2006/documentManagement/types"/>
    <xsd:import namespace="http://schemas.microsoft.com/office/infopath/2007/PartnerControls"/>
    <xsd:element name="NatavRecipeints" ma:index="14" nillable="true" ma:displayName="נמעני נתב" ma:hidden="true" ma:internalName="NatavRecipei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0c5ce-7416-4943-898a-2b1063669002" elementFormDefault="qualified">
    <xsd:import namespace="http://schemas.microsoft.com/office/2006/documentManagement/types"/>
    <xsd:import namespace="http://schemas.microsoft.com/office/infopath/2007/PartnerControls"/>
    <xsd:element name="_dlc_DocId" ma:index="47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48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e49df-75ac-481d-bbea-eb1a6397a1c1" elementFormDefault="qualified">
    <xsd:import namespace="http://schemas.microsoft.com/office/2006/documentManagement/types"/>
    <xsd:import namespace="http://schemas.microsoft.com/office/infopath/2007/PartnerControls"/>
    <xsd:element name="SharedWithUsers" ma:index="5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סוג תוכן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mpleTags xmlns="27626651-e880-4985-ade1-638f3e6fc1e8" xsi:nil="true"/>
    <SendCc xmlns="27626651-e880-4985-ade1-638f3e6fc1e8" xsi:nil="true"/>
    <SendTransfer xmlns="27626651-e880-4985-ade1-638f3e6fc1e8" xsi:nil="true"/>
    <DocumentStatus xmlns="27626651-e880-4985-ade1-638f3e6fc1e8">טיוטא</DocumentStatus>
    <DocumentPriority xmlns="27626651-e880-4985-ade1-638f3e6fc1e8">ללא</DocumentPriority>
    <DocumentDate xmlns="27626651-e880-4985-ade1-638f3e6fc1e8">2021-07-25T12:41:22+00:00</DocumentDate>
    <TransferInfo xmlns="27626651-e880-4985-ade1-638f3e6fc1e8" xsi:nil="true"/>
    <NatavRecipeints xmlns="16261be0-558c-4d96-8cd3-700306427256" xsi:nil="true"/>
    <AuditLog xmlns="27626651-e880-4985-ade1-638f3e6fc1e8" xsi:nil="true"/>
    <Signature xmlns="27626651-e880-4985-ade1-638f3e6fc1e8" xsi:nil="true"/>
    <Sensitivity xmlns="27626651-e880-4985-ade1-638f3e6fc1e8" xsi:nil="true"/>
    <Simouhin xmlns="27626651-e880-4985-ade1-638f3e6fc1e8">נ-בינוי-123512-250721</Simouhin>
    <Classification xmlns="27626651-e880-4985-ade1-638f3e6fc1e8">רשום בגוף המסמך</Classification>
    <SendTo xmlns="27626651-e880-4985-ade1-638f3e6fc1e8" xsi:nil="true"/>
    <_dlc_DocId xmlns="2da0c5ce-7416-4943-898a-2b1063669002">AGAPIMA15-1959813973-632144</_dlc_DocId>
    <_dlc_DocIdUrl xmlns="2da0c5ce-7416-4943-898a-2b1063669002">
      <Url>http://sp16p-agapim/sites/a15/Docs/_layouts/15/DocIdRedir.aspx?ID=AGAPIMA15-1959813973-632144</Url>
      <Description>AGAPIMA15-1959813973-632144</Description>
    </_dlc_DocIdUrl>
  </documentManagement>
</p:properties>
</file>

<file path=customXml/itemProps1.xml><?xml version="1.0" encoding="utf-8"?>
<ds:datastoreItem xmlns:ds="http://schemas.openxmlformats.org/officeDocument/2006/customXml" ds:itemID="{5FCD9566-2F61-40E4-863E-77FA58977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26651-e880-4985-ade1-638f3e6fc1e8"/>
    <ds:schemaRef ds:uri="16261be0-558c-4d96-8cd3-700306427256"/>
    <ds:schemaRef ds:uri="2da0c5ce-7416-4943-898a-2b1063669002"/>
    <ds:schemaRef ds:uri="e70e49df-75ac-481d-bbea-eb1a6397a1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665B03-2F05-4D7C-8901-4E32E99FC4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87FE32-F571-41D8-85F8-05199026F65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21866C-88B4-4DF2-8DD7-654222C4317C}">
  <ds:schemaRefs>
    <ds:schemaRef ds:uri="16261be0-558c-4d96-8cd3-700306427256"/>
    <ds:schemaRef ds:uri="http://schemas.microsoft.com/office/2006/metadata/properties"/>
    <ds:schemaRef ds:uri="http://schemas.microsoft.com/office/2006/documentManagement/types"/>
    <ds:schemaRef ds:uri="27626651-e880-4985-ade1-638f3e6fc1e8"/>
    <ds:schemaRef ds:uri="2da0c5ce-7416-4943-898a-2b1063669002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e70e49df-75ac-481d-bbea-eb1a6397a1c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2009</Words>
  <Application>Microsoft Office PowerPoint</Application>
  <PresentationFormat>מותאם אישית</PresentationFormat>
  <Paragraphs>345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/>
      <vt:lpstr>כנס מתכננים – קונסטרוקציה</vt:lpstr>
      <vt:lpstr>תוכן עניינים</vt:lpstr>
      <vt:lpstr>תחומי אחריות של מדור קונסטרוקציה</vt:lpstr>
      <vt:lpstr>הוראות והנחיות</vt:lpstr>
      <vt:lpstr>תוצרים נדרשים להגשת תיק הנדסי – תכנון מוקדם וסופי</vt:lpstr>
      <vt:lpstr>תוצרים נדרשים להגשת תיק הנדסי – תכנון מפורט</vt:lpstr>
      <vt:lpstr>תוצרים נדרשים להגשת תיק הנדסי – תכנון מפורט - תרנים</vt:lpstr>
      <vt:lpstr>דגשים לתכנון קונסטרוקציה ובקרה הנדסית</vt:lpstr>
      <vt:lpstr>הערות בקרה נפוצות בדוחות הבקרה ההנדסית</vt:lpstr>
      <vt:lpstr>הערות בקרה נפוצות בדוחות הבקרה ההנדסית</vt:lpstr>
      <vt:lpstr>הערות בקרה נפוצות בדוחות הבקרה ההנדסית</vt:lpstr>
      <vt:lpstr>הערות בקרה נפוצות בדוחות הבקרה ההנדסית</vt:lpstr>
      <vt:lpstr>הערות בקרה נפוצות בדוחות הבקרה ההנדסית</vt:lpstr>
      <vt:lpstr>הערות בקרה נפוצות בדוחות הבקרה ההנדסית</vt:lpstr>
      <vt:lpstr>הערות בקרה נפוצות בדוחות הבקרה ההנדסית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כנס מתכננים – קונסטרוקציה</dc:title>
  <dc:creator>Tatiana Zemtsov</dc:creator>
  <cp:lastModifiedBy>Tatiana Zemtsov</cp:lastModifiedBy>
  <cp:revision>1</cp:revision>
  <cp:lastPrinted>2021-07-25T15:07:09Z</cp:lastPrinted>
  <dcterms:created xsi:type="dcterms:W3CDTF">2021-07-25T15:07:09Z</dcterms:created>
  <dcterms:modified xsi:type="dcterms:W3CDTF">2021-08-05T11:00:47Z</dcterms:modified>
</cp:coreProperties>
</file>